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30b0ab047264ca6" /><Relationship Type="http://schemas.openxmlformats.org/officeDocument/2006/relationships/extended-properties" Target="/docProps/app.xml" Id="Rc6f2e8436db64c81" /><Relationship Type="http://schemas.openxmlformats.org/officeDocument/2006/relationships/officeDocument" Target="/ppt/presentation.xml" Id="R0a3849c6c9f8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907eb2ffb4179"/>
  </p:sldMasterIdLst>
  <p:notesMasterIdLst>
    <p:notesMasterId xmlns:r="http://schemas.openxmlformats.org/officeDocument/2006/relationships" r:id="R4b6254da1895422d"/>
  </p:notesMasterIdLst>
  <p:sldIdLst>
    <p:sldId xmlns:r="http://schemas.openxmlformats.org/officeDocument/2006/relationships" id="256" r:id="R99fb76f2d9e543ea"/>
    <p:sldId xmlns:r="http://schemas.openxmlformats.org/officeDocument/2006/relationships" id="257" r:id="R90f1476534dd4a40"/>
    <p:sldId xmlns:r="http://schemas.openxmlformats.org/officeDocument/2006/relationships" id="258" r:id="R7e37a1c4990c49a6"/>
    <p:sldId xmlns:r="http://schemas.openxmlformats.org/officeDocument/2006/relationships" id="259" r:id="Raa4b45a77361465e"/>
    <p:sldId xmlns:r="http://schemas.openxmlformats.org/officeDocument/2006/relationships" id="260" r:id="R5ee302a725bb49bc"/>
    <p:sldId xmlns:r="http://schemas.openxmlformats.org/officeDocument/2006/relationships" id="261" r:id="Rdf5893d3da074c7d"/>
    <p:sldId xmlns:r="http://schemas.openxmlformats.org/officeDocument/2006/relationships" id="262" r:id="R7d14351ebba64661"/>
    <p:sldId xmlns:r="http://schemas.openxmlformats.org/officeDocument/2006/relationships" id="263" r:id="Ra65bd1165f1d453c"/>
    <p:sldId xmlns:r="http://schemas.openxmlformats.org/officeDocument/2006/relationships" id="264" r:id="Re3902d69a1004ea3"/>
    <p:sldId xmlns:r="http://schemas.openxmlformats.org/officeDocument/2006/relationships" id="265" r:id="Rdfce39f4c0f24c68"/>
    <p:sldId xmlns:r="http://schemas.openxmlformats.org/officeDocument/2006/relationships" id="266" r:id="Redf3ac6ac17a459c"/>
    <p:sldId xmlns:r="http://schemas.openxmlformats.org/officeDocument/2006/relationships" id="267" r:id="Rcd327a406d464162"/>
    <p:sldId xmlns:r="http://schemas.openxmlformats.org/officeDocument/2006/relationships" id="268" r:id="Rf1df4b156c7f41d9"/>
    <p:sldId xmlns:r="http://schemas.openxmlformats.org/officeDocument/2006/relationships" id="269" r:id="R307b570c3d0a42f6"/>
    <p:sldId xmlns:r="http://schemas.openxmlformats.org/officeDocument/2006/relationships" id="270" r:id="R98e5812d9cce4bcc"/>
    <p:sldId xmlns:r="http://schemas.openxmlformats.org/officeDocument/2006/relationships" id="271" r:id="R7bc33613d8104a46"/>
    <p:sldId xmlns:r="http://schemas.openxmlformats.org/officeDocument/2006/relationships" id="272" r:id="Red2b891a250941f4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90196f08e4c4f6f" /><Relationship Type="http://schemas.openxmlformats.org/officeDocument/2006/relationships/slideMaster" Target="/ppt/slideMasters/slideMaster1.xml" Id="R2ee907eb2ffb4179" /><Relationship Type="http://schemas.openxmlformats.org/officeDocument/2006/relationships/notesMaster" Target="/ppt/notesMasters/notesMaster1.xml" Id="R4b6254da1895422d" /><Relationship Type="http://schemas.openxmlformats.org/officeDocument/2006/relationships/presProps" Target="/ppt/presProps.xml" Id="Rcd1f347b3b2a4507" /><Relationship Type="http://schemas.openxmlformats.org/officeDocument/2006/relationships/tableStyles" Target="/ppt/tableStyles.xml" Id="R1a4032f38f9c449f" /><Relationship Type="http://schemas.openxmlformats.org/officeDocument/2006/relationships/slide" Target="/ppt/slides/slide1.xml" Id="R99fb76f2d9e543ea" /><Relationship Type="http://schemas.openxmlformats.org/officeDocument/2006/relationships/slide" Target="/ppt/slides/slide2.xml" Id="R90f1476534dd4a40" /><Relationship Type="http://schemas.openxmlformats.org/officeDocument/2006/relationships/slide" Target="/ppt/slides/slide3.xml" Id="R7e37a1c4990c49a6" /><Relationship Type="http://schemas.openxmlformats.org/officeDocument/2006/relationships/slide" Target="/ppt/slides/slide4.xml" Id="Raa4b45a77361465e" /><Relationship Type="http://schemas.openxmlformats.org/officeDocument/2006/relationships/slide" Target="/ppt/slides/slide5.xml" Id="R5ee302a725bb49bc" /><Relationship Type="http://schemas.openxmlformats.org/officeDocument/2006/relationships/slide" Target="/ppt/slides/slide6.xml" Id="Rdf5893d3da074c7d" /><Relationship Type="http://schemas.openxmlformats.org/officeDocument/2006/relationships/slide" Target="/ppt/slides/slide7.xml" Id="R7d14351ebba64661" /><Relationship Type="http://schemas.openxmlformats.org/officeDocument/2006/relationships/slide" Target="/ppt/slides/slide8.xml" Id="Ra65bd1165f1d453c" /><Relationship Type="http://schemas.openxmlformats.org/officeDocument/2006/relationships/slide" Target="/ppt/slides/slide9.xml" Id="Re3902d69a1004ea3" /><Relationship Type="http://schemas.openxmlformats.org/officeDocument/2006/relationships/slide" Target="/ppt/slides/slide10.xml" Id="Rdfce39f4c0f24c68" /><Relationship Type="http://schemas.openxmlformats.org/officeDocument/2006/relationships/slide" Target="/ppt/slides/slide11.xml" Id="Redf3ac6ac17a459c" /><Relationship Type="http://schemas.openxmlformats.org/officeDocument/2006/relationships/slide" Target="/ppt/slides/slide12.xml" Id="Rcd327a406d464162" /><Relationship Type="http://schemas.openxmlformats.org/officeDocument/2006/relationships/slide" Target="/ppt/slides/slide13.xml" Id="Rf1df4b156c7f41d9" /><Relationship Type="http://schemas.openxmlformats.org/officeDocument/2006/relationships/slide" Target="/ppt/slides/slide14.xml" Id="R307b570c3d0a42f6" /><Relationship Type="http://schemas.openxmlformats.org/officeDocument/2006/relationships/slide" Target="/ppt/slides/slide15.xml" Id="R98e5812d9cce4bcc" /><Relationship Type="http://schemas.openxmlformats.org/officeDocument/2006/relationships/slide" Target="/ppt/slides/slide16.xml" Id="R7bc33613d8104a46" /><Relationship Type="http://schemas.openxmlformats.org/officeDocument/2006/relationships/slide" Target="/ppt/slides/slide17.xml" Id="Red2b891a250941f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2594dca754949d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b8a431c96da4a4d" /><Relationship Type="http://schemas.openxmlformats.org/officeDocument/2006/relationships/notesMaster" Target="/ppt/notesMasters/notesMaster1.xml" Id="R0378dac353fe46f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c4f300ba18d4fab" /><Relationship Type="http://schemas.openxmlformats.org/officeDocument/2006/relationships/notesMaster" Target="/ppt/notesMasters/notesMaster1.xml" Id="R047a3db1cf08475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5f85f9c592f48df" /><Relationship Type="http://schemas.openxmlformats.org/officeDocument/2006/relationships/notesMaster" Target="/ppt/notesMasters/notesMaster1.xml" Id="Rb40a00ca6159491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b9346b91aef44b2" /><Relationship Type="http://schemas.openxmlformats.org/officeDocument/2006/relationships/notesMaster" Target="/ppt/notesMasters/notesMaster1.xml" Id="Re885eda172db48f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01183183365492c" /><Relationship Type="http://schemas.openxmlformats.org/officeDocument/2006/relationships/notesMaster" Target="/ppt/notesMasters/notesMaster1.xml" Id="Re70d9241821d4fe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3a01260b91b4ccf" /><Relationship Type="http://schemas.openxmlformats.org/officeDocument/2006/relationships/notesMaster" Target="/ppt/notesMasters/notesMaster1.xml" Id="R2ace3f01ce794ca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5ac2e8ffc5f4f16" /><Relationship Type="http://schemas.openxmlformats.org/officeDocument/2006/relationships/notesMaster" Target="/ppt/notesMasters/notesMaster1.xml" Id="R20ee032dd54e47b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d91224724ba4ae2" /><Relationship Type="http://schemas.openxmlformats.org/officeDocument/2006/relationships/notesMaster" Target="/ppt/notesMasters/notesMaster1.xml" Id="R89d0cb2e82524b1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640df5af97b430e" /><Relationship Type="http://schemas.openxmlformats.org/officeDocument/2006/relationships/notesMaster" Target="/ppt/notesMasters/notesMaster1.xml" Id="Rb3640e2b04b244a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36d2f6061874ce3" /><Relationship Type="http://schemas.openxmlformats.org/officeDocument/2006/relationships/notesMaster" Target="/ppt/notesMasters/notesMaster1.xml" Id="R2153d70062d34b2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dd268dc9e4f4f51" /><Relationship Type="http://schemas.openxmlformats.org/officeDocument/2006/relationships/notesMaster" Target="/ppt/notesMasters/notesMaster1.xml" Id="R6659881118ea494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85581eb9e7949e0" /><Relationship Type="http://schemas.openxmlformats.org/officeDocument/2006/relationships/notesMaster" Target="/ppt/notesMasters/notesMaster1.xml" Id="Rfe2a9033867e448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ad64a6902c34306" /><Relationship Type="http://schemas.openxmlformats.org/officeDocument/2006/relationships/notesMaster" Target="/ppt/notesMasters/notesMaster1.xml" Id="Rc5a3f1fc79c1442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09cbe8d74534988" /><Relationship Type="http://schemas.openxmlformats.org/officeDocument/2006/relationships/notesMaster" Target="/ppt/notesMasters/notesMaster1.xml" Id="R47c8477d030244e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a5993e41b654b06" /><Relationship Type="http://schemas.openxmlformats.org/officeDocument/2006/relationships/notesMaster" Target="/ppt/notesMasters/notesMaster1.xml" Id="Ra5464b60e1db481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d6165889adf414e" /><Relationship Type="http://schemas.openxmlformats.org/officeDocument/2006/relationships/notesMaster" Target="/ppt/notesMasters/notesMaster1.xml" Id="Re7cc0450f7e2485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3fa638824a04e17" /><Relationship Type="http://schemas.openxmlformats.org/officeDocument/2006/relationships/notesMaster" Target="/ppt/notesMasters/notesMaster1.xml" Id="R7455f3a124fa4fd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1:30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Привітатися, коротко представити Veterans Energy як ветеранську команду практиків. Сформулювати обіцянку: за зустріч слухачі зрозуміють, яке рішення їм потрібне і які дані зібрати перед проєктуванням.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 будете ви одразу продавати обладнання? — Ні: спочатку потреба, навантаження та безпека; пропозиція лише після короткої діагностики.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https://veterans.com.ua/</a:t>
            </a:r>
          </a:p>
          <a:p xmlns:a="http://schemas.openxmlformats.org/drawingml/2006/main">
            <a:r>
              <a:t>- Внутрішній бренд-актив Veterans Energy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2:00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Пояснити: панель має змінну DC-напругу й струм залежно від сонця. Без інвертора можливі спеціалізовані DC-навантаження, але потрібен контролер, сумісна напруга та DC-захист. Не демонструвати оголені високовольтні DC-ланцюги.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 можна підключити панель прямо до бойлера? — Лише через спеціалізований PV-контролер/MPPT і розрахований ТЕН та захист; не прямим випадковим з’єднанням.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https://www.energy.gov/cmei/systems/photovoltaic-system-design-and-energy-yield</a:t>
            </a:r>
          </a:p>
          <a:p xmlns:a="http://schemas.openxmlformats.org/drawingml/2006/main">
            <a:r>
              <a:t>- Правила безпечної практики Veterans Energy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2:00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Розкласти формулу. Цей приклад не є обіцянкою автономії: холодильник, насос і котел працюють циклічно, температура впливає, а BMS може обмежувати струм.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 можна під’єднати ще одну батарею? — Часто так, але тільки сумісну за моделлю/BMS, кабелями, захистом і правилами паралельного підключення виробника.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Розрахункові правила Veterans Energy; DoD та ККД уточнюються за паспортами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2:00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Чітко сказати: це навчальні конфігурації, не комерційна пропозиція. Показати, як одна й та сама батарея дає різний час залежно від навантаження.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Скільки це коштує? — Після фіксації навантажень, архітектури, монтажу та актуальної на день пропозиції ціни/наявності; зі сцени суму не обіцяємо.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https://veterans.com.ua/</a:t>
            </a:r>
          </a:p>
          <a:p xmlns:a="http://schemas.openxmlformats.org/drawingml/2006/main">
            <a:r>
              <a:t>- Орієнтовні конфігурації Veterans Energy; не є кошторисом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2:00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Говорити не «Deye найкращий», а «часто зручний у певних сценаріях». Для однофазної SUN-3.6–6K-SG03LP1 заявлено 40–60 В АКБ, generator storage, до 16 паралельно, 6 періодів, IP65, 97,6% max efficiency. Для трифазної SUN-5–12K-SG04LP3 — 40–60 В, до 10 паралельно, 100% unbalanced output з модельним обмеженням на фазу. Усе перевіряти за актуальним datasheet конкретної моделі.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Чим Deye кращий за інші? — Перевага не абсолютна: інтеграція, режими й сервіс мають відповідати задачі; порівнюємо також гарантію, сумісність АКБ, шум, перевантаження, сервіс і ціну.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https://www.deyeinverter.com/deyeinverter/2024/10/21/datasheet_sun-3.6-6k-sg03lp1_241021_en.pdf</a:t>
            </a:r>
          </a:p>
          <a:p xmlns:a="http://schemas.openxmlformats.org/drawingml/2006/main">
            <a:r>
              <a:t>- https://www.deyeinverter.com/deyeinverter/2024/10/21/datasheet_sun-5-12k-sg04lp3_241021_en.pdf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2:00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Пояснити anti-islanding простими словами. Наголосити: резервний вихід не можна самовільно подавати у загальну мережу. Будь-які роботи — знеструмлення, перевірка відсутності напруги, DC-rated комутація й кваліфікований монтаж.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Чому панелі є, а під час відключення світла немає? — Якщо це on-grid без резервного контуру, інвертор зобов’язаний зупинитися; потрібна інша архітектура.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https://www.deyeinverter.com/deyeinverter/2024/10/21/datasheet_sun-3.6-6k-sg03lp1_241021_en.pdf</a:t>
            </a:r>
          </a:p>
          <a:p xmlns:a="http://schemas.openxmlformats.org/drawingml/2006/main">
            <a:r>
              <a:t>- https://www.deyeinverter.com/deyeinverter/2024/10/21/datasheet_sun-5-12k-sg04lp3_241021_en.pdf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1:30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Пояснити лише рамку програми. Не обіцяти схвалення чи конкретну компенсацію, доки банк і перелік обладнання не підтверджені.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 всі можуть отримати 30%? — Ні. Відсоток залежить від складу комплекту, а кредит — від рішення банку та чинних умов програми.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https://energy.kmu.gov.ua/for-houses/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1:00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Показати, що статус Центру енергетичної незалежності — це відповідальність за весь ланцюг, а не продаж окремої коробки. Згадати консультації, монтаж, сервіс і ветеранську екосистему.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 працюєте ви з уже встановленими системами? — Так, починаємо з аудиту: схема, моделі, помилки, заміри, безпека й бажаний результат.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https://veterans.com.ua/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1:00 + 10:00 Q&amp;A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Закрити спільну частину: «Ми не починаємо з бренду чи кількості панелей. Ми починаємо з вашого життя під час відключення». Запросити до питань. Для індивідуального розбору записати контакт і п’ять фактів зі слайда.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Що потрібно принести для консультації? — Фото щита/інвертора/АКБ і шильдиків, рахунок або споживання, список критичних навантажень та бажаний час резерву.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https://veterans.com.ua/</a:t>
            </a:r>
          </a:p>
          <a:p xmlns:a="http://schemas.openxmlformats.org/drawingml/2006/main">
            <a:r>
              <a:t>- Внутрішній фотоактив Veterans Energy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1:00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Пояснити формат: приблизно 30 хвилин базового матеріалу та 10 хвилин відповідей. Після спільної частини — індивідуальні питання за наявними станціями.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 можна буде розібрати саме мою систему? — Так, але для точної відповіді потрібні модель, схема, фото шильдиків і журнал помилок.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Програма заходу Veterans Energy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2:00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Запитати аудиторію: що для вас важливіше — пережити відключення, зменшити споживання з мережі чи працювати автономно? Показати, що ці цілі потребують різних архітектур.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 будь-яка сонячна станція дає світло під час відключення? — Ні. Мережева станція зазвичай вимикається через anti-islanding; потрібен резервний вихід/острівний режим і правильна схема.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https://veterans.com.ua/</a:t>
            </a:r>
          </a:p>
          <a:p xmlns:a="http://schemas.openxmlformats.org/drawingml/2006/main">
            <a:r>
              <a:t>- Внутрішній фотоактив Veterans Energy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2:00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Провести ланцюг зліва направо. Наголосити, що панель не живить дім сама по собі: потрібні керування, зберігання (якщо потрібен резерв), комутація та захист.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Що важливіше: хороший інвертор чи акумулятор? — Сумісність і правильно спроєктована система; один дорогий компонент не виправить помилкову архітектуру.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https://www.energy.gov/cmei/systems/photovoltaic-system-design-and-energy-yield</a:t>
            </a:r>
          </a:p>
          <a:p xmlns:a="http://schemas.openxmlformats.org/drawingml/2006/main">
            <a:r>
              <a:t>- https://veterans.com.ua/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2:00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Дати простий вибір. Для автономної системи особливо важливо рахувати найгірший сезон, а не літній максимум. Для резерву панелі можуть бути другим етапом.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 можна почати з акумулятора й інвертора, а панелі додати пізніше? — Так, якщо інвертор, MPPT, напруга стрінгів, місце та захист закладені з запасом.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https://www.energy.gov/cmei/systems/photovoltaic-system-design-and-energy-yield</a:t>
            </a:r>
          </a:p>
          <a:p xmlns:a="http://schemas.openxmlformats.org/drawingml/2006/main">
            <a:r>
              <a:t>- https://joint-research-centre.ec.europa.eu/photovoltaic-geographical-information-system-pvgis_en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2:00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Попросити назвати прилад на 2 кВт і пояснити: це потужність. Лічильник у рахунку показує кВт·год — енергію. Формула часу є орієнтовною, бо є втрати, пуски та обмеження АКБ.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Чому 5 кВт·год батарея не віддає всі 5? — Через допустиму глибину розряду, резерв BMS, втрати інвертора, температуру й старіння.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Розрахункові правила Veterans Energy: t ≈ Eкорисна / Pсередня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3:00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Пройти два рядки й показати множення: Вт × год ÷ 1000 = кВт·год. Пояснити, що холодильник і насос мають пускові струми, тому окремо перевіряємо пікову потужність інвертора.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 можна по рахунку за місяць підібрати акумулятор? — Це корисний орієнтир для генерації, але для резерву потрібні критичні навантаження по годинах і піках.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Розрахунковий приклад Veterans Energy; значення умовні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2:00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Показати шильдик панелі. Пояснити STC: 1000 Вт/м² і 25°C комірки. У спеку комірка гарячіша, а реальна потужність нижча; хмари й тінь змінюють опромінення.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Чому нова панель не показує 450 Вт? — Номінал вимірюють за STC; реальні умови відрізняються, а інвертор/навантаження мають утримувати робочу точку.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https://www.energy.gov/cmei/femp/optimizing-solar-photovoltaic-performance-longevity</a:t>
            </a:r>
          </a:p>
          <a:p xmlns:a="http://schemas.openxmlformats.org/drawingml/2006/main">
            <a:r>
              <a:t>- https://www.energy.gov/cmei/systems/photovoltaic-system-design-and-energy-yield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Таймінг: 3:00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Сценарій:</a:t>
            </a:r>
          </a:p>
          <a:p xmlns:a="http://schemas.openxmlformats.org/drawingml/2006/main">
            <a:r>
              <a:t>Дати головну відповідь: за самим рівнем освітленості точно визначити потужність не можна. Орієнтовно P ≈ Pstc × G/1000 × температурна поправка, але тінь, спектр, кут, температура та MPPT важливі. Приклад: модуль 450 Вт при 800 Вт/м² і гарячій комірці може дати близько 320–340 Вт — лише ілюстрація, не гарантія.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Ймовірне запитання:</a:t>
            </a:r>
          </a:p>
          <a:p xmlns:a="http://schemas.openxmlformats.org/drawingml/2006/main">
            <a:r>
              <a:t>Чи вистачить мультиметра? — Для Voc/Isc та діагностики — частково; для Pmax потрібна робоча точка/MPPT й безпечне DC-вимірювання.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https://www.energy.gov/cmei/femp/optimizing-solar-photovoltaic-performance-longevity</a:t>
            </a:r>
          </a:p>
          <a:p xmlns:a="http://schemas.openxmlformats.org/drawingml/2006/main">
            <a:r>
              <a:t>- https://www.energy.gov/cmei/systems/photovoltaic-system-design-and-energy-yield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46ef575a3414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2a3f058589448fd" /><Relationship Type="http://schemas.openxmlformats.org/officeDocument/2006/relationships/slideLayout" Target="/ppt/slideLayouts/slideLayout1.xml" Id="Ra5dce0667f1a452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ce0667f1a452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af9dfb1e64c83" /><Relationship Type="http://schemas.openxmlformats.org/officeDocument/2006/relationships/image" Target="/ppt/media/image.png" Id="R56f3dccce66d4df1" /><Relationship Type="http://schemas.openxmlformats.org/officeDocument/2006/relationships/image" Target="/ppt/media/image2.png" Id="R810d11bd7e6942c8" /><Relationship Type="http://schemas.openxmlformats.org/officeDocument/2006/relationships/notesSlide" Target="/ppt/notesSlides/notesSlide1.xml" Id="Rc7fa19c3746b4cb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2d9e70234e0f" /><Relationship Type="http://schemas.openxmlformats.org/officeDocument/2006/relationships/notesSlide" Target="/ppt/notesSlides/notesSlide10.xml" Id="Rcf7709bc3654425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071561704f1a" /><Relationship Type="http://schemas.openxmlformats.org/officeDocument/2006/relationships/notesSlide" Target="/ppt/notesSlides/notesSlide11.xml" Id="R0aca28283f7c43e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bd448deb54ec3" /><Relationship Type="http://schemas.openxmlformats.org/officeDocument/2006/relationships/notesSlide" Target="/ppt/notesSlides/notesSlide12.xml" Id="Reb003afac1c1469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385fa4df34ce3" /><Relationship Type="http://schemas.openxmlformats.org/officeDocument/2006/relationships/notesSlide" Target="/ppt/notesSlides/notesSlide13.xml" Id="R53e884d78eb94db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38e5488345a4" /><Relationship Type="http://schemas.openxmlformats.org/officeDocument/2006/relationships/notesSlide" Target="/ppt/notesSlides/notesSlide14.xml" Id="R6129d74d6de8416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8e8c4f5b84b2d" /><Relationship Type="http://schemas.openxmlformats.org/officeDocument/2006/relationships/notesSlide" Target="/ppt/notesSlides/notesSlide15.xml" Id="Ra3b221f0d017495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4559b85e1480f" /><Relationship Type="http://schemas.openxmlformats.org/officeDocument/2006/relationships/notesSlide" Target="/ppt/notesSlides/notesSlide16.xml" Id="R5b5b36c9132c466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fdc10a4eb4de0" /><Relationship Type="http://schemas.openxmlformats.org/officeDocument/2006/relationships/image" Target="/ppt/media/image4.png" Id="R2fe821f7a93b454c" /><Relationship Type="http://schemas.openxmlformats.org/officeDocument/2006/relationships/image" Target="/ppt/media/image5.png" Id="R1b98f6861ea9434a" /><Relationship Type="http://schemas.openxmlformats.org/officeDocument/2006/relationships/notesSlide" Target="/ppt/notesSlides/notesSlide17.xml" Id="Rc5596baea9a3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915f14784550" /><Relationship Type="http://schemas.openxmlformats.org/officeDocument/2006/relationships/notesSlide" Target="/ppt/notesSlides/notesSlide2.xml" Id="R1e65c344f482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00f8d37624e12" /><Relationship Type="http://schemas.openxmlformats.org/officeDocument/2006/relationships/image" Target="/ppt/media/image3.png" Id="Ra92eb7bc6a174144" /><Relationship Type="http://schemas.openxmlformats.org/officeDocument/2006/relationships/notesSlide" Target="/ppt/notesSlides/notesSlide3.xml" Id="R7f3240962556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cc9dfc0f44cd1" /><Relationship Type="http://schemas.openxmlformats.org/officeDocument/2006/relationships/notesSlide" Target="/ppt/notesSlides/notesSlide4.xml" Id="Recb697373e1b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2750a73d4146" /><Relationship Type="http://schemas.openxmlformats.org/officeDocument/2006/relationships/notesSlide" Target="/ppt/notesSlides/notesSlide5.xml" Id="R750bb47aab9f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a859d7e914450" /><Relationship Type="http://schemas.openxmlformats.org/officeDocument/2006/relationships/notesSlide" Target="/ppt/notesSlides/notesSlide6.xml" Id="R10524b58908441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433e9177841e0" /><Relationship Type="http://schemas.openxmlformats.org/officeDocument/2006/relationships/notesSlide" Target="/ppt/notesSlides/notesSlide7.xml" Id="R77b7b67557674f0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7eec5f471417e" /><Relationship Type="http://schemas.openxmlformats.org/officeDocument/2006/relationships/notesSlide" Target="/ppt/notesSlides/notesSlide8.xml" Id="Rfd65dbef78104e4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9a59858b5438b" /><Relationship Type="http://schemas.openxmlformats.org/officeDocument/2006/relationships/notesSlide" Target="/ppt/notesSlides/notesSlide9.xml" Id="Rf46d12b15e744b1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F2A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0831B2E-5989-44C8-BA66-977B8B71C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590FBD-8F49-4557-8C5F-8D8B5D99D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f3dccce66d4df1"/>
          <a:srcRect xmlns:a="http://schemas.openxmlformats.org/drawingml/2006/main" l="29677" t="0" r="2967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FB1110-334C-4D81-B312-1EC750B36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20955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F2A4A"/>
              </a:gs>
              <a:gs pos="100000">
                <a:srgbClr val="0F2A4A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0d11bd7e6942c8"/>
          <a:stretch xmlns:a="http://schemas.openxmlformats.org/drawingml/2006/main"/>
        </p:blipFill>
        <p:spPr>
          <a:xfrm xmlns:a="http://schemas.openxmlformats.org/drawingml/2006/main">
            <a:off x="400050" y="342900"/>
            <a:ext cx="1000125" cy="1000125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5B5433-0297-4629-8FEF-51BE9669A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6000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ЦЕНТР ЕНЕРГЕТИЧНОЇ НЕЗАЛЕЖНОСТІ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1B7B4A-07D7-4FC1-B048-5D7D559AE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657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4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Енергонезалежність</a:t>
            </a:r>
          </a:p>
          <a:p xmlns:a="http://schemas.openxmlformats.org/drawingml/2006/main">
            <a:pPr>
              <a:buNone/>
              <a:defRPr sz="4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для дому та громади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D21C36-1648-414B-8C46-2A920F01E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95800"/>
            <a:ext cx="6191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75">
                <a:solidFill>
                  <a:srgbClr val="E6EEF7"/>
                </a:solidFill>
                <a:latin typeface="Aptos"/>
                <a:ea typeface="Aptos"/>
                <a:cs typeface="Aptos"/>
              </a:defRPr>
            </a:pPr>
            <a:r>
              <a:rPr sz="1875">
                <a:solidFill>
                  <a:srgbClr val="E6EEF7"/>
                </a:solidFill>
                <a:latin typeface="Aptos"/>
                <a:ea typeface="Aptos"/>
                <a:cs typeface="Aptos"/>
              </a:rPr>
              <a:t>Сонячна генерація • резервне живлення • практичні рішення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2A50A3-6EB3-4D96-96C1-5BC69B2A5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81675"/>
            <a:ext cx="514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27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Малинівка — 13.08.2026 • Зміїв — 14.08.2026 • обидва о 10:00</a:t>
            </a:r>
          </a:p>
        </p:txBody>
      </p:sp>
    </p:spTree>
    <p:extLst>
      <p:ext uri="{BB962C8B-B14F-4D97-AF65-F5344CB8AC3E}">
        <p14:creationId xmlns:p14="http://schemas.microsoft.com/office/powerpoint/2010/main" val="29500418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C92C5A2-1711-47C9-9695-7B5CCE78C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E5C89C-039E-4EBD-8590-B83500826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405D4A-8005-41F6-ABB7-21A84F347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ВІДПОВІДЬ НА ПИТАННЯ №2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DC856F-DF29-48C3-BB0C-A0A0CF163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Без інвертора — тільки спеціальні DC-рішення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62A3F9-CD09-4739-8BE9-6BE4F2A73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BCA651-6551-42CD-8E78-3D46CA8C7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5381625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E8F5F1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70B169-7E27-4AD6-8B9D-E06F8746C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762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64"/>
          </a:solidFill>
          <a:ln xmlns:a="http://schemas.openxmlformats.org/drawingml/2006/main" w="0">
            <a:solidFill>
              <a:srgbClr val="147D6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01009A-D18B-4D99-8387-7A2E7F823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49244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47D6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47D64"/>
                </a:solidFill>
                <a:latin typeface="Aptos"/>
                <a:ea typeface="Aptos"/>
                <a:cs typeface="Aptos"/>
              </a:rPr>
              <a:t>МОЖНА ЗА ПРОЄКТОМ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7F1F77-BAC4-449A-9416-7155343C2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81225"/>
            <a:ext cx="48863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25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Керований DC-ланцюг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4F2E26-5152-4C64-A29A-936145809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76550"/>
            <a:ext cx="4867275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• DC-освітлення або роутер через DC‑DC</a:t>
            </a:r>
          </a:p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• заряд АКБ через MPPT-контролер</a:t>
            </a:r>
          </a:p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• нагрів води через спеціальний PV‑контролер</a:t>
            </a:r>
          </a:p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• DC-захист, кабель, роз’єми й комутація за напругою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238F16-2EE1-4E2D-9D63-27282C3B1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666875"/>
            <a:ext cx="5381625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DECEA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D20C11-A45C-4CD9-879C-5655AFFC2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666875"/>
            <a:ext cx="762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2318"/>
          </a:solidFill>
          <a:ln xmlns:a="http://schemas.openxmlformats.org/drawingml/2006/main" w="0">
            <a:solidFill>
              <a:srgbClr val="B4231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414538-0333-4E16-8081-62D4946A1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1857375"/>
            <a:ext cx="49244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НЕ МОЖНА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02B000-FD87-4FE4-B492-011D7E0F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2181225"/>
            <a:ext cx="48863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25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Панель просто в розетку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A2E59D-A029-4E2E-BAAA-C27C57825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2876550"/>
            <a:ext cx="4867275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• побутові прилади 230 В напряму</a:t>
            </a:r>
          </a:p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• звичайний вимикач у високовольтному DC</a:t>
            </a:r>
          </a:p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• оголені з’єднання або випадковий ТЕН</a:t>
            </a:r>
          </a:p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• робота без обмеження струму й відключення</a:t>
            </a:r>
          </a:p>
        </p:txBody>
      </p:sp>
    </p:spTree>
    <p:extLst>
      <p:ext uri="{BB962C8B-B14F-4D97-AF65-F5344CB8AC3E}">
        <p14:creationId xmlns:p14="http://schemas.microsoft.com/office/powerpoint/2010/main" val="18817408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70A78B3-E0E2-4555-9334-3C3D43602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EA86DE-9760-4FD9-8D86-A12291681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3BB010-04CA-478A-B8EE-C2B500F09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РОЗРАХУНОК АВТОНОМІЇ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FB7C5A-510D-4197-9C35-32816878B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Акумулятор купує час, а не потужність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90D1AD-6398-47F0-BA0B-48645C88E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2696B0-6315-4BA3-9E54-D48E863DC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33337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040843-0BFE-40BD-8E36-B8A5E5551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5,12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26A55F-A9A9-4F14-B4FD-DC552B5C6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2914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кВт·год номінально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FC9521-695D-421F-9EE4-24C3BF8E1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809750"/>
            <a:ext cx="33337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49C58A-800C-416F-87F2-2EEC59700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0574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≈4,1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DEA6D5-0365-4E65-8402-E3574AD72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857500"/>
            <a:ext cx="2914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кВт·год корисно після DoD і втрат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5F89E6-810D-43F0-A037-7D6F4CFE5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809750"/>
            <a:ext cx="33337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E78886-DE7F-4FDE-A9F3-7EA5FEE72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0574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147D64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147D64"/>
                </a:solidFill>
                <a:latin typeface="Aptos"/>
                <a:ea typeface="Aptos"/>
                <a:cs typeface="Aptos"/>
              </a:rPr>
              <a:t>≈8 год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288325-4C57-421A-BBE2-1ECA743BC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57500"/>
            <a:ext cx="2914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за середнього навантаження 0,5 кВт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824E41-613C-4FEA-969B-71EC8483D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4238625"/>
            <a:ext cx="96202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BFD8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E06CBF-BB16-4912-A9E4-562662A5B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4767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4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4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t ≈ Eном × DoD × η ÷ Pсередня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8755CF-B09C-47C8-9FBD-7B6E6ABA5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5067300"/>
            <a:ext cx="866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350">
                <a:solidFill>
                  <a:srgbClr val="52606D"/>
                </a:solidFill>
                <a:latin typeface="Aptos"/>
                <a:ea typeface="Aptos"/>
                <a:cs typeface="Aptos"/>
              </a:rPr>
              <a:t>Припущення для прикладу: DoD 90%, ККД 90%; фактичні значення — за паспортом і режимом.</a:t>
            </a:r>
          </a:p>
        </p:txBody>
      </p:sp>
    </p:spTree>
    <p:extLst>
      <p:ext uri="{BB962C8B-B14F-4D97-AF65-F5344CB8AC3E}">
        <p14:creationId xmlns:p14="http://schemas.microsoft.com/office/powerpoint/2010/main" val="69427369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76A7256-4055-4A8B-AFC4-A0E6BB28D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F277EF-DA78-4A69-A665-FA1DBA8B9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4E9683-48EA-4B05-8EBB-E026C018D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ОРІЄНТИР ДЛЯ РОЗМОВИ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2B58C9-9D8F-4AEE-A7A9-5F81B9099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Два приклади — не готові кошториси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EC377F-705B-47C6-BE86-7437BF6A7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4EF8A7-36D6-4506-AB01-A877EEE1C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5381625" cy="400050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FF5CC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F302CB-B79F-4CDE-8178-492142312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7620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B46312-B97B-4001-8233-FCDF4B175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49244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БАЗОВИЙ РЕЗЕРВ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F88AA1-EAB0-4F69-B231-7E49C5B01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81225"/>
            <a:ext cx="48863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25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Критичні навантаження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34BD71-1D0A-4D29-BA20-894AA146C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76550"/>
            <a:ext cx="4867275" cy="2619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6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2606D"/>
                </a:solidFill>
                <a:latin typeface="Aptos"/>
                <a:ea typeface="Aptos"/>
                <a:cs typeface="Aptos"/>
              </a:rPr>
              <a:t>Інвертор 3–4,2 кВт</a:t>
            </a:r>
          </a:p>
          <a:p xmlns:a="http://schemas.openxmlformats.org/drawingml/2006/main">
            <a:pPr>
              <a:buNone/>
              <a:defRPr sz="16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2606D"/>
                </a:solidFill>
                <a:latin typeface="Aptos"/>
                <a:ea typeface="Aptos"/>
                <a:cs typeface="Aptos"/>
              </a:rPr>
              <a:t>АКБ 5,12 кВт·год</a:t>
            </a:r>
          </a:p>
          <a:p xmlns:a="http://schemas.openxmlformats.org/drawingml/2006/main">
            <a:pPr>
              <a:buNone/>
              <a:defRPr sz="16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2606D"/>
                </a:solidFill>
                <a:latin typeface="Aptos"/>
                <a:ea typeface="Aptos"/>
                <a:cs typeface="Aptos"/>
              </a:rPr>
              <a:t>опційно ≈0,9 кВтp панелей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6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2606D"/>
                </a:solidFill>
                <a:latin typeface="Aptos"/>
                <a:ea typeface="Aptos"/>
                <a:cs typeface="Aptos"/>
              </a:rPr>
              <a:t>Зв’язок • світло • холодильник • котел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7CF14F-CF8C-43F0-8B6D-81F03A497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666875"/>
            <a:ext cx="5381625" cy="400050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65E04E-5B57-4DB8-9A94-790B85AD0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666875"/>
            <a:ext cx="7620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AD"/>
          </a:solidFill>
          <a:ln xmlns:a="http://schemas.openxmlformats.org/drawingml/2006/main" w="0">
            <a:solidFill>
              <a:srgbClr val="2F6FA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A2E3EF-5493-45E5-92C4-3E26D223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1857375"/>
            <a:ext cx="49244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2F6FA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2F6FAD"/>
                </a:solidFill>
                <a:latin typeface="Aptos"/>
                <a:ea typeface="Aptos"/>
                <a:cs typeface="Aptos"/>
              </a:rPr>
              <a:t>ГІБРИДНИЙ ДІМ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7ECEB7-18FD-4AB5-9B9A-1F6CC3856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2181225"/>
            <a:ext cx="48863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25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Резерв + власна генерація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DF7214-2510-429B-A254-FCA4E5B66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2876550"/>
            <a:ext cx="4867275" cy="2619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6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2606D"/>
                </a:solidFill>
                <a:latin typeface="Aptos"/>
                <a:ea typeface="Aptos"/>
                <a:cs typeface="Aptos"/>
              </a:rPr>
              <a:t>Інвертор ≈6 кВт</a:t>
            </a:r>
          </a:p>
          <a:p xmlns:a="http://schemas.openxmlformats.org/drawingml/2006/main">
            <a:pPr>
              <a:buNone/>
              <a:defRPr sz="16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2606D"/>
                </a:solidFill>
                <a:latin typeface="Aptos"/>
                <a:ea typeface="Aptos"/>
                <a:cs typeface="Aptos"/>
              </a:rPr>
              <a:t>АКБ ≈10,24 кВт·год</a:t>
            </a:r>
          </a:p>
          <a:p xmlns:a="http://schemas.openxmlformats.org/drawingml/2006/main">
            <a:pPr>
              <a:buNone/>
              <a:defRPr sz="16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2606D"/>
                </a:solidFill>
                <a:latin typeface="Aptos"/>
                <a:ea typeface="Aptos"/>
                <a:cs typeface="Aptos"/>
              </a:rPr>
              <a:t>панелі ≈5,4 кВтp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6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2606D"/>
                </a:solidFill>
                <a:latin typeface="Aptos"/>
                <a:ea typeface="Aptos"/>
                <a:cs typeface="Aptos"/>
              </a:rPr>
              <a:t>Пріоритети • обстеження • сезонний розрахунок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D9059E-CA92-4369-AB6F-AD6BD446F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57875"/>
            <a:ext cx="990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Фінальна конфігурація залежить від фази, автомата, піків, даху/ділянки, тіней і бюджету.</a:t>
            </a:r>
          </a:p>
        </p:txBody>
      </p:sp>
    </p:spTree>
    <p:extLst>
      <p:ext uri="{BB962C8B-B14F-4D97-AF65-F5344CB8AC3E}">
        <p14:creationId xmlns:p14="http://schemas.microsoft.com/office/powerpoint/2010/main" val="51182196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66D4D60-D689-4E26-8A4B-B7FE422D0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486197-E975-44AD-9DBF-AD183088B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7E9160-F498-49CF-98E7-8E31986B7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ВІДПОВІДЬ НА ПИТАННЯ №3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8AF752-5F60-431E-99D8-75202D4FA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Deye часто зручний як енергетичний хаб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0E6CD4-2719-4831-A481-E4AB327FE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970638-552E-41BE-956F-C0FBEAF11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2524125" cy="2857500"/>
          </a:xfrm>
          <a:prstGeom xmlns:a="http://schemas.openxmlformats.org/drawingml/2006/main" prst="roundRect">
            <a:avLst>
              <a:gd name="adj" fmla="val 4528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406B53-0772-489A-822C-FB02EF3CF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762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B68"/>
          </a:solidFill>
          <a:ln xmlns:a="http://schemas.openxmlformats.org/drawingml/2006/main" w="0">
            <a:solidFill>
              <a:srgbClr val="183B6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D33724-813E-4D5B-BC5B-D7B9623AE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05000"/>
            <a:ext cx="2066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9AB4AB-92F0-4B2D-AEBE-48B83899D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20288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Одна точка керування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927F8A-908F-42DE-A45F-0CC20C151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24175"/>
            <a:ext cx="200977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350">
                <a:solidFill>
                  <a:srgbClr val="52606D"/>
                </a:solidFill>
                <a:latin typeface="Aptos"/>
                <a:ea typeface="Aptos"/>
                <a:cs typeface="Aptos"/>
              </a:rPr>
              <a:t>PV • мережа • АКБ • генератор / AC-coupling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2950F6-FBD0-4250-83DE-3D9CF7633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714500"/>
            <a:ext cx="2524125" cy="2857500"/>
          </a:xfrm>
          <a:prstGeom xmlns:a="http://schemas.openxmlformats.org/drawingml/2006/main" prst="roundRect">
            <a:avLst>
              <a:gd name="adj" fmla="val 4528"/>
            </a:avLst>
          </a:prstGeom>
          <a:solidFill xmlns:a="http://schemas.openxmlformats.org/drawingml/2006/main">
            <a:srgbClr val="FFF5CC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0D6B7A-E8F4-4D2F-8C05-7E84DB0C1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714500"/>
            <a:ext cx="762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2FA2CB-018C-40BD-96DE-FDF33D638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905000"/>
            <a:ext cx="2066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F55568-1E7B-42FD-B68D-944284256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228850"/>
            <a:ext cx="20288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Низьковольтна АКБ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AEEF19-469E-43DA-901D-94EE4EC36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924175"/>
            <a:ext cx="200977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350">
                <a:solidFill>
                  <a:srgbClr val="52606D"/>
                </a:solidFill>
                <a:latin typeface="Aptos"/>
                <a:ea typeface="Aptos"/>
                <a:cs typeface="Aptos"/>
              </a:rPr>
              <a:t>40–60 В у вказаних гібридних серіях; BMS-комунікація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132129-795E-4D79-B488-B9A55C581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714500"/>
            <a:ext cx="2524125" cy="2857500"/>
          </a:xfrm>
          <a:prstGeom xmlns:a="http://schemas.openxmlformats.org/drawingml/2006/main" prst="roundRect">
            <a:avLst>
              <a:gd name="adj" fmla="val 4528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696557-3FFA-4A76-AA43-0FDDB3CC5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714500"/>
            <a:ext cx="762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B68"/>
          </a:solidFill>
          <a:ln xmlns:a="http://schemas.openxmlformats.org/drawingml/2006/main" w="0">
            <a:solidFill>
              <a:srgbClr val="183B6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134AD86-4611-4800-99F4-8CDCF0629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905000"/>
            <a:ext cx="2066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3B11EE-B402-423C-A800-D0E195842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228850"/>
            <a:ext cx="20288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Гнучкі режими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F0A52B-4FF5-4617-9ECC-0FB9B65FA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924175"/>
            <a:ext cx="200977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350">
                <a:solidFill>
                  <a:srgbClr val="52606D"/>
                </a:solidFill>
                <a:latin typeface="Aptos"/>
                <a:ea typeface="Aptos"/>
                <a:cs typeface="Aptos"/>
              </a:rPr>
              <a:t>часові періоди, моніторинг, паралельна робота — модельно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6317BB-7FE4-4251-B0C7-6BAFCEFBF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714500"/>
            <a:ext cx="2524125" cy="2857500"/>
          </a:xfrm>
          <a:prstGeom xmlns:a="http://schemas.openxmlformats.org/drawingml/2006/main" prst="roundRect">
            <a:avLst>
              <a:gd name="adj" fmla="val 4528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750EE6-46B6-4A1F-802F-6BC5DA648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714500"/>
            <a:ext cx="762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B68"/>
          </a:solidFill>
          <a:ln xmlns:a="http://schemas.openxmlformats.org/drawingml/2006/main" w="0">
            <a:solidFill>
              <a:srgbClr val="183B6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C20ED32-3A07-494C-8C17-9A455BD8F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905000"/>
            <a:ext cx="2066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B214B02-7C65-461A-91DC-A75D050D7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228850"/>
            <a:ext cx="20288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Сильний резерв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D6F9A47-0824-45B0-9A72-4C551ED88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924175"/>
            <a:ext cx="200977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350">
                <a:solidFill>
                  <a:srgbClr val="52606D"/>
                </a:solidFill>
                <a:latin typeface="Aptos"/>
                <a:ea typeface="Aptos"/>
                <a:cs typeface="Aptos"/>
              </a:rPr>
              <a:t>пікова потужність і небаланс фаз — лише за паспортом моделі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69D6C56-77FC-4163-8618-766EC4322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00625"/>
            <a:ext cx="113919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DECEA"/>
          </a:solidFill>
          <a:ln xmlns:a="http://schemas.openxmlformats.org/drawingml/2006/main" w="9525">
            <a:solidFill>
              <a:srgbClr val="F3B6B2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F718452-C1A9-4D53-BC6C-93468993C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38750"/>
            <a:ext cx="1076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15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Функції залежать від конкретної моделі. Бренд не замінює розрахунок, сумісність і правильний монтаж.</a:t>
            </a:r>
          </a:p>
        </p:txBody>
      </p:sp>
    </p:spTree>
    <p:extLst>
      <p:ext uri="{BB962C8B-B14F-4D97-AF65-F5344CB8AC3E}">
        <p14:creationId xmlns:p14="http://schemas.microsoft.com/office/powerpoint/2010/main" val="184445432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99C3B56-4F35-4AED-BACB-7912AAB03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408988-0B00-4298-B35C-D3BE658FF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3985C7-A2DB-4417-8F98-1C796E0B3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МЕРЕЖЕВИЙ І РЕЗЕРВНИЙ РЕЖИМИ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D33B88-97E8-42FC-83B4-1915D1AAA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Панелі не гарантують резерв під час аварії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E6A226-8FCF-42F0-BF35-0BDB653BF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A23E45-31FA-40EC-B9B6-A62679E9A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5381625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DECEA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72BF49-9CD1-4FE4-AA66-F3DE81E4A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762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2318"/>
          </a:solidFill>
          <a:ln xmlns:a="http://schemas.openxmlformats.org/drawingml/2006/main" w="0">
            <a:solidFill>
              <a:srgbClr val="B4231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20D63A-15A6-455C-8AD1-04B99BAC7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49244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МЕРЕЖЕВА СТАНЦІЯ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549E22-47BB-429D-A3C1-AA6E13F8F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81225"/>
            <a:ext cx="48863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1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Anti-islanding вимикає генерацію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16BC43-91F1-44FE-A0F8-1DECBA378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76550"/>
            <a:ext cx="4867275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6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2606D"/>
                </a:solidFill>
                <a:latin typeface="Aptos"/>
                <a:ea typeface="Aptos"/>
                <a:cs typeface="Aptos"/>
              </a:rPr>
              <a:t>Коли мережа зникає, типовий on-grid інвертор припиняє подачу. Це захищає людей, які відновлюють лінію.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D50A0B-7B37-475C-8179-7E04EFE09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666875"/>
            <a:ext cx="5381625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E8F5F1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A02E82-7F5D-44C3-A9F1-C7859688D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666875"/>
            <a:ext cx="762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64"/>
          </a:solidFill>
          <a:ln xmlns:a="http://schemas.openxmlformats.org/drawingml/2006/main" w="0">
            <a:solidFill>
              <a:srgbClr val="147D6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E1A10A-D6E9-481F-BD59-D7C3CC284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1857375"/>
            <a:ext cx="49244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47D6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47D64"/>
                </a:solidFill>
                <a:latin typeface="Aptos"/>
                <a:ea typeface="Aptos"/>
                <a:cs typeface="Aptos"/>
              </a:rPr>
              <a:t>ГІБРИД / OFF-GRID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775A11-8AA6-4CF7-AE2D-CC2B5CE1B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2181225"/>
            <a:ext cx="48863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1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Окремий резервний контур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624FAF-4F11-4408-8BB6-DED842F75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2876550"/>
            <a:ext cx="4867275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65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2606D"/>
                </a:solidFill>
                <a:latin typeface="Aptos"/>
                <a:ea typeface="Aptos"/>
                <a:cs typeface="Aptos"/>
              </a:rPr>
              <a:t>Потрібні EPS/backup-вихід, ізоляція від мережі, щит критичних навантажень, коректний PE та захист DC/AC.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340256-9F8F-4ED5-B549-05A2F83EC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829300"/>
            <a:ext cx="1047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DC-роз’єднувач • запобіжники • SPD • автомати • RCD/RCBO за схемою • заземлення • маркування</a:t>
            </a:r>
          </a:p>
        </p:txBody>
      </p:sp>
    </p:spTree>
    <p:extLst>
      <p:ext uri="{BB962C8B-B14F-4D97-AF65-F5344CB8AC3E}">
        <p14:creationId xmlns:p14="http://schemas.microsoft.com/office/powerpoint/2010/main" val="155480534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4B7FCE7-BDC5-42EA-9AA4-25425E3A1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4A960C-EA4D-48C3-BF00-B16CF1517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34665D-D974-47F2-A60F-5AD92365F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УМОВИ ПЕРЕВІРЯЄМО ПЕРЕД ПОДАННЯМ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32B3A1-13CA-486E-8E3F-DF843433A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Фінансування може знизити стартовий бар’єр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69190D-92F4-4A08-8A33-E754F402C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D8EC21-4768-48E7-A7C0-A279FCD4D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33337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EFC4C1-DEA5-4B7B-8E58-06E04F527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0–7%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5A1301-0770-4F3A-897D-E9F884A6E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2914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ставка залежно від строку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C570D6-0A64-4AAF-87B1-4C6BAF3B5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809750"/>
            <a:ext cx="33337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050278-5BBF-4E0F-94D4-69790F402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0574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до 480 тис.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8B9466-C890-4229-9E2C-181052262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857500"/>
            <a:ext cx="2914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грн кредиту на домогосподарство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973235-54A8-4D99-BF7E-745BB4B1E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809750"/>
            <a:ext cx="33337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612470-2483-4275-A272-414A4263A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0574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147D64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147D64"/>
                </a:solidFill>
                <a:latin typeface="Aptos"/>
                <a:ea typeface="Aptos"/>
                <a:cs typeface="Aptos"/>
              </a:rPr>
              <a:t>20–30%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06968A-DAE9-4F15-A690-777AD15CF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57500"/>
            <a:ext cx="2914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державна компенсація за комплектом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B5BAE9-92D5-4990-892A-BDE4A45C8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10382250" cy="1285875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055E5F-A1C6-4408-831C-F48027FE9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524375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89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Рішення ухвалює банк • 1 адреса • безготівкова оплата • склад комплекту впливає на компенсацію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A5ADC3-D2E7-4147-A42A-3A0203F82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95875"/>
            <a:ext cx="895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275">
                <a:solidFill>
                  <a:srgbClr val="52606D"/>
                </a:solidFill>
                <a:latin typeface="Aptos"/>
                <a:ea typeface="Aptos"/>
                <a:cs typeface="Aptos"/>
              </a:rPr>
              <a:t>Умови станом на 06.08.2026 — перед оформленням звірити на офіційному порталі.</a:t>
            </a:r>
          </a:p>
        </p:txBody>
      </p:sp>
    </p:spTree>
    <p:extLst>
      <p:ext uri="{BB962C8B-B14F-4D97-AF65-F5344CB8AC3E}">
        <p14:creationId xmlns:p14="http://schemas.microsoft.com/office/powerpoint/2010/main" val="62571447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39E32E6-0DCD-4BC9-B582-9715733E1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91D635-2999-4C88-A12B-B825691A0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BCA4D0-485A-48FE-A2F9-9FFD3A55C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ВІД ПЕРШОЇ РОЗМОВИ ДО СЕРВІСУ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AC2363-68E5-4FC9-A18C-40FBD7227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Veterans Energy — рішення під ключ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B09F7B-0BF8-44A5-8061-1C750241B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77FEE3-3CBC-4306-A577-A76B144B1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352425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68BFCC-C482-4E64-8609-8E112AB75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762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B68"/>
          </a:solidFill>
          <a:ln xmlns:a="http://schemas.openxmlformats.org/drawingml/2006/main" w="0">
            <a:solidFill>
              <a:srgbClr val="183B6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B97DFD-3D35-4C1F-B540-75515806B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3067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01 • ДІАГНОСТИКА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DC04FF-A447-4C85-B1E3-3BB95D017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3028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Потреба й проєкт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310D81-1654-45BA-ADFA-7C3149B37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19425"/>
            <a:ext cx="30099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Навантаги • фаза • об’єкт • тіні • бюджет • сценарій відключень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A0D9DB-FB35-4AEE-BBA4-3B6F224BF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809750"/>
            <a:ext cx="352425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FFF5CC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38202A-D9A4-4F67-820A-6EEE8E98B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809750"/>
            <a:ext cx="762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8AEF28-0446-44C5-B8DD-05CD90D4B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000250"/>
            <a:ext cx="3067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02 • РЕАЛІЗАЦІЯ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2FE4D5-73DF-431F-B9ED-D48CC66CB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324100"/>
            <a:ext cx="3028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Комплект і монтаж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3EFE3A-1218-401E-90A6-A9DE0F563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3019425"/>
            <a:ext cx="30099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Сумісність • захист • кабелі • кріплення • щит • документування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2B641F-A456-443C-9897-638B13F3F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809750"/>
            <a:ext cx="352425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E8F5F1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20BCAC-2742-4C26-86BC-64ECDE37F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809750"/>
            <a:ext cx="762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64"/>
          </a:solidFill>
          <a:ln xmlns:a="http://schemas.openxmlformats.org/drawingml/2006/main" w="0">
            <a:solidFill>
              <a:srgbClr val="147D6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E9E0B8-94C2-4502-A5AC-93D3BE983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000250"/>
            <a:ext cx="3067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47D6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47D64"/>
                </a:solidFill>
                <a:latin typeface="Aptos"/>
                <a:ea typeface="Aptos"/>
                <a:cs typeface="Aptos"/>
              </a:rPr>
              <a:t>03 • ПЕРЕДАЧА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92AF6EC-C196-43A0-B23E-29AE9F186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324100"/>
            <a:ext cx="3028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Запуск і підтримка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2451006-0D0D-4F4F-814B-38A543B6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019425"/>
            <a:ext cx="30099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Тестування • інструктаж • моніторинг • гарантія • сервісний запис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6A9BFB-07AE-4BAF-9DDC-3DF7212F9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715000"/>
            <a:ext cx="876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Ветеранська команда практиків • рішення для домів, бізнесу й громад</a:t>
            </a:r>
          </a:p>
        </p:txBody>
      </p:sp>
    </p:spTree>
    <p:extLst>
      <p:ext uri="{BB962C8B-B14F-4D97-AF65-F5344CB8AC3E}">
        <p14:creationId xmlns:p14="http://schemas.microsoft.com/office/powerpoint/2010/main" val="139692318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F2A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03833C3-FF0A-40C5-879D-F003ACB6E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AF9901-4F84-4098-B063-71E471AA6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e821f7a93b454c"/>
          <a:srcRect xmlns:a="http://schemas.openxmlformats.org/drawingml/2006/main" l="22917" t="0" r="2291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5824A7-BA77-4E0E-BB48-A60473688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0"/>
            <a:ext cx="24765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F2A4A">
                  <a:alpha val="0"/>
                </a:srgbClr>
              </a:gs>
              <a:gs pos="70000">
                <a:srgbClr val="0F2A4A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B5EA4F-30B7-4854-B7A1-D1028BEA2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953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27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НАСТУПНИЙ КРОК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A6D927-5B4D-4735-B9EF-97BADC048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047750"/>
            <a:ext cx="4191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4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 хвилин</a:t>
            </a:r>
          </a:p>
          <a:p xmlns:a="http://schemas.openxmlformats.org/drawingml/2006/main">
            <a:pPr>
              <a:buNone/>
              <a:defRPr sz="4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діагностики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E65641-AAAD-458A-83E4-C4B4297D6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819400"/>
            <a:ext cx="333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Підготуйте 5 фактів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10492E-AD5E-4EF7-9C92-283FAE467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314700"/>
            <a:ext cx="4000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65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FFFFFF"/>
                </a:solidFill>
                <a:latin typeface="Aptos"/>
                <a:ea typeface="Aptos"/>
                <a:cs typeface="Aptos"/>
              </a:rPr>
              <a:t>1. Об’єкт і адреса</a:t>
            </a:r>
          </a:p>
          <a:p xmlns:a="http://schemas.openxmlformats.org/drawingml/2006/main">
            <a:pPr>
              <a:buNone/>
              <a:defRPr sz="165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FFFFFF"/>
                </a:solidFill>
                <a:latin typeface="Aptos"/>
                <a:ea typeface="Aptos"/>
                <a:cs typeface="Aptos"/>
              </a:rPr>
              <a:t>2. Фаза та ввідний автомат</a:t>
            </a:r>
          </a:p>
          <a:p xmlns:a="http://schemas.openxmlformats.org/drawingml/2006/main">
            <a:pPr>
              <a:buNone/>
              <a:defRPr sz="165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FFFFFF"/>
                </a:solidFill>
                <a:latin typeface="Aptos"/>
                <a:ea typeface="Aptos"/>
                <a:cs typeface="Aptos"/>
              </a:rPr>
              <a:t>3. Критичні прилади</a:t>
            </a:r>
          </a:p>
          <a:p xmlns:a="http://schemas.openxmlformats.org/drawingml/2006/main">
            <a:pPr>
              <a:buNone/>
              <a:defRPr sz="165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FFFFFF"/>
                </a:solidFill>
                <a:latin typeface="Aptos"/>
                <a:ea typeface="Aptos"/>
                <a:cs typeface="Aptos"/>
              </a:rPr>
              <a:t>4. Бажані години автономії</a:t>
            </a:r>
          </a:p>
          <a:p xmlns:a="http://schemas.openxmlformats.org/drawingml/2006/main">
            <a:pPr>
              <a:buNone/>
              <a:defRPr sz="165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FFFFFF"/>
                </a:solidFill>
                <a:latin typeface="Aptos"/>
                <a:ea typeface="Aptos"/>
                <a:cs typeface="Aptos"/>
              </a:rPr>
              <a:t>5. Споживання, фото й наявне обладнання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98f6861ea9434a"/>
          <a:stretch xmlns:a="http://schemas.openxmlformats.org/drawingml/2006/main"/>
        </p:blipFill>
        <p:spPr>
          <a:xfrm xmlns:a="http://schemas.openxmlformats.org/drawingml/2006/main">
            <a:off x="10001250" y="838200"/>
            <a:ext cx="1666875" cy="1666875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75FAA3-C6CE-411A-B9D8-4E6C3A54D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857500"/>
            <a:ext cx="264795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+380 63 211 50 23</a:t>
            </a:r>
          </a:p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+380 98 820 01 84</a:t>
            </a:r>
          </a:p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energy@veterans.com.ua</a:t>
            </a:r>
          </a:p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veterans.com.ua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44B3E3-4525-4D32-AECF-C620E684C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715000"/>
            <a:ext cx="533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Запитання?</a:t>
            </a:r>
          </a:p>
        </p:txBody>
      </p:sp>
    </p:spTree>
    <p:extLst>
      <p:ext uri="{BB962C8B-B14F-4D97-AF65-F5344CB8AC3E}">
        <p14:creationId xmlns:p14="http://schemas.microsoft.com/office/powerpoint/2010/main" val="1857107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graphicFrame>
        <p:nvGraphicFramePr>
          <p:cNvPr id="10" name="Table-3-4"/>
          <p:cNvGraphicFramePr/>
          <p:nvPr/>
        </p:nvGraphicFramePr>
        <p:xfrm>
          <a:off xmlns:a="http://schemas.openxmlformats.org/drawingml/2006/main" x="400050" y="1619250"/>
          <a:ext xmlns:a="http://schemas.openxmlformats.org/drawingml/2006/main" cx="11391900" cy="433387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878491"/>
                <a:gridCol w="10526078"/>
              </a:tblGrid>
              <a:tr h="722313"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</a:rPr>
                        <a:t>01</a:t>
                      </a:r>
                    </a:p>
                  </a:txBody>
                  <a:tcPr marL="133350" marR="133350" marT="76200" marB="76200" anchor="ctr">
                    <a:solidFill>
                      <a:srgbClr val="183B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101820"/>
                          </a:solidFill>
                        </a:rPr>
                        <a:t>Яку проблему вирішуємо: резерв, економія чи автономність</a:t>
                      </a:r>
                    </a:p>
                  </a:txBody>
                  <a:tcPr marL="133350" marR="133350" marT="76200" marB="76200" anchor="ctr"/>
                </a:tc>
              </a:tr>
              <a:tr h="722313"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</a:rPr>
                        <a:t>02</a:t>
                      </a:r>
                    </a:p>
                  </a:txBody>
                  <a:tcPr marL="133350" marR="133350" marT="76200" marB="76200" anchor="ctr">
                    <a:solidFill>
                      <a:srgbClr val="183B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101820"/>
                          </a:solidFill>
                        </a:rPr>
                        <a:t>Як працює система: панелі → інвертор → акумулятор → навантаження</a:t>
                      </a:r>
                    </a:p>
                  </a:txBody>
                  <a:tcPr marL="133350" marR="133350" marT="76200" marB="76200" anchor="ctr"/>
                </a:tc>
              </a:tr>
              <a:tr h="722313"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</a:rPr>
                        <a:t>03</a:t>
                      </a:r>
                    </a:p>
                  </a:txBody>
                  <a:tcPr marL="133350" marR="133350" marT="76200" marB="76200" anchor="ctr">
                    <a:solidFill>
                      <a:srgbClr val="183B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101820"/>
                          </a:solidFill>
                        </a:rPr>
                        <a:t>кВт і кВт·год: як не помилитися з потужністю та часом</a:t>
                      </a:r>
                    </a:p>
                  </a:txBody>
                  <a:tcPr marL="133350" marR="133350" marT="76200" marB="76200" anchor="ctr"/>
                </a:tc>
              </a:tr>
              <a:tr h="722313"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</a:rPr>
                        <a:t>04</a:t>
                      </a:r>
                    </a:p>
                  </a:txBody>
                  <a:tcPr marL="133350" marR="133350" marT="76200" marB="76200" anchor="ctr">
                    <a:solidFill>
                      <a:srgbClr val="183B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101820"/>
                          </a:solidFill>
                        </a:rPr>
                        <a:t>Як перевіряти панель і чому одного рівня освітленості замало</a:t>
                      </a:r>
                    </a:p>
                  </a:txBody>
                  <a:tcPr marL="133350" marR="133350" marT="76200" marB="76200" anchor="ctr"/>
                </a:tc>
              </a:tr>
              <a:tr h="722313"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</a:rPr>
                        <a:t>05</a:t>
                      </a:r>
                    </a:p>
                  </a:txBody>
                  <a:tcPr marL="133350" marR="133350" marT="76200" marB="76200" anchor="ctr">
                    <a:solidFill>
                      <a:srgbClr val="183B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101820"/>
                          </a:solidFill>
                        </a:rPr>
                        <a:t>Панелі без інвертора, Deye та обов’язкова безпека</a:t>
                      </a:r>
                    </a:p>
                  </a:txBody>
                  <a:tcPr marL="133350" marR="133350" marT="76200" marB="76200" anchor="ctr"/>
                </a:tc>
              </a:tr>
              <a:tr h="722313"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</a:rPr>
                        <a:t>06</a:t>
                      </a:r>
                    </a:p>
                  </a:txBody>
                  <a:tcPr marL="133350" marR="133350" marT="76200" marB="76200" anchor="ctr">
                    <a:solidFill>
                      <a:srgbClr val="183B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101820"/>
                          </a:solidFill>
                        </a:rPr>
                        <a:t>Запитання, коротка діагностика та наступний крок</a:t>
                      </a:r>
                    </a:p>
                  </a:txBody>
                  <a:tcPr marL="133350" marR="133350" marT="76200" marB="76200" anchor="ctr"/>
                </a:tc>
              </a:tr>
            </a:tbl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2C470D-F6E9-4623-95F1-E94EA62F1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6F5EA4-0B12-4577-AB87-95E497CBC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D29171-2DC6-4C9D-8151-1385D5DF4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МАРШРУТ ЗУСТРІЧІ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5940BE-8A2C-4624-8A98-D53A1AD33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За 40 хвилин — від потреби до рішення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0B8297-B387-472E-9262-C16BDDD13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1228103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Picture-3-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2eb7bc6a174144"/>
          <a:srcRect xmlns:a="http://schemas.openxmlformats.org/drawingml/2006/main" l="5718" t="0" r="571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05575" y="1533525"/>
            <a:ext cx="5286375" cy="4476750"/>
          </a:xfrm>
          <a:prstGeom xmlns:a="http://schemas.openxmlformats.org/drawingml/2006/main" prst="round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1D9F80-039E-4D01-9D2A-EEB256C37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365C9C-D908-4591-B64F-493573BCA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D9864D-D105-4B67-BB96-C921DC15A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НЕ НАБІР КОРОБОК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666FDC-3C57-402B-B5C8-ADC8BBE61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Енергонезалежність — це керований результат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5A0A3D-2360-4F66-8B95-1ACC912E6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6CFF55-23BC-4C7F-AFD8-B70A8A8A9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954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FC1E58-2BDE-43D9-AAD8-22E044E83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52482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667"/>
          </a:bodyPr>
          <a:lstStyle xmlns:a="http://schemas.openxmlformats.org/drawingml/2006/main"/>
          <a:p xmlns:a="http://schemas.openxmlformats.org/drawingml/2006/main">
            <a:pPr>
              <a:buNone/>
              <a:defRPr sz="1875">
                <a:solidFill>
                  <a:srgbClr val="101820"/>
                </a:solidFill>
                <a:latin typeface="Aptos"/>
                <a:ea typeface="Aptos"/>
                <a:cs typeface="Aptos"/>
              </a:defRPr>
            </a:pPr>
            <a:r>
              <a:rPr sz="1875">
                <a:solidFill>
                  <a:srgbClr val="101820"/>
                </a:solidFill>
                <a:latin typeface="Aptos"/>
                <a:ea typeface="Aptos"/>
                <a:cs typeface="Aptos"/>
              </a:rPr>
              <a:t>Живлення критичних приладів під час відключення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4422DE-70D2-457A-8E42-97FD0CE1F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6702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AD"/>
          </a:solidFill>
          <a:ln xmlns:a="http://schemas.openxmlformats.org/drawingml/2006/main" w="0">
            <a:solidFill>
              <a:srgbClr val="2F6FA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6690AC-636B-49A7-AB66-2BD5DC792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52482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75">
                <a:solidFill>
                  <a:srgbClr val="101820"/>
                </a:solidFill>
                <a:latin typeface="Aptos"/>
                <a:ea typeface="Aptos"/>
                <a:cs typeface="Aptos"/>
              </a:defRPr>
            </a:pPr>
            <a:r>
              <a:rPr sz="1875">
                <a:solidFill>
                  <a:srgbClr val="101820"/>
                </a:solidFill>
                <a:latin typeface="Aptos"/>
                <a:ea typeface="Aptos"/>
                <a:cs typeface="Aptos"/>
              </a:rPr>
              <a:t>Контроль піків, пріоритетів та споживання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F7733C-F878-41A6-9F19-6EC2BA3BB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385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D64"/>
          </a:solidFill>
          <a:ln xmlns:a="http://schemas.openxmlformats.org/drawingml/2006/main" w="0">
            <a:solidFill>
              <a:srgbClr val="147D6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A241D6-6AF7-4569-8799-6DA484E96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52850"/>
            <a:ext cx="52482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750"/>
          </a:bodyPr>
          <a:lstStyle xmlns:a="http://schemas.openxmlformats.org/drawingml/2006/main"/>
          <a:p xmlns:a="http://schemas.openxmlformats.org/drawingml/2006/main">
            <a:pPr>
              <a:buNone/>
              <a:defRPr sz="1875">
                <a:solidFill>
                  <a:srgbClr val="101820"/>
                </a:solidFill>
                <a:latin typeface="Aptos"/>
                <a:ea typeface="Aptos"/>
                <a:cs typeface="Aptos"/>
              </a:defRPr>
            </a:pPr>
            <a:r>
              <a:rPr sz="1875">
                <a:solidFill>
                  <a:srgbClr val="101820"/>
                </a:solidFill>
                <a:latin typeface="Aptos"/>
                <a:ea typeface="Aptos"/>
                <a:cs typeface="Aptos"/>
              </a:rPr>
              <a:t>Економія — лише після правильного розрахунку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F3C3F1-8B99-42E2-9630-28F6DC0A0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895850"/>
            <a:ext cx="5476875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5CC"/>
          </a:solidFill>
          <a:ln xmlns:a="http://schemas.openxmlformats.org/drawingml/2006/main" w="9525">
            <a:solidFill>
              <a:srgbClr val="E8CF6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BE7FF2-ABFD-4781-9209-C843D6C44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24450"/>
            <a:ext cx="5000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Результат проєктують від потреби й навантажень — не від кількості панелей.</a:t>
            </a:r>
          </a:p>
        </p:txBody>
      </p:sp>
    </p:spTree>
    <p:extLst>
      <p:ext uri="{BB962C8B-B14F-4D97-AF65-F5344CB8AC3E}">
        <p14:creationId xmlns:p14="http://schemas.microsoft.com/office/powerpoint/2010/main" val="149117791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78954E5-03C9-45D2-A46F-6AB86B2AE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F09B71-1608-421E-8FF5-657391848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4FC8B6-F7AF-458C-8F31-9F8AA4748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АРХІТЕКТУРА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9F34C7-8D52-4ADE-B7CA-3CB600838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Система працює лише як повний ланцюг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A7F86F7-92D5-48F2-A34B-18507B82F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DEE926-795D-4576-B6D5-721AF86D5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247650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4B776E-F0E8-4435-A302-F3DCF673A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621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3B68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23929B-B10C-4895-AD64-5BA406620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4785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572C2C-F06F-4DB4-92D7-5E74A3945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24125"/>
            <a:ext cx="2019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Панелі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0E2559-8767-472F-AF5D-B9A9C7303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305175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52606D"/>
                </a:solidFill>
                <a:latin typeface="Aptos"/>
                <a:ea typeface="Aptos"/>
                <a:cs typeface="Aptos"/>
              </a:rPr>
              <a:t>Створюють DC-енергію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D5A685-3CD0-457C-A9F2-265F72774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924175"/>
            <a:ext cx="3048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93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30B6BE-51A6-4616-8803-39A8286D5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000250"/>
            <a:ext cx="247650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476E56-0CC6-4A7F-BC39-29F722EC8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7621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E375AC-37B0-4157-A4B2-A7CA067FF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84785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FCA564-93DE-433F-8E65-D32AC633F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524125"/>
            <a:ext cx="2019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81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Інвертор / MPPT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3DB05C0-6476-4578-BC56-DEF554121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305175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52606D"/>
                </a:solidFill>
                <a:latin typeface="Aptos"/>
                <a:ea typeface="Aptos"/>
                <a:cs typeface="Aptos"/>
              </a:rPr>
              <a:t>Керує потоками й перетворенням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B600BC-8623-4E55-ABC3-867B1F7EA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924175"/>
            <a:ext cx="3048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93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605055-A513-4E13-819C-9B29A6044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000250"/>
            <a:ext cx="247650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27BA00F-9787-4132-B5E0-35DEC8EFF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7621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3B68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2184D4A-71E1-4EBB-BA6C-06075B82C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84785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B8C095E-4DAA-4532-B46C-C22BABD31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524125"/>
            <a:ext cx="2019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Акумулятор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E993CB-0AE0-4E2E-8360-2AE5570F9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3305175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52606D"/>
                </a:solidFill>
                <a:latin typeface="Aptos"/>
                <a:ea typeface="Aptos"/>
                <a:cs typeface="Aptos"/>
              </a:rPr>
              <a:t>Зберігає енергію для потрібного часу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EEF2DD-62EB-46C1-BA09-52330CBA7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924175"/>
            <a:ext cx="3048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93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1207932-C56C-40C9-BB06-5B95C72D1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000250"/>
            <a:ext cx="247650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E4709F-3811-4A3E-BABF-B69838638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7621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3B68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8180D74-B134-4DC7-9373-D931EA1C2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84785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58B4C8-B5A0-446D-8D35-68FFAA8D7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524125"/>
            <a:ext cx="2019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Захист і щит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427E8DB-98DF-4808-B53D-1EC7931A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3305175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52606D"/>
                </a:solidFill>
                <a:latin typeface="Aptos"/>
                <a:ea typeface="Aptos"/>
                <a:cs typeface="Aptos"/>
              </a:rPr>
              <a:t>Безпечно подають живлення на пріоритети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9CCD9AD-F418-4F6C-A29A-BDF0C2B06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953000"/>
            <a:ext cx="86106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DECEA"/>
          </a:solidFill>
          <a:ln xmlns:a="http://schemas.openxmlformats.org/drawingml/2006/main" w="9525">
            <a:solidFill>
              <a:srgbClr val="F3B6B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D588A5A-4918-44DB-BFB2-0EBDE6488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800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041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Слабка або неправильно захищена ланка робить небезпечною всю систему.</a:t>
            </a:r>
          </a:p>
        </p:txBody>
      </p:sp>
    </p:spTree>
    <p:extLst>
      <p:ext uri="{BB962C8B-B14F-4D97-AF65-F5344CB8AC3E}">
        <p14:creationId xmlns:p14="http://schemas.microsoft.com/office/powerpoint/2010/main" val="182097364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A8F7574-30A4-4F52-B5A7-5E964A90A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59C5F4-BB7E-4882-AF18-108529D32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238F5A-EDB2-455B-8183-1EB0B3735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ТРИ РІЗНІ СИСТЕМИ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186E80-12B7-4057-A704-7A6009D5A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Спочатку оберіть задачу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52538B-0C25-4846-9C54-3BBD35581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0614CB-32A3-4448-B8AA-658C45C2C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3524250" cy="381000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5CC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CBA066-2096-464D-BE75-3A4E02259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7620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DC7594-53D8-4869-8B7A-CBD1E0836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05000"/>
            <a:ext cx="3067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58EE49-318F-49F2-AD90-F37CB95CD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028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1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Резерв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86E5C2-5ABB-4093-B8A2-A41384002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24175"/>
            <a:ext cx="3009900" cy="2428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Пережити відключення.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Головне: критичні навантаження, пускові струми, години автономії.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8D38E0-4257-4EEF-BB47-76F09D43A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714500"/>
            <a:ext cx="3524250" cy="381000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8E61D3-CEE9-40AB-8CEF-C1EA8DD29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714500"/>
            <a:ext cx="7620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AD"/>
          </a:solidFill>
          <a:ln xmlns:a="http://schemas.openxmlformats.org/drawingml/2006/main" w="0">
            <a:solidFill>
              <a:srgbClr val="2F6FA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1C433B-E678-4A6C-B267-8395845E3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1905000"/>
            <a:ext cx="3067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2F6FA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2F6FAD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C8EED9-B131-459D-93E7-5BE5260D9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228850"/>
            <a:ext cx="3028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1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Гібрид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50496D-6357-47D5-851E-2E211A4BA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924175"/>
            <a:ext cx="3009900" cy="2428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Панелі + мережа + АКБ.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Головне: власне споживання, резерв і керування потоками.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B28D6B-8298-4812-98B4-62CAD4357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714500"/>
            <a:ext cx="3524250" cy="381000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E8F5F1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899347-E929-4613-906C-1B689D3BA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714500"/>
            <a:ext cx="7620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64"/>
          </a:solidFill>
          <a:ln xmlns:a="http://schemas.openxmlformats.org/drawingml/2006/main" w="0">
            <a:solidFill>
              <a:srgbClr val="147D6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E40A7E-2C45-480C-9065-ED6DC75D4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905000"/>
            <a:ext cx="3067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47D6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47D64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963301D-2783-4A87-999D-8CC574CD4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228850"/>
            <a:ext cx="3028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21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Автономність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047B7C-A4CF-438A-8FFA-FEB6C313D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24175"/>
            <a:ext cx="3009900" cy="2428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Робота без стабільної мережі.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57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575">
                <a:solidFill>
                  <a:srgbClr val="52606D"/>
                </a:solidFill>
                <a:latin typeface="Aptos"/>
                <a:ea typeface="Aptos"/>
                <a:cs typeface="Aptos"/>
              </a:rPr>
              <a:t>Головне: зимова генерація, запас, генератор і дисципліна навантажень.</a:t>
            </a:r>
          </a:p>
        </p:txBody>
      </p:sp>
    </p:spTree>
    <p:extLst>
      <p:ext uri="{BB962C8B-B14F-4D97-AF65-F5344CB8AC3E}">
        <p14:creationId xmlns:p14="http://schemas.microsoft.com/office/powerpoint/2010/main" val="6009838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E717040-0317-432F-9278-E70F218EE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BBB9D4-2628-42FE-8A31-29A88F3E1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A34308-1E55-4FE3-A1B8-9039A2650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ДВІ ОДИНИЦІ, ДВІ ВІДПОВІДІ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595025-47BD-454F-8337-9A2C06279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кВт — сила. кВт·год — час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F75E6E-9259-418D-B0AF-CF74B27C1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4A3DC6-92F2-44D4-B209-444299A8E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5381625" cy="3571875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8915D1-98E2-42B9-A044-4FADFFFD4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76200" cy="3571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AD"/>
          </a:solidFill>
          <a:ln xmlns:a="http://schemas.openxmlformats.org/drawingml/2006/main" w="0">
            <a:solidFill>
              <a:srgbClr val="2F6FA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74E93C-EBD1-4B4D-9ABF-F2A0C32EC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9244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2F6FAD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2F6FAD"/>
                </a:solidFill>
                <a:latin typeface="Aptos"/>
                <a:ea typeface="Aptos"/>
                <a:cs typeface="Aptos"/>
              </a:rPr>
              <a:t>ПОТУЖНІСТЬ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10D55A-8ED7-4934-8FDE-10C31E18F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48863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405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405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кВт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FED2F3-62F8-4D92-B0D9-B1ACF5142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19425"/>
            <a:ext cx="4867275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0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800">
                <a:solidFill>
                  <a:srgbClr val="52606D"/>
                </a:solidFill>
                <a:latin typeface="Aptos"/>
                <a:ea typeface="Aptos"/>
                <a:cs typeface="Aptos"/>
              </a:rPr>
              <a:t>Скільки приладів можна увімкнути одночасно.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80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800">
                <a:solidFill>
                  <a:srgbClr val="52606D"/>
                </a:solidFill>
                <a:latin typeface="Aptos"/>
                <a:ea typeface="Aptos"/>
                <a:cs typeface="Aptos"/>
              </a:rPr>
              <a:t>Інвертор 5 кВт не означає 5 годин роботи.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4832C5-EB0A-499C-AD7B-64A9EB094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809750"/>
            <a:ext cx="5381625" cy="3571875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5CC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2D6BA4-7185-4D3F-8FB2-D5C401BEE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809750"/>
            <a:ext cx="76200" cy="3571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C2311E-DE26-42D3-922E-401EED219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2000250"/>
            <a:ext cx="49244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ЕНЕРГІЯ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5E8E87-B9F9-4CDC-9D5E-4E11218FE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2324100"/>
            <a:ext cx="48863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405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405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кВт·год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40E096-47B4-4A6A-8A30-883208AFD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3019425"/>
            <a:ext cx="4867275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0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800">
                <a:solidFill>
                  <a:srgbClr val="52606D"/>
                </a:solidFill>
                <a:latin typeface="Aptos"/>
                <a:ea typeface="Aptos"/>
                <a:cs typeface="Aptos"/>
              </a:rPr>
              <a:t>Скільки енергії запасено або спожито.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800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800">
                <a:solidFill>
                  <a:srgbClr val="52606D"/>
                </a:solidFill>
                <a:latin typeface="Aptos"/>
                <a:ea typeface="Aptos"/>
                <a:cs typeface="Aptos"/>
              </a:rPr>
              <a:t>Час ≈ корисна енергія ÷ середня потужність.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47F20B-30A5-49DB-BECF-6263A0D83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715000"/>
            <a:ext cx="8763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Приклад: 4 кВт·год корисної енергії ÷ 0,5 кВт середнього навантаження ≈ 8 годин.</a:t>
            </a:r>
          </a:p>
        </p:txBody>
      </p:sp>
    </p:spTree>
    <p:extLst>
      <p:ext uri="{BB962C8B-B14F-4D97-AF65-F5344CB8AC3E}">
        <p14:creationId xmlns:p14="http://schemas.microsoft.com/office/powerpoint/2010/main" val="106890800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graphicFrame>
        <p:nvGraphicFramePr>
          <p:cNvPr id="12" name="Google-Shape-644-p93-5"/>
          <p:cNvGraphicFramePr/>
          <p:nvPr/>
        </p:nvGraphicFramePr>
        <p:xfrm>
          <a:off xmlns:a="http://schemas.openxmlformats.org/drawingml/2006/main" x="400050" y="1809750"/>
          <a:ext xmlns:a="http://schemas.openxmlformats.org/drawingml/2006/main" cx="11391900" cy="4095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906107"/>
                <a:gridCol w="1874615"/>
                <a:gridCol w="1874615"/>
                <a:gridCol w="1874615"/>
                <a:gridCol w="1874615"/>
              </a:tblGrid>
              <a:tr h="455083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</a:rPr>
                        <a:t>Навантаження</a:t>
                      </a:r>
                    </a:p>
                  </a:txBody>
                  <a:tcPr marL="95250" marR="95250" marT="47625" marB="47625" anchor="ctr">
                    <a:solidFill>
                      <a:srgbClr val="183B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</a:rPr>
                        <a:t>Вт</a:t>
                      </a:r>
                    </a:p>
                  </a:txBody>
                  <a:tcPr marL="95250" marR="95250" marT="47625" marB="47625" anchor="ctr">
                    <a:solidFill>
                      <a:srgbClr val="183B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</a:rPr>
                        <a:t>Год</a:t>
                      </a:r>
                    </a:p>
                  </a:txBody>
                  <a:tcPr marL="95250" marR="95250" marT="47625" marB="47625" anchor="ctr">
                    <a:solidFill>
                      <a:srgbClr val="183B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</a:rPr>
                        <a:t>Енергія</a:t>
                      </a:r>
                    </a:p>
                  </a:txBody>
                  <a:tcPr marL="95250" marR="95250" marT="47625" marB="47625" anchor="ctr">
                    <a:solidFill>
                      <a:srgbClr val="183B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</a:rPr>
                        <a:t>Примітка</a:t>
                      </a:r>
                    </a:p>
                  </a:txBody>
                  <a:tcPr marL="95250" marR="95250" marT="47625" marB="47625" anchor="ctr">
                    <a:solidFill>
                      <a:srgbClr val="183B68"/>
                    </a:solidFill>
                  </a:tcPr>
                </a:tc>
              </a:tr>
              <a:tr h="455083"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Wi‑Fi / зв’язок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20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8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0,16 кВт·год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постійно</a:t>
                      </a:r>
                    </a:p>
                  </a:txBody>
                  <a:tcPr marL="95250" marR="95250" marT="47625" marB="47625" anchor="ctr"/>
                </a:tc>
              </a:tr>
              <a:tr h="455083"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LED-освітлення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60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5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0,30 кВт·год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зони</a:t>
                      </a:r>
                    </a:p>
                  </a:txBody>
                  <a:tcPr marL="95250" marR="95250" marT="47625" marB="47625" anchor="ctr"/>
                </a:tc>
              </a:tr>
              <a:tr h="455083"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Холодильник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120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8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0,96 кВт·год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цикл + пуск</a:t>
                      </a:r>
                    </a:p>
                  </a:txBody>
                  <a:tcPr marL="95250" marR="95250" marT="47625" marB="47625" anchor="ctr"/>
                </a:tc>
              </a:tr>
              <a:tr h="455083"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Котел / насос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100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6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0,60 кВт·год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перевірити пуск</a:t>
                      </a:r>
                    </a:p>
                  </a:txBody>
                  <a:tcPr marL="95250" marR="95250" marT="47625" marB="47625" anchor="ctr"/>
                </a:tc>
              </a:tr>
              <a:tr h="455083"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Ноутбук / ТБ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150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4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0,60 кВт·год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01820"/>
                          </a:solidFill>
                        </a:rPr>
                        <a:t>середнє</a:t>
                      </a:r>
                    </a:p>
                  </a:txBody>
                  <a:tcPr marL="95250" marR="95250" marT="47625" marB="47625" anchor="ctr"/>
                </a:tc>
              </a:tr>
              <a:tr h="455083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>Разом</a:t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/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/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>2,62 кВт·год</a:t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>до втрат</a:t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</a:tr>
              <a:tr h="455083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>Резерв</a:t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/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/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>+15–25%</a:t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>уточнюється</a:t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</a:tr>
              <a:tr h="455083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>Рішення</a:t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/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/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>≈3,1–3,3 кВт·год</a:t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F2A4A"/>
                          </a:solidFill>
                        </a:rPr>
                        <a:t>попередньо</a:t>
                      </a:r>
                    </a:p>
                  </a:txBody>
                  <a:tcPr marL="95250" marR="95250" marT="47625" marB="47625" anchor="ctr">
                    <a:solidFill>
                      <a:srgbClr val="FFF5CC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1DF0CD-5AF7-42F6-BC18-1E6388179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09054D-88A0-46E5-BD8B-599E95AB3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F97DDA-6A53-4063-A0E7-BDE6AE601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НАВЧАЛЬНИЙ ПРИКЛАД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5D25D5-3D3A-420E-BFF5-1AB3EF50C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Навантаження визначає розмір системи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A08E51-8874-456D-89FB-3318098A0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1AFC85-865F-4968-BA80-AA4126B4A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3350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42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425">
                <a:solidFill>
                  <a:srgbClr val="52606D"/>
                </a:solidFill>
                <a:latin typeface="Aptos"/>
                <a:ea typeface="Aptos"/>
                <a:cs typeface="Aptos"/>
              </a:rPr>
              <a:t>Складіть список критичних приладів, їхню потужність і години роботи.</a:t>
            </a:r>
          </a:p>
        </p:txBody>
      </p:sp>
    </p:spTree>
    <p:extLst>
      <p:ext uri="{BB962C8B-B14F-4D97-AF65-F5344CB8AC3E}">
        <p14:creationId xmlns:p14="http://schemas.microsoft.com/office/powerpoint/2010/main" val="97588436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AA01396-A917-462D-A92D-118FE80C8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A5399E-990E-4222-96E0-9C3A3D3FB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02A263-37DF-47E1-BBDD-7346C7945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ПАСПОРТ, А НЕ ПОСТІЙНА ВІДДАЧА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2A38BB-0820-413D-81B0-C90B3B711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450 Вт — це номінал за стандартних умов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5F61A0-AF26-4F0B-BC2F-90EB9AD37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F3E4BB-CCA1-4C3E-BC4C-E354146F3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33337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D59655-E477-4024-BB72-2E3E4D025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450 Вт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15D0D6-D42B-4636-A9E9-5326BFACB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2914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номінальна Pmax модуля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2084B4-C466-4F18-B33D-EACBB204E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809750"/>
            <a:ext cx="33337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61110B-42C4-4748-A86C-335548279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0574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1000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689996-DEAF-4647-AB02-B38235C70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857500"/>
            <a:ext cx="2914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Вт/м² опромінення за STC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2AE9D0-E168-49A1-96AD-B1F505F5E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809750"/>
            <a:ext cx="33337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EA918F-F9E0-4143-9218-D1062875B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0574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147D64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147D64"/>
                </a:solidFill>
                <a:latin typeface="Aptos"/>
                <a:ea typeface="Aptos"/>
                <a:cs typeface="Aptos"/>
              </a:rPr>
              <a:t>25°C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06825C-622E-4255-8A05-CB8F2645E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57500"/>
            <a:ext cx="2914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температура комірки за STC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5D3E1D-6873-4909-9C9A-0E76BAEC9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95750"/>
            <a:ext cx="102870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65C26A-2EC2-4040-B46B-0DDB8DE6A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338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5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У реальності впливають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B2E995-541F-429C-A1CE-ADAF9B475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8577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сонце • температура • кут • тінь • бруд • кабелі • MPPT • стан обладнання</a:t>
            </a:r>
          </a:p>
        </p:txBody>
      </p:sp>
    </p:spTree>
    <p:extLst>
      <p:ext uri="{BB962C8B-B14F-4D97-AF65-F5344CB8AC3E}">
        <p14:creationId xmlns:p14="http://schemas.microsoft.com/office/powerpoint/2010/main" val="127748853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1FC7F92-D5B7-4678-A9CE-1B1A29FAA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389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2606D"/>
                </a:solidFill>
                <a:latin typeface="Aptos"/>
                <a:ea typeface="Aptos"/>
                <a:cs typeface="Aptos"/>
              </a:rPr>
              <a:t>VETERANS ENERGY • ЦЕНТР ЕНЕРГЕТИЧНОЇ НЕЗАЛЕЖНОСТІ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9F2C4F-E795-49E5-B836-3486EEDC2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6FF497-E444-4C61-BE51-1420BF6A5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ВІДПОВІДЬ НА ПИТАННЯ №1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B8771C-92F5-45BC-952E-A8CF66225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7200"/>
            <a:ext cx="10858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Як чесно перевірити віддачу панелі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23378F-8172-4B67-BDC8-560999DD1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192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0C28FF-D2EC-4563-9614-2CD896ABA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2524125" cy="3000375"/>
          </a:xfrm>
          <a:prstGeom xmlns:a="http://schemas.openxmlformats.org/drawingml/2006/main" prst="roundRect">
            <a:avLst>
              <a:gd name="adj" fmla="val 4528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9CD5D7-C46B-46C8-8438-0713C1339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7620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B68"/>
          </a:solidFill>
          <a:ln xmlns:a="http://schemas.openxmlformats.org/drawingml/2006/main" w="0">
            <a:solidFill>
              <a:srgbClr val="183B6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C93B69-0A48-4102-A15E-086C5A5FA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2066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E11D0B-F19E-4087-91FA-4FBAF30CA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33600"/>
            <a:ext cx="20288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Читайте шильдик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9CEE29-1C38-4766-8894-92A316699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28925"/>
            <a:ext cx="20097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42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425">
                <a:solidFill>
                  <a:srgbClr val="52606D"/>
                </a:solidFill>
                <a:latin typeface="Aptos"/>
                <a:ea typeface="Aptos"/>
                <a:cs typeface="Aptos"/>
              </a:rPr>
              <a:t>Pmax, Vmp, Imp, Voc, Isc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A2DA56-D5E1-491D-A98D-614AAFA4C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19250"/>
            <a:ext cx="2524125" cy="3000375"/>
          </a:xfrm>
          <a:prstGeom xmlns:a="http://schemas.openxmlformats.org/drawingml/2006/main" prst="roundRect">
            <a:avLst>
              <a:gd name="adj" fmla="val 4528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73DA70-765D-4F8E-A2B8-64CF83C76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19250"/>
            <a:ext cx="7620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B68"/>
          </a:solidFill>
          <a:ln xmlns:a="http://schemas.openxmlformats.org/drawingml/2006/main" w="0">
            <a:solidFill>
              <a:srgbClr val="183B6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EF9DEE-F705-445E-966F-785826BE9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809750"/>
            <a:ext cx="2066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02531F-87D3-488C-93BC-798AAAEC0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133600"/>
            <a:ext cx="20288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Міряйте сонце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2DF6D6-3274-4E2C-8A32-BA9613868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828925"/>
            <a:ext cx="20097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42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425">
                <a:solidFill>
                  <a:srgbClr val="52606D"/>
                </a:solidFill>
                <a:latin typeface="Aptos"/>
                <a:ea typeface="Aptos"/>
                <a:cs typeface="Aptos"/>
              </a:rPr>
              <a:t>Піранометр / вимірювач Вт/м², не lux у телефоні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74877F-0EC5-435B-ADBF-EBE53F5E4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619250"/>
            <a:ext cx="2524125" cy="3000375"/>
          </a:xfrm>
          <a:prstGeom xmlns:a="http://schemas.openxmlformats.org/drawingml/2006/main" prst="roundRect">
            <a:avLst>
              <a:gd name="adj" fmla="val 4528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C5970E-BB09-46F2-AAA2-95FD0D20C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619250"/>
            <a:ext cx="7620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B68"/>
          </a:solidFill>
          <a:ln xmlns:a="http://schemas.openxmlformats.org/drawingml/2006/main" w="0">
            <a:solidFill>
              <a:srgbClr val="183B6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0A811D5-CE3C-425A-8419-01CF07608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809750"/>
            <a:ext cx="2066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183B6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83B68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34A212F-DDA3-4695-9BC9-14462392E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133600"/>
            <a:ext cx="20288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Дайте робочу точку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3EC69E-38E5-451F-960F-177BE8D9A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828925"/>
            <a:ext cx="20097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42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425">
                <a:solidFill>
                  <a:srgbClr val="52606D"/>
                </a:solidFill>
                <a:latin typeface="Aptos"/>
                <a:ea typeface="Aptos"/>
                <a:cs typeface="Aptos"/>
              </a:rPr>
              <a:t>MPPT або відповідне електронне навантаження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77ACD9-2CC7-470A-B641-67B390D13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619250"/>
            <a:ext cx="2524125" cy="3000375"/>
          </a:xfrm>
          <a:prstGeom xmlns:a="http://schemas.openxmlformats.org/drawingml/2006/main" prst="roundRect">
            <a:avLst>
              <a:gd name="adj" fmla="val 4528"/>
            </a:avLst>
          </a:prstGeom>
          <a:solidFill xmlns:a="http://schemas.openxmlformats.org/drawingml/2006/main">
            <a:srgbClr val="FFF5CC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6ECE052-EE4E-40E3-98C1-D4F7D65D1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619250"/>
            <a:ext cx="7620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A500"/>
          </a:solidFill>
          <a:ln xmlns:a="http://schemas.openxmlformats.org/drawingml/2006/main" w="0">
            <a:solidFill>
              <a:srgbClr val="D5A50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DF5066C-3C9D-4E7E-AEB7-4A679B320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809750"/>
            <a:ext cx="206692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D5A50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D5A500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9CA99C8-CF54-4AAE-80C0-3AD571577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133600"/>
            <a:ext cx="20288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0F2A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F2A4A"/>
                </a:solidFill>
                <a:latin typeface="Aptos"/>
                <a:ea typeface="Aptos"/>
                <a:cs typeface="Aptos"/>
              </a:rPr>
              <a:t>Рахуйте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11D0195-1208-4DB4-8BF5-E1CDF8B03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828925"/>
            <a:ext cx="20097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buNone/>
              <a:defRPr sz="1425">
                <a:solidFill>
                  <a:srgbClr val="52606D"/>
                </a:solidFill>
                <a:latin typeface="Aptos"/>
                <a:ea typeface="Aptos"/>
                <a:cs typeface="Aptos"/>
              </a:defRPr>
            </a:pPr>
            <a:r>
              <a:rPr sz="1425">
                <a:solidFill>
                  <a:srgbClr val="52606D"/>
                </a:solidFill>
                <a:latin typeface="Aptos"/>
                <a:ea typeface="Aptos"/>
                <a:cs typeface="Aptos"/>
              </a:rPr>
              <a:t>P ≈ U × I; оцінка від STC потребує поправки на температуру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7E61EC7-DADA-4067-9F30-16BA46D30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53000"/>
            <a:ext cx="11391900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DECEA"/>
          </a:solidFill>
          <a:ln xmlns:a="http://schemas.openxmlformats.org/drawingml/2006/main" w="9525">
            <a:solidFill>
              <a:srgbClr val="F3B6B2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98E0CB5-89BC-4B55-B030-A8BD18E0C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10175"/>
            <a:ext cx="10763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B4231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B42318"/>
                </a:solidFill>
                <a:latin typeface="Aptos"/>
                <a:ea typeface="Aptos"/>
                <a:cs typeface="Aptos"/>
              </a:rPr>
              <a:t>Voc: I = 0 → P = 0.  Isc: V ≈ 0 → P ≈ 0.  Одного такого виміру замало для максимальної потужності.</a:t>
            </a:r>
          </a:p>
        </p:txBody>
      </p:sp>
    </p:spTree>
    <p:extLst>
      <p:ext uri="{BB962C8B-B14F-4D97-AF65-F5344CB8AC3E}">
        <p14:creationId xmlns:p14="http://schemas.microsoft.com/office/powerpoint/2010/main" val="38165753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2026-08-05T23:46:37.7750000Z</dcterms:created>
  <dcterms:modified xsi:type="dcterms:W3CDTF">2026-08-05T23:46:37.7750000Z</dcterms:modified>
</coreProperties>
</file>