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111827"/>
          </a:solidFill>
          <a:ln w="12700">
            <a:solidFill>
              <a:srgbClr val="11182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56032"/>
            <a:ext cx="1097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O&amp;P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9784080" y="274320"/>
            <a:ext cx="1828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4B55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op-b2b.com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502920" y="6473952"/>
            <a:ext cx="11155680" cy="0"/>
          </a:xfrm>
          <a:prstGeom prst="line">
            <a:avLst/>
          </a:prstGeom>
          <a:noFill/>
          <a:ln w="12700">
            <a:solidFill>
              <a:srgbClr val="D1D5D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6510528"/>
            <a:ext cx="4389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</a:rPr>
              <a:t>Постачання з ЄС для приватного бізнесу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09960" y="6501384"/>
            <a:ext cx="50292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B7280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09960" y="6501384"/>
            <a:ext cx="50292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B7280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3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6FB"/>
          </a:solidFill>
          <a:ln w="12700">
            <a:solidFill>
              <a:srgbClr val="F3F6F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1080000">
            <a:off x="7680960" y="-365760"/>
            <a:ext cx="5303520" cy="5303520"/>
          </a:xfrm>
          <a:prstGeom prst="arc">
            <a:avLst/>
          </a:prstGeom>
          <a:solidFill>
            <a:srgbClr val="DCE8FF"/>
          </a:solidFill>
          <a:ln w="12700">
            <a:solidFill>
              <a:srgbClr val="DCE8F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1080000">
            <a:off x="8778240" y="1005840"/>
            <a:ext cx="3931920" cy="3931920"/>
          </a:xfrm>
          <a:prstGeom prst="arc">
            <a:avLst/>
          </a:prstGeom>
          <a:solidFill>
            <a:srgbClr val="BFD4FF">
              <a:alpha val="88000"/>
            </a:srgbClr>
          </a:solidFill>
          <a:ln w="12700">
            <a:solidFill>
              <a:srgbClr val="BFD4F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475488"/>
            <a:ext cx="1463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O&amp;P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685800" y="1463040"/>
            <a:ext cx="69494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Постачання обладнання, техніки</a:t>
            </a:r>
            <a:endParaRPr lang="en-US" sz="2900" dirty="0"/>
          </a:p>
          <a:p>
            <a:pPr indent="0" marL="0">
              <a:buNone/>
            </a:pPr>
            <a:r>
              <a:rPr lang="en-US" sz="290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та електроніки з ЄС</a:t>
            </a:r>
            <a:endParaRPr lang="en-US" sz="2900" dirty="0"/>
          </a:p>
        </p:txBody>
      </p:sp>
      <p:sp>
        <p:nvSpPr>
          <p:cNvPr id="7" name="Text 5"/>
          <p:cNvSpPr/>
          <p:nvPr/>
        </p:nvSpPr>
        <p:spPr>
          <a:xfrm>
            <a:off x="713232" y="3063240"/>
            <a:ext cx="612648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374151"/>
                </a:solidFill>
              </a:rPr>
              <a:t>Знаходимо, перевіряємо, викуповуємо та доставляємо B2B-товари під конкретний запит приватного бізнесу.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713232" y="4160520"/>
            <a:ext cx="2240280" cy="347472"/>
          </a:xfrm>
          <a:prstGeom prst="roundRect">
            <a:avLst>
              <a:gd name="adj" fmla="val 31579"/>
            </a:avLst>
          </a:prstGeom>
          <a:solidFill>
            <a:srgbClr val="EAF2FF"/>
          </a:solidFill>
          <a:ln w="12700">
            <a:solidFill>
              <a:srgbClr val="EAF2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22960" y="4233672"/>
            <a:ext cx="202082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2563EB"/>
                </a:solidFill>
              </a:rPr>
              <a:t>Пошук у всьому ЄС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3090672" y="4160520"/>
            <a:ext cx="2331720" cy="347472"/>
          </a:xfrm>
          <a:prstGeom prst="roundRect">
            <a:avLst>
              <a:gd name="adj" fmla="val 31579"/>
            </a:avLst>
          </a:prstGeom>
          <a:solidFill>
            <a:srgbClr val="E9F9F2"/>
          </a:solidFill>
          <a:ln w="12700">
            <a:solidFill>
              <a:srgbClr val="E9F9F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200400" y="4233672"/>
            <a:ext cx="211226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F766E"/>
                </a:solidFill>
              </a:rPr>
              <a:t>Без складу та зайвих ризиків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5559552" y="4160520"/>
            <a:ext cx="1691640" cy="347472"/>
          </a:xfrm>
          <a:prstGeom prst="roundRect">
            <a:avLst>
              <a:gd name="adj" fmla="val 31579"/>
            </a:avLst>
          </a:prstGeom>
          <a:solidFill>
            <a:srgbClr val="FFF5E5"/>
          </a:solidFill>
          <a:ln w="12700">
            <a:solidFill>
              <a:srgbClr val="FFF5E5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669280" y="4233672"/>
            <a:ext cx="1472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9A6700"/>
                </a:solidFill>
              </a:rPr>
              <a:t>Під ключ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713232" y="4919472"/>
            <a:ext cx="4800600" cy="713232"/>
          </a:xfrm>
          <a:prstGeom prst="roundRect">
            <a:avLst>
              <a:gd name="adj" fmla="val 15385"/>
            </a:avLst>
          </a:prstGeom>
          <a:solidFill>
            <a:srgbClr val="111827"/>
          </a:solidFill>
          <a:ln w="12700">
            <a:solidFill>
              <a:srgbClr val="11182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32688" y="513892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Надішліть артикул, фото або посилання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8092440" y="5330952"/>
            <a:ext cx="3017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11827"/>
                </a:solidFill>
              </a:rPr>
              <a:t>op-b2b.com</a:t>
            </a:r>
            <a:endParaRPr lang="en-US" sz="22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09960" y="6501384"/>
            <a:ext cx="50292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B7280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118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827"/>
          </a:solidFill>
          <a:ln w="12700">
            <a:solidFill>
              <a:srgbClr val="11182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1143000"/>
            <a:ext cx="10607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Є товар або обладнання, яке потрібно знайти в ЄС?</a:t>
            </a:r>
            <a:endParaRPr lang="en-US" sz="3100" dirty="0"/>
          </a:p>
        </p:txBody>
      </p:sp>
      <p:sp>
        <p:nvSpPr>
          <p:cNvPr id="4" name="Text 2"/>
          <p:cNvSpPr/>
          <p:nvPr/>
        </p:nvSpPr>
        <p:spPr>
          <a:xfrm>
            <a:off x="1234440" y="2514600"/>
            <a:ext cx="9738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700" dirty="0">
                <a:solidFill>
                  <a:srgbClr val="D8E1F0"/>
                </a:solidFill>
              </a:rPr>
              <a:t>Надішліть артикул, фото, посилання або короткий опис задачі.</a:t>
            </a:r>
            <a:endParaRPr lang="en-US" sz="1700" dirty="0"/>
          </a:p>
          <a:p>
            <a:pPr algn="ctr" indent="0" marL="0">
              <a:buNone/>
            </a:pPr>
            <a:r>
              <a:rPr lang="en-US" sz="1700" dirty="0">
                <a:solidFill>
                  <a:srgbClr val="D8E1F0"/>
                </a:solidFill>
              </a:rPr>
              <a:t>Ми повернемось із конкретним варіантом поставки.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3401568" y="3977640"/>
            <a:ext cx="5394960" cy="86868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11880" y="4251960"/>
            <a:ext cx="4983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11827"/>
                </a:solidFill>
              </a:rPr>
              <a:t>op-b2b.com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143000" y="5596128"/>
            <a:ext cx="9875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9FB0C7"/>
                </a:solidFill>
              </a:rPr>
              <a:t>O&amp;P — постачання обладнання, техніки та електроніки з ЄС для бізнесу</a:t>
            </a:r>
            <a:endParaRPr lang="en-US" sz="12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09960" y="6501384"/>
            <a:ext cx="50292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B7280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73152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Коли стандартний постачальник не допомагає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612648" y="1261872"/>
            <a:ext cx="10424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6B7280"/>
                </a:solidFill>
              </a:rPr>
              <a:t>Ми підключаємось там, де потрібен пошук, швидка комунікація та контроль угоди.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640080" y="1874520"/>
            <a:ext cx="3474720" cy="1874520"/>
          </a:xfrm>
          <a:prstGeom prst="roundRect">
            <a:avLst>
              <a:gd name="adj" fmla="val 5854"/>
            </a:avLst>
          </a:prstGeom>
          <a:solidFill>
            <a:srgbClr val="FFFFFF"/>
          </a:solidFill>
          <a:ln w="12700">
            <a:solidFill>
              <a:srgbClr val="D8DEE9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1874520"/>
            <a:ext cx="82296" cy="1874520"/>
          </a:xfrm>
          <a:prstGeom prst="rect">
            <a:avLst/>
          </a:prstGeom>
          <a:solidFill>
            <a:srgbClr val="EF4444"/>
          </a:solidFill>
          <a:ln w="12700">
            <a:solidFill>
              <a:srgbClr val="EF444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2057400"/>
            <a:ext cx="3063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11827"/>
                </a:solidFill>
              </a:rPr>
              <a:t>Товару немає в Україні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868680" y="2487168"/>
            <a:ext cx="3063240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</a:rPr>
              <a:t>Потрібна конкретна модель, артикул або бренд, якого немає у локальних дистриб’юторів.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4343400" y="1874520"/>
            <a:ext cx="3474720" cy="1874520"/>
          </a:xfrm>
          <a:prstGeom prst="roundRect">
            <a:avLst>
              <a:gd name="adj" fmla="val 5854"/>
            </a:avLst>
          </a:prstGeom>
          <a:solidFill>
            <a:srgbClr val="FFFFFF"/>
          </a:solidFill>
          <a:ln w="12700">
            <a:solidFill>
              <a:srgbClr val="D8DEE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343400" y="1874520"/>
            <a:ext cx="82296" cy="1874520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0" y="2057400"/>
            <a:ext cx="3063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11827"/>
                </a:solidFill>
              </a:rPr>
              <a:t>Потрібен нестандартний підбір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4572000" y="2487168"/>
            <a:ext cx="3063240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</a:rPr>
              <a:t>Є задача, але немає готового артикулу. Підбираємо рішення під технічні параметри й бюджет.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8046720" y="1874520"/>
            <a:ext cx="3474720" cy="1874520"/>
          </a:xfrm>
          <a:prstGeom prst="roundRect">
            <a:avLst>
              <a:gd name="adj" fmla="val 5854"/>
            </a:avLst>
          </a:prstGeom>
          <a:solidFill>
            <a:srgbClr val="FFFFFF"/>
          </a:solidFill>
          <a:ln w="12700">
            <a:solidFill>
              <a:srgbClr val="D8DEE9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046720" y="1874520"/>
            <a:ext cx="82296" cy="187452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275320" y="2057400"/>
            <a:ext cx="3063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11827"/>
                </a:solidFill>
              </a:rPr>
              <a:t>Не хочете займатися логістикою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8275320" y="2487168"/>
            <a:ext cx="3063240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</a:rPr>
              <a:t>Беремо на себе комунікацію з постачальником, викуп, документи та доставку.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1143000" y="4251960"/>
            <a:ext cx="9921240" cy="1188720"/>
          </a:xfrm>
          <a:prstGeom prst="roundRect">
            <a:avLst>
              <a:gd name="adj" fmla="val 11538"/>
            </a:avLst>
          </a:prstGeom>
          <a:solidFill>
            <a:srgbClr val="111827"/>
          </a:solidFill>
          <a:ln w="12700">
            <a:solidFill>
              <a:srgbClr val="11182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463040" y="4626864"/>
            <a:ext cx="92811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Результат: клієнт отримує конкретний прорахунок — ціна, строк, умови оплати та логістика.</a:t>
            </a:r>
            <a:endParaRPr lang="en-US" sz="1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09960" y="6501384"/>
            <a:ext cx="50292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B7280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73152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Що ми постачаємо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612648" y="1261872"/>
            <a:ext cx="10424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6B7280"/>
                </a:solidFill>
              </a:rPr>
              <a:t>Не обмежуємось однією категорією — працюємо під конкретну потребу бізнесу.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658368" y="1737360"/>
            <a:ext cx="5230368" cy="868680"/>
          </a:xfrm>
          <a:prstGeom prst="roundRect">
            <a:avLst>
              <a:gd name="adj" fmla="val 10526"/>
            </a:avLst>
          </a:prstGeom>
          <a:solidFill>
            <a:srgbClr val="FFFFFF"/>
          </a:solidFill>
          <a:ln w="12700">
            <a:solidFill>
              <a:srgbClr val="D8DEE9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22960" y="1883664"/>
            <a:ext cx="566928" cy="566928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22960" y="1993392"/>
            <a:ext cx="5669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</a:rPr>
              <a:t>01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527048" y="1865376"/>
            <a:ext cx="4069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11827"/>
                </a:solidFill>
              </a:rPr>
              <a:t>Офісна техніка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527048" y="2130552"/>
            <a:ext cx="40690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70" dirty="0">
                <a:solidFill>
                  <a:srgbClr val="6B7280"/>
                </a:solidFill>
              </a:rPr>
              <a:t>офісні та 3D-принтери, сканери, МФУ</a:t>
            </a:r>
            <a:endParaRPr lang="en-US" sz="970" dirty="0"/>
          </a:p>
        </p:txBody>
      </p:sp>
      <p:sp>
        <p:nvSpPr>
          <p:cNvPr id="9" name="Shape 7"/>
          <p:cNvSpPr/>
          <p:nvPr/>
        </p:nvSpPr>
        <p:spPr>
          <a:xfrm>
            <a:off x="6281928" y="1737360"/>
            <a:ext cx="5230368" cy="868680"/>
          </a:xfrm>
          <a:prstGeom prst="roundRect">
            <a:avLst>
              <a:gd name="adj" fmla="val 10526"/>
            </a:avLst>
          </a:prstGeom>
          <a:solidFill>
            <a:srgbClr val="FFFFFF"/>
          </a:solidFill>
          <a:ln w="12700">
            <a:solidFill>
              <a:srgbClr val="D8DEE9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446520" y="1883664"/>
            <a:ext cx="566928" cy="566928"/>
          </a:xfrm>
          <a:prstGeom prst="ellipse">
            <a:avLst/>
          </a:prstGeom>
          <a:solidFill>
            <a:srgbClr val="06B6D4"/>
          </a:solidFill>
          <a:ln w="12700">
            <a:solidFill>
              <a:srgbClr val="06B6D4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46520" y="1993392"/>
            <a:ext cx="5669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</a:rPr>
              <a:t>02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7150608" y="1865376"/>
            <a:ext cx="4069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11827"/>
                </a:solidFill>
              </a:rPr>
              <a:t>Відеоспостереження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7150608" y="2130552"/>
            <a:ext cx="40690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70" dirty="0">
                <a:solidFill>
                  <a:srgbClr val="6B7280"/>
                </a:solidFill>
              </a:rPr>
              <a:t>камери, реєстратори, мережеве обладнання</a:t>
            </a:r>
            <a:endParaRPr lang="en-US" sz="970" dirty="0"/>
          </a:p>
        </p:txBody>
      </p:sp>
      <p:sp>
        <p:nvSpPr>
          <p:cNvPr id="14" name="Shape 12"/>
          <p:cNvSpPr/>
          <p:nvPr/>
        </p:nvSpPr>
        <p:spPr>
          <a:xfrm>
            <a:off x="658368" y="2834640"/>
            <a:ext cx="5230368" cy="868680"/>
          </a:xfrm>
          <a:prstGeom prst="roundRect">
            <a:avLst>
              <a:gd name="adj" fmla="val 10526"/>
            </a:avLst>
          </a:prstGeom>
          <a:solidFill>
            <a:srgbClr val="FFFFFF"/>
          </a:solidFill>
          <a:ln w="12700">
            <a:solidFill>
              <a:srgbClr val="D8DEE9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22960" y="2980944"/>
            <a:ext cx="566928" cy="566928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22960" y="3090672"/>
            <a:ext cx="5669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</a:rPr>
              <a:t>03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1527048" y="2962656"/>
            <a:ext cx="4069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11827"/>
                </a:solidFill>
              </a:rPr>
              <a:t>Промислове обладнання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1527048" y="3227832"/>
            <a:ext cx="40690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70" dirty="0">
                <a:solidFill>
                  <a:srgbClr val="6B7280"/>
                </a:solidFill>
              </a:rPr>
              <a:t>вакуумні сушарки, точилки, невеликі станки</a:t>
            </a:r>
            <a:endParaRPr lang="en-US" sz="970" dirty="0"/>
          </a:p>
        </p:txBody>
      </p:sp>
      <p:sp>
        <p:nvSpPr>
          <p:cNvPr id="19" name="Shape 17"/>
          <p:cNvSpPr/>
          <p:nvPr/>
        </p:nvSpPr>
        <p:spPr>
          <a:xfrm>
            <a:off x="6281928" y="2834640"/>
            <a:ext cx="5230368" cy="868680"/>
          </a:xfrm>
          <a:prstGeom prst="roundRect">
            <a:avLst>
              <a:gd name="adj" fmla="val 10526"/>
            </a:avLst>
          </a:prstGeom>
          <a:solidFill>
            <a:srgbClr val="FFFFFF"/>
          </a:solidFill>
          <a:ln w="12700">
            <a:solidFill>
              <a:srgbClr val="D8DEE9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446520" y="2980944"/>
            <a:ext cx="566928" cy="566928"/>
          </a:xfrm>
          <a:prstGeom prst="ellipse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446520" y="3090672"/>
            <a:ext cx="5669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</a:rPr>
              <a:t>04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7150608" y="2962656"/>
            <a:ext cx="4069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11827"/>
                </a:solidFill>
              </a:rPr>
              <a:t>HoReCa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7150608" y="3227832"/>
            <a:ext cx="40690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70" dirty="0">
                <a:solidFill>
                  <a:srgbClr val="6B7280"/>
                </a:solidFill>
              </a:rPr>
              <a:t>печі, холодильне, посудомийне та кухонне обладнання</a:t>
            </a:r>
            <a:endParaRPr lang="en-US" sz="970" dirty="0"/>
          </a:p>
        </p:txBody>
      </p:sp>
      <p:sp>
        <p:nvSpPr>
          <p:cNvPr id="24" name="Shape 22"/>
          <p:cNvSpPr/>
          <p:nvPr/>
        </p:nvSpPr>
        <p:spPr>
          <a:xfrm>
            <a:off x="658368" y="3931920"/>
            <a:ext cx="5230368" cy="868680"/>
          </a:xfrm>
          <a:prstGeom prst="roundRect">
            <a:avLst>
              <a:gd name="adj" fmla="val 10526"/>
            </a:avLst>
          </a:prstGeom>
          <a:solidFill>
            <a:srgbClr val="FFFFFF"/>
          </a:solidFill>
          <a:ln w="12700">
            <a:solidFill>
              <a:srgbClr val="D8DEE9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822960" y="4078224"/>
            <a:ext cx="566928" cy="566928"/>
          </a:xfrm>
          <a:prstGeom prst="ellipse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22960" y="4187952"/>
            <a:ext cx="5669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</a:rPr>
              <a:t>05</a:t>
            </a:r>
            <a:endParaRPr lang="en-US" sz="1700" dirty="0"/>
          </a:p>
        </p:txBody>
      </p:sp>
      <p:sp>
        <p:nvSpPr>
          <p:cNvPr id="27" name="Text 25"/>
          <p:cNvSpPr/>
          <p:nvPr/>
        </p:nvSpPr>
        <p:spPr>
          <a:xfrm>
            <a:off x="1527048" y="4059936"/>
            <a:ext cx="4069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11827"/>
                </a:solidFill>
              </a:rPr>
              <a:t>Лабораторії та медицина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1527048" y="4325112"/>
            <a:ext cx="40690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70" dirty="0">
                <a:solidFill>
                  <a:srgbClr val="6B7280"/>
                </a:solidFill>
              </a:rPr>
              <a:t>інкубатори, аналізатори, допоміжне медичне обладнання</a:t>
            </a:r>
            <a:endParaRPr lang="en-US" sz="970" dirty="0"/>
          </a:p>
        </p:txBody>
      </p:sp>
      <p:sp>
        <p:nvSpPr>
          <p:cNvPr id="29" name="Shape 27"/>
          <p:cNvSpPr/>
          <p:nvPr/>
        </p:nvSpPr>
        <p:spPr>
          <a:xfrm>
            <a:off x="6281928" y="3931920"/>
            <a:ext cx="5230368" cy="868680"/>
          </a:xfrm>
          <a:prstGeom prst="roundRect">
            <a:avLst>
              <a:gd name="adj" fmla="val 10526"/>
            </a:avLst>
          </a:prstGeom>
          <a:solidFill>
            <a:srgbClr val="FFFFFF"/>
          </a:solidFill>
          <a:ln w="12700">
            <a:solidFill>
              <a:srgbClr val="D8DEE9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6446520" y="4078224"/>
            <a:ext cx="566928" cy="566928"/>
          </a:xfrm>
          <a:prstGeom prst="ellipse">
            <a:avLst/>
          </a:prstGeom>
          <a:solidFill>
            <a:srgbClr val="EF4444"/>
          </a:solidFill>
          <a:ln w="12700">
            <a:solidFill>
              <a:srgbClr val="EF4444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446520" y="4187952"/>
            <a:ext cx="5669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</a:rPr>
              <a:t>06</a:t>
            </a:r>
            <a:endParaRPr lang="en-US" sz="1700" dirty="0"/>
          </a:p>
        </p:txBody>
      </p:sp>
      <p:sp>
        <p:nvSpPr>
          <p:cNvPr id="32" name="Text 30"/>
          <p:cNvSpPr/>
          <p:nvPr/>
        </p:nvSpPr>
        <p:spPr>
          <a:xfrm>
            <a:off x="7150608" y="4059936"/>
            <a:ext cx="4069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11827"/>
                </a:solidFill>
              </a:rPr>
              <a:t>Електроніка та компоненти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7150608" y="4325112"/>
            <a:ext cx="40690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70" dirty="0">
                <a:solidFill>
                  <a:srgbClr val="6B7280"/>
                </a:solidFill>
              </a:rPr>
              <a:t>LED-монітори, панелі, контролери, чіпи для виробництва</a:t>
            </a:r>
            <a:endParaRPr lang="en-US" sz="970" dirty="0"/>
          </a:p>
        </p:txBody>
      </p:sp>
      <p:sp>
        <p:nvSpPr>
          <p:cNvPr id="34" name="Shape 32"/>
          <p:cNvSpPr/>
          <p:nvPr/>
        </p:nvSpPr>
        <p:spPr>
          <a:xfrm>
            <a:off x="658368" y="5029200"/>
            <a:ext cx="5230368" cy="868680"/>
          </a:xfrm>
          <a:prstGeom prst="roundRect">
            <a:avLst>
              <a:gd name="adj" fmla="val 10526"/>
            </a:avLst>
          </a:prstGeom>
          <a:solidFill>
            <a:srgbClr val="FFFFFF"/>
          </a:solidFill>
          <a:ln w="12700">
            <a:solidFill>
              <a:srgbClr val="D8DEE9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822960" y="5175504"/>
            <a:ext cx="566928" cy="566928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822960" y="5285232"/>
            <a:ext cx="5669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</a:rPr>
              <a:t>07</a:t>
            </a:r>
            <a:endParaRPr lang="en-US" sz="1700" dirty="0"/>
          </a:p>
        </p:txBody>
      </p:sp>
      <p:sp>
        <p:nvSpPr>
          <p:cNvPr id="37" name="Text 35"/>
          <p:cNvSpPr/>
          <p:nvPr/>
        </p:nvSpPr>
        <p:spPr>
          <a:xfrm>
            <a:off x="1527048" y="5157216"/>
            <a:ext cx="4069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11827"/>
                </a:solidFill>
              </a:rPr>
              <a:t>Комунальна й садова техніка</a:t>
            </a:r>
            <a:endParaRPr lang="en-US" sz="1400" dirty="0"/>
          </a:p>
        </p:txBody>
      </p:sp>
      <p:sp>
        <p:nvSpPr>
          <p:cNvPr id="38" name="Text 36"/>
          <p:cNvSpPr/>
          <p:nvPr/>
        </p:nvSpPr>
        <p:spPr>
          <a:xfrm>
            <a:off x="1527048" y="5422392"/>
            <a:ext cx="40690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70" dirty="0">
                <a:solidFill>
                  <a:srgbClr val="6B7280"/>
                </a:solidFill>
              </a:rPr>
              <a:t>косарки, техніка Kärcher, професійне прибирання</a:t>
            </a:r>
            <a:endParaRPr lang="en-US" sz="970" dirty="0"/>
          </a:p>
        </p:txBody>
      </p:sp>
      <p:sp>
        <p:nvSpPr>
          <p:cNvPr id="39" name="Shape 37"/>
          <p:cNvSpPr/>
          <p:nvPr/>
        </p:nvSpPr>
        <p:spPr>
          <a:xfrm>
            <a:off x="6281928" y="5029200"/>
            <a:ext cx="5230368" cy="868680"/>
          </a:xfrm>
          <a:prstGeom prst="roundRect">
            <a:avLst>
              <a:gd name="adj" fmla="val 10526"/>
            </a:avLst>
          </a:prstGeom>
          <a:solidFill>
            <a:srgbClr val="FFFFFF"/>
          </a:solidFill>
          <a:ln w="12700">
            <a:solidFill>
              <a:srgbClr val="D8DEE9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6446520" y="5175504"/>
            <a:ext cx="566928" cy="566928"/>
          </a:xfrm>
          <a:prstGeom prst="ellipse">
            <a:avLst/>
          </a:prstGeom>
          <a:solidFill>
            <a:srgbClr val="111827"/>
          </a:solidFill>
          <a:ln w="12700">
            <a:solidFill>
              <a:srgbClr val="111827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6446520" y="5285232"/>
            <a:ext cx="5669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</a:rPr>
              <a:t>08</a:t>
            </a:r>
            <a:endParaRPr lang="en-US" sz="1700" dirty="0"/>
          </a:p>
        </p:txBody>
      </p:sp>
      <p:sp>
        <p:nvSpPr>
          <p:cNvPr id="42" name="Text 40"/>
          <p:cNvSpPr/>
          <p:nvPr/>
        </p:nvSpPr>
        <p:spPr>
          <a:xfrm>
            <a:off x="7150608" y="5157216"/>
            <a:ext cx="4069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11827"/>
                </a:solidFill>
              </a:rPr>
              <a:t>Інші B2B-запити</a:t>
            </a:r>
            <a:endParaRPr lang="en-US" sz="1400" dirty="0"/>
          </a:p>
        </p:txBody>
      </p:sp>
      <p:sp>
        <p:nvSpPr>
          <p:cNvPr id="43" name="Text 41"/>
          <p:cNvSpPr/>
          <p:nvPr/>
        </p:nvSpPr>
        <p:spPr>
          <a:xfrm>
            <a:off x="7150608" y="5422392"/>
            <a:ext cx="40690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70" dirty="0">
                <a:solidFill>
                  <a:srgbClr val="6B7280"/>
                </a:solidFill>
              </a:rPr>
              <a:t>рідкісні моделі, зняті з виробництва позиції, комплектуючі</a:t>
            </a:r>
            <a:endParaRPr lang="en-US" sz="97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09960" y="6501384"/>
            <a:ext cx="50292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B7280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73152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Приклади запитів: техніка та візуальні рішення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612648" y="1261872"/>
            <a:ext cx="10424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6B7280"/>
                </a:solidFill>
              </a:rPr>
              <a:t>Від стандартної офісної техніки до спеціалізованих систем.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685800" y="1783080"/>
            <a:ext cx="3520440" cy="1874520"/>
          </a:xfrm>
          <a:prstGeom prst="roundRect">
            <a:avLst>
              <a:gd name="adj" fmla="val 5854"/>
            </a:avLst>
          </a:prstGeom>
          <a:solidFill>
            <a:srgbClr val="FFFFFF"/>
          </a:solidFill>
          <a:ln w="12700">
            <a:solidFill>
              <a:srgbClr val="D8DEE9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" y="1783080"/>
            <a:ext cx="82296" cy="187452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14400" y="196596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11827"/>
                </a:solidFill>
              </a:rPr>
              <a:t>Офісні та 3D-принтери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914400" y="2395728"/>
            <a:ext cx="3108960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</a:rPr>
              <a:t>Підбір за форматом, ресурсом, швидкістю, типом матеріалу, витратними компонентами та сервісом.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4343400" y="1783080"/>
            <a:ext cx="3520440" cy="1874520"/>
          </a:xfrm>
          <a:prstGeom prst="roundRect">
            <a:avLst>
              <a:gd name="adj" fmla="val 5854"/>
            </a:avLst>
          </a:prstGeom>
          <a:solidFill>
            <a:srgbClr val="FFFFFF"/>
          </a:solidFill>
          <a:ln w="12700">
            <a:solidFill>
              <a:srgbClr val="D8DEE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343400" y="1783080"/>
            <a:ext cx="82296" cy="1874520"/>
          </a:xfrm>
          <a:prstGeom prst="rect">
            <a:avLst/>
          </a:prstGeom>
          <a:solidFill>
            <a:srgbClr val="06B6D4"/>
          </a:solidFill>
          <a:ln w="12700">
            <a:solidFill>
              <a:srgbClr val="06B6D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0" y="196596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11827"/>
                </a:solidFill>
              </a:rPr>
              <a:t>Камери відеоспостереження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4572000" y="2395728"/>
            <a:ext cx="3108960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</a:rPr>
              <a:t>IP-камери, PTZ, тепловізійні рішення, NVR/DVR, аналітика та сумісність з наявною системою.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8001000" y="1783080"/>
            <a:ext cx="3520440" cy="1874520"/>
          </a:xfrm>
          <a:prstGeom prst="roundRect">
            <a:avLst>
              <a:gd name="adj" fmla="val 5854"/>
            </a:avLst>
          </a:prstGeom>
          <a:solidFill>
            <a:srgbClr val="FFFFFF"/>
          </a:solidFill>
          <a:ln w="12700">
            <a:solidFill>
              <a:srgbClr val="D8DEE9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001000" y="1783080"/>
            <a:ext cx="82296" cy="1874520"/>
          </a:xfrm>
          <a:prstGeom prst="rect">
            <a:avLst/>
          </a:prstGeom>
          <a:solidFill>
            <a:srgbClr val="EF4444"/>
          </a:solidFill>
          <a:ln w="12700">
            <a:solidFill>
              <a:srgbClr val="EF444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229600" y="196596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11827"/>
                </a:solidFill>
              </a:rPr>
              <a:t>LED-монітори та панелі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8229600" y="2395728"/>
            <a:ext cx="3108960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</a:rPr>
              <a:t>Професійні дисплеї, відеостіни, outdoor-панелі, signage-рішення та контролери відтворення.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1005840" y="4069080"/>
            <a:ext cx="10149840" cy="1280160"/>
          </a:xfrm>
          <a:prstGeom prst="roundRect">
            <a:avLst>
              <a:gd name="adj" fmla="val 9286"/>
            </a:avLst>
          </a:prstGeom>
          <a:solidFill>
            <a:srgbClr val="EAF2FF"/>
          </a:solidFill>
          <a:ln w="12700">
            <a:solidFill>
              <a:srgbClr val="BFD4F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298448" y="4325112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563EB"/>
                </a:solidFill>
              </a:rPr>
              <a:t>Приклад задачі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2788920" y="4261104"/>
            <a:ext cx="790956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111827"/>
                </a:solidFill>
              </a:rPr>
              <a:t>Знайти конкретну модель, перевірити наявність у кількох країнах ЄС, порівняти ціну й строк, організувати викуп та доставку в Україну.</a:t>
            </a:r>
            <a:endParaRPr lang="en-US" sz="13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09960" y="6501384"/>
            <a:ext cx="50292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B7280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73152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Приклади запитів: виробництво, лабораторії, медицина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612648" y="1261872"/>
            <a:ext cx="10424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6B7280"/>
                </a:solidFill>
              </a:rPr>
              <a:t>Тут важливі точні параметри, сумісність і документи.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685800" y="1783080"/>
            <a:ext cx="3520440" cy="201168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2700">
            <a:solidFill>
              <a:srgbClr val="D8DEE9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" y="1783080"/>
            <a:ext cx="82296" cy="2011680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14400" y="196596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11827"/>
                </a:solidFill>
              </a:rPr>
              <a:t>Вакуумні сушарки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914400" y="2395728"/>
            <a:ext cx="310896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</a:rPr>
              <a:t>Підбір об’єму камери, температурного режиму, вакуумної системи, матеріалів та комплектації.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4343400" y="1783080"/>
            <a:ext cx="3520440" cy="201168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2700">
            <a:solidFill>
              <a:srgbClr val="D8DEE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343400" y="1783080"/>
            <a:ext cx="82296" cy="201168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0" y="196596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11827"/>
                </a:solidFill>
              </a:rPr>
              <a:t>Лабораторні інкубатори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4572000" y="2395728"/>
            <a:ext cx="310896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</a:rPr>
              <a:t>Температурний діапазон, точність, об’єм, контроль вологості, сертифікація та виробник.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8001000" y="1783080"/>
            <a:ext cx="3520440" cy="201168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2700">
            <a:solidFill>
              <a:srgbClr val="D8DEE9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001000" y="1783080"/>
            <a:ext cx="82296" cy="2011680"/>
          </a:xfrm>
          <a:prstGeom prst="rect">
            <a:avLst/>
          </a:prstGeom>
          <a:solidFill>
            <a:srgbClr val="EF4444"/>
          </a:solidFill>
          <a:ln w="12700">
            <a:solidFill>
              <a:srgbClr val="EF444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229600" y="196596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11827"/>
                </a:solidFill>
              </a:rPr>
              <a:t>Медичне обладнання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8229600" y="2395728"/>
            <a:ext cx="310896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</a:rPr>
              <a:t>Пошук обладнання та допоміжних систем із перевіркою документації, стану й умов поставки.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114800"/>
            <a:ext cx="3520440" cy="1417320"/>
          </a:xfrm>
          <a:prstGeom prst="roundRect">
            <a:avLst>
              <a:gd name="adj" fmla="val 7742"/>
            </a:avLst>
          </a:prstGeom>
          <a:solidFill>
            <a:srgbClr val="FFFFFF"/>
          </a:solidFill>
          <a:ln w="12700">
            <a:solidFill>
              <a:srgbClr val="D8DEE9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85800" y="4114800"/>
            <a:ext cx="82296" cy="141732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14400" y="429768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11827"/>
                </a:solidFill>
              </a:rPr>
              <a:t>Чіпи для виробництва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914400" y="4727448"/>
            <a:ext cx="310896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</a:rPr>
              <a:t>Мікросхеми, контролери, модулі, обмежені серії та зняті з виробництва позиції.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4343400" y="4114800"/>
            <a:ext cx="3520440" cy="1417320"/>
          </a:xfrm>
          <a:prstGeom prst="roundRect">
            <a:avLst>
              <a:gd name="adj" fmla="val 7742"/>
            </a:avLst>
          </a:prstGeom>
          <a:solidFill>
            <a:srgbClr val="FFFFFF"/>
          </a:solidFill>
          <a:ln w="12700">
            <a:solidFill>
              <a:srgbClr val="D8DEE9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343400" y="4114800"/>
            <a:ext cx="82296" cy="1417320"/>
          </a:xfrm>
          <a:prstGeom prst="rect">
            <a:avLst/>
          </a:prstGeom>
          <a:solidFill>
            <a:srgbClr val="111827"/>
          </a:solidFill>
          <a:ln w="12700">
            <a:solidFill>
              <a:srgbClr val="111827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572000" y="429768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11827"/>
                </a:solidFill>
              </a:rPr>
              <a:t>Точилки та малі станки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4572000" y="4727448"/>
            <a:ext cx="310896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</a:rPr>
              <a:t>Компактні виробничі рішення, інструментальні станки, заточувальна та допоміжна техніка.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8001000" y="4114800"/>
            <a:ext cx="3520440" cy="1417320"/>
          </a:xfrm>
          <a:prstGeom prst="roundRect">
            <a:avLst>
              <a:gd name="adj" fmla="val 7742"/>
            </a:avLst>
          </a:prstGeom>
          <a:solidFill>
            <a:srgbClr val="FFFFFF"/>
          </a:solidFill>
          <a:ln w="12700">
            <a:solidFill>
              <a:srgbClr val="D8DEE9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8001000" y="4114800"/>
            <a:ext cx="82296" cy="1417320"/>
          </a:xfrm>
          <a:prstGeom prst="rect">
            <a:avLst/>
          </a:prstGeom>
          <a:solidFill>
            <a:srgbClr val="06B6D4"/>
          </a:solidFill>
          <a:ln w="12700">
            <a:solidFill>
              <a:srgbClr val="06B6D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229600" y="429768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11827"/>
                </a:solidFill>
              </a:rPr>
              <a:t>Комплектуючі та запчастини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8229600" y="4727448"/>
            <a:ext cx="310896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</a:rPr>
              <a:t>Пошук за артикулом, маркуванням, фото шильдика або технічним описом.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09960" y="6501384"/>
            <a:ext cx="50292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B7280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73152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Приклади запитів: HoReCa, клінінг і догляд за територією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612648" y="1261872"/>
            <a:ext cx="10424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6B7280"/>
                </a:solidFill>
              </a:rPr>
              <a:t>Професійна техніка для щоденного навантаження.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685800" y="1828800"/>
            <a:ext cx="3520440" cy="20574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D8DEE9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" y="1828800"/>
            <a:ext cx="82296" cy="2057400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14400" y="201168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11827"/>
                </a:solidFill>
              </a:rPr>
              <a:t>Ресторанне обладнання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914400" y="2441448"/>
            <a:ext cx="3108960" cy="12801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</a:rPr>
              <a:t>Конвекційні печі, холодильні столи, льодогенератори, посудомийні машини, витяжки та інше.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4343400" y="1828800"/>
            <a:ext cx="3520440" cy="20574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D8DEE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343400" y="1828800"/>
            <a:ext cx="82296" cy="205740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0" y="201168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11827"/>
                </a:solidFill>
              </a:rPr>
              <a:t>Техніка Kärcher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4572000" y="2441448"/>
            <a:ext cx="3108960" cy="12801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</a:rPr>
              <a:t>Професійні мийки, пилососи, підлогомийні машини, пароочисники та спеціальні аксесуари.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8001000" y="1828800"/>
            <a:ext cx="3520440" cy="20574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D8DEE9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001000" y="1828800"/>
            <a:ext cx="82296" cy="205740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229600" y="201168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11827"/>
                </a:solidFill>
              </a:rPr>
              <a:t>Косарки та садова техніка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8229600" y="2441448"/>
            <a:ext cx="3108960" cy="12801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</a:rPr>
              <a:t>Професійні газонокосарки, райдери, мульчери, навісне обладнання та запчастини.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960120" y="4389120"/>
            <a:ext cx="1024128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500" dirty="0">
                <a:solidFill>
                  <a:srgbClr val="111827"/>
                </a:solidFill>
              </a:rPr>
              <a:t>Можемо працювати як із новим обладнанням, так і з окремими складськими залишками або refurbished-рішеннями — коли це доцільно для бюджету клієнта.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09960" y="6501384"/>
            <a:ext cx="50292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B7280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73152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Як проходить поставка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612648" y="1261872"/>
            <a:ext cx="10424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6B7280"/>
                </a:solidFill>
              </a:rPr>
              <a:t>Прозорий процес без зайвих рухів для клієнта.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1097280" y="1965960"/>
            <a:ext cx="566928" cy="566928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97280" y="2075688"/>
            <a:ext cx="5669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</a:rPr>
              <a:t>1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1892808" y="2130552"/>
            <a:ext cx="438912" cy="256032"/>
          </a:xfrm>
          <a:prstGeom prst="chevron">
            <a:avLst/>
          </a:prstGeom>
          <a:solidFill>
            <a:srgbClr val="C9D3E6"/>
          </a:solidFill>
          <a:ln w="12700">
            <a:solidFill>
              <a:srgbClr val="C9D3E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58368" y="2743200"/>
            <a:ext cx="1463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11827"/>
                </a:solidFill>
              </a:rPr>
              <a:t>Запит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12648" y="3218688"/>
            <a:ext cx="1572768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970" dirty="0">
                <a:solidFill>
                  <a:srgbClr val="6B7280"/>
                </a:solidFill>
              </a:rPr>
              <a:t>Артикул, фото, посилання або опис задачі.</a:t>
            </a:r>
            <a:endParaRPr lang="en-US" sz="970" dirty="0"/>
          </a:p>
        </p:txBody>
      </p:sp>
      <p:sp>
        <p:nvSpPr>
          <p:cNvPr id="9" name="Shape 7"/>
          <p:cNvSpPr/>
          <p:nvPr/>
        </p:nvSpPr>
        <p:spPr>
          <a:xfrm>
            <a:off x="2999232" y="1965960"/>
            <a:ext cx="566928" cy="566928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999232" y="2075688"/>
            <a:ext cx="5669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</a:rPr>
              <a:t>2</a:t>
            </a:r>
            <a:endParaRPr lang="en-US" sz="1700" dirty="0"/>
          </a:p>
        </p:txBody>
      </p:sp>
      <p:sp>
        <p:nvSpPr>
          <p:cNvPr id="11" name="Shape 9"/>
          <p:cNvSpPr/>
          <p:nvPr/>
        </p:nvSpPr>
        <p:spPr>
          <a:xfrm>
            <a:off x="3794760" y="2130552"/>
            <a:ext cx="438912" cy="256032"/>
          </a:xfrm>
          <a:prstGeom prst="chevron">
            <a:avLst/>
          </a:prstGeom>
          <a:solidFill>
            <a:srgbClr val="C9D3E6"/>
          </a:solidFill>
          <a:ln w="12700">
            <a:solidFill>
              <a:srgbClr val="C9D3E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560320" y="2743200"/>
            <a:ext cx="1463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11827"/>
                </a:solidFill>
              </a:rPr>
              <a:t>Пошук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2514600" y="3218688"/>
            <a:ext cx="1572768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970" dirty="0">
                <a:solidFill>
                  <a:srgbClr val="6B7280"/>
                </a:solidFill>
              </a:rPr>
              <a:t>Знаходимо варіанти у постачальників по ЄС.</a:t>
            </a:r>
            <a:endParaRPr lang="en-US" sz="970" dirty="0"/>
          </a:p>
        </p:txBody>
      </p:sp>
      <p:sp>
        <p:nvSpPr>
          <p:cNvPr id="14" name="Shape 12"/>
          <p:cNvSpPr/>
          <p:nvPr/>
        </p:nvSpPr>
        <p:spPr>
          <a:xfrm>
            <a:off x="4901184" y="1965960"/>
            <a:ext cx="566928" cy="566928"/>
          </a:xfrm>
          <a:prstGeom prst="ellipse">
            <a:avLst/>
          </a:prstGeom>
          <a:solidFill>
            <a:srgbClr val="06B6D4"/>
          </a:solidFill>
          <a:ln w="12700">
            <a:solidFill>
              <a:srgbClr val="06B6D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901184" y="2075688"/>
            <a:ext cx="5669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</a:rPr>
              <a:t>3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696712" y="2130552"/>
            <a:ext cx="438912" cy="256032"/>
          </a:xfrm>
          <a:prstGeom prst="chevron">
            <a:avLst/>
          </a:prstGeom>
          <a:solidFill>
            <a:srgbClr val="C9D3E6"/>
          </a:solidFill>
          <a:ln w="12700">
            <a:solidFill>
              <a:srgbClr val="C9D3E6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462272" y="2743200"/>
            <a:ext cx="1463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11827"/>
                </a:solidFill>
              </a:rPr>
              <a:t>Перевірка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4416552" y="3218688"/>
            <a:ext cx="1572768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970" dirty="0">
                <a:solidFill>
                  <a:srgbClr val="6B7280"/>
                </a:solidFill>
              </a:rPr>
              <a:t>Перевіряємо компанію, товар, строки й документи.</a:t>
            </a:r>
            <a:endParaRPr lang="en-US" sz="970" dirty="0"/>
          </a:p>
        </p:txBody>
      </p:sp>
      <p:sp>
        <p:nvSpPr>
          <p:cNvPr id="19" name="Shape 17"/>
          <p:cNvSpPr/>
          <p:nvPr/>
        </p:nvSpPr>
        <p:spPr>
          <a:xfrm>
            <a:off x="6803136" y="1965960"/>
            <a:ext cx="566928" cy="566928"/>
          </a:xfrm>
          <a:prstGeom prst="ellipse">
            <a:avLst/>
          </a:prstGeom>
          <a:solidFill>
            <a:srgbClr val="06B6D4"/>
          </a:solidFill>
          <a:ln w="12700">
            <a:solidFill>
              <a:srgbClr val="06B6D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803136" y="2075688"/>
            <a:ext cx="5669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</a:rPr>
              <a:t>4</a:t>
            </a:r>
            <a:endParaRPr lang="en-US" sz="1700" dirty="0"/>
          </a:p>
        </p:txBody>
      </p:sp>
      <p:sp>
        <p:nvSpPr>
          <p:cNvPr id="21" name="Shape 19"/>
          <p:cNvSpPr/>
          <p:nvPr/>
        </p:nvSpPr>
        <p:spPr>
          <a:xfrm>
            <a:off x="7598664" y="2130552"/>
            <a:ext cx="438912" cy="256032"/>
          </a:xfrm>
          <a:prstGeom prst="chevron">
            <a:avLst/>
          </a:prstGeom>
          <a:solidFill>
            <a:srgbClr val="C9D3E6"/>
          </a:solidFill>
          <a:ln w="12700">
            <a:solidFill>
              <a:srgbClr val="C9D3E6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364224" y="2743200"/>
            <a:ext cx="1463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11827"/>
                </a:solidFill>
              </a:rPr>
              <a:t>Пропозиція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318504" y="3218688"/>
            <a:ext cx="1572768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970" dirty="0">
                <a:solidFill>
                  <a:srgbClr val="6B7280"/>
                </a:solidFill>
              </a:rPr>
              <a:t>Даємо ціну, логістику, строк і умови оплати.</a:t>
            </a:r>
            <a:endParaRPr lang="en-US" sz="970" dirty="0"/>
          </a:p>
        </p:txBody>
      </p:sp>
      <p:sp>
        <p:nvSpPr>
          <p:cNvPr id="24" name="Shape 22"/>
          <p:cNvSpPr/>
          <p:nvPr/>
        </p:nvSpPr>
        <p:spPr>
          <a:xfrm>
            <a:off x="8705088" y="1965960"/>
            <a:ext cx="566928" cy="566928"/>
          </a:xfrm>
          <a:prstGeom prst="ellipse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705088" y="2075688"/>
            <a:ext cx="5669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</a:rPr>
              <a:t>5</a:t>
            </a:r>
            <a:endParaRPr lang="en-US" sz="1700" dirty="0"/>
          </a:p>
        </p:txBody>
      </p:sp>
      <p:sp>
        <p:nvSpPr>
          <p:cNvPr id="26" name="Shape 24"/>
          <p:cNvSpPr/>
          <p:nvPr/>
        </p:nvSpPr>
        <p:spPr>
          <a:xfrm>
            <a:off x="9500616" y="2130552"/>
            <a:ext cx="438912" cy="256032"/>
          </a:xfrm>
          <a:prstGeom prst="chevron">
            <a:avLst/>
          </a:prstGeom>
          <a:solidFill>
            <a:srgbClr val="C9D3E6"/>
          </a:solidFill>
          <a:ln w="12700">
            <a:solidFill>
              <a:srgbClr val="C9D3E6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266176" y="2743200"/>
            <a:ext cx="1463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11827"/>
                </a:solidFill>
              </a:rPr>
              <a:t>Викуп і доставка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8220456" y="3218688"/>
            <a:ext cx="1572768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970" dirty="0">
                <a:solidFill>
                  <a:srgbClr val="6B7280"/>
                </a:solidFill>
              </a:rPr>
              <a:t>Організовуємо оплату, забір і доставку.</a:t>
            </a:r>
            <a:endParaRPr lang="en-US" sz="970" dirty="0"/>
          </a:p>
        </p:txBody>
      </p:sp>
      <p:sp>
        <p:nvSpPr>
          <p:cNvPr id="29" name="Shape 27"/>
          <p:cNvSpPr/>
          <p:nvPr/>
        </p:nvSpPr>
        <p:spPr>
          <a:xfrm>
            <a:off x="10607040" y="1965960"/>
            <a:ext cx="566928" cy="566928"/>
          </a:xfrm>
          <a:prstGeom prst="ellipse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0607040" y="2075688"/>
            <a:ext cx="5669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</a:rPr>
              <a:t>6</a:t>
            </a:r>
            <a:endParaRPr lang="en-US" sz="1700" dirty="0"/>
          </a:p>
        </p:txBody>
      </p:sp>
      <p:sp>
        <p:nvSpPr>
          <p:cNvPr id="31" name="Text 29"/>
          <p:cNvSpPr/>
          <p:nvPr/>
        </p:nvSpPr>
        <p:spPr>
          <a:xfrm>
            <a:off x="10168128" y="2743200"/>
            <a:ext cx="1463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11827"/>
                </a:solidFill>
              </a:rPr>
              <a:t>Передача клієнту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10122408" y="3218688"/>
            <a:ext cx="1572768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970" dirty="0">
                <a:solidFill>
                  <a:srgbClr val="6B7280"/>
                </a:solidFill>
              </a:rPr>
              <a:t>Закриваємо документи й супроводжуємо угоду.</a:t>
            </a:r>
            <a:endParaRPr lang="en-US" sz="970" dirty="0"/>
          </a:p>
        </p:txBody>
      </p:sp>
      <p:sp>
        <p:nvSpPr>
          <p:cNvPr id="33" name="Shape 31"/>
          <p:cNvSpPr/>
          <p:nvPr/>
        </p:nvSpPr>
        <p:spPr>
          <a:xfrm>
            <a:off x="1234440" y="4800600"/>
            <a:ext cx="9738360" cy="713232"/>
          </a:xfrm>
          <a:prstGeom prst="roundRect">
            <a:avLst>
              <a:gd name="adj" fmla="val 15385"/>
            </a:avLst>
          </a:prstGeom>
          <a:solidFill>
            <a:srgbClr val="111827"/>
          </a:solidFill>
          <a:ln w="12700">
            <a:solidFill>
              <a:srgbClr val="111827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1508760" y="5038344"/>
            <a:ext cx="9189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Ви бачите цифри та умови до оплати — без “сюрпризів” у процесі.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09960" y="6501384"/>
            <a:ext cx="50292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B7280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73152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Чому O&amp;P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612648" y="1261872"/>
            <a:ext cx="10424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6B7280"/>
                </a:solidFill>
              </a:rPr>
              <a:t>Ми не просто перевозимо — ми закриваємо задачу закупівлі.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731520" y="1737360"/>
            <a:ext cx="5074920" cy="1024128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 w="12700">
            <a:solidFill>
              <a:srgbClr val="D8DEE9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96112" y="1938528"/>
            <a:ext cx="384048" cy="384048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96112" y="1965960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✓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1417320" y="1883664"/>
            <a:ext cx="4114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11827"/>
                </a:solidFill>
              </a:rPr>
              <a:t>Пошук по всьому ЄС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417320" y="2212848"/>
            <a:ext cx="4069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6B7280"/>
                </a:solidFill>
              </a:rPr>
              <a:t>Порівнюємо кілька джерел, а не продаємо тільки те, що є на власному складі.</a:t>
            </a:r>
            <a:endParaRPr lang="en-US" sz="980" dirty="0"/>
          </a:p>
        </p:txBody>
      </p:sp>
      <p:sp>
        <p:nvSpPr>
          <p:cNvPr id="9" name="Shape 7"/>
          <p:cNvSpPr/>
          <p:nvPr/>
        </p:nvSpPr>
        <p:spPr>
          <a:xfrm>
            <a:off x="6309360" y="1737360"/>
            <a:ext cx="5074920" cy="1024128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 w="12700">
            <a:solidFill>
              <a:srgbClr val="D8DEE9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473952" y="1938528"/>
            <a:ext cx="384048" cy="384048"/>
          </a:xfrm>
          <a:prstGeom prst="ellipse">
            <a:avLst/>
          </a:prstGeom>
          <a:solidFill>
            <a:srgbClr val="06B6D4"/>
          </a:solidFill>
          <a:ln w="12700">
            <a:solidFill>
              <a:srgbClr val="06B6D4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73952" y="1965960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✓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995160" y="1883664"/>
            <a:ext cx="4114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11827"/>
                </a:solidFill>
              </a:rPr>
              <a:t>Робота під конкретний запит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6995160" y="2212848"/>
            <a:ext cx="4069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6B7280"/>
                </a:solidFill>
              </a:rPr>
              <a:t>Можна звернутися навіть без готового артикула — достатньо описати задачу.</a:t>
            </a:r>
            <a:endParaRPr lang="en-US" sz="980" dirty="0"/>
          </a:p>
        </p:txBody>
      </p:sp>
      <p:sp>
        <p:nvSpPr>
          <p:cNvPr id="14" name="Shape 12"/>
          <p:cNvSpPr/>
          <p:nvPr/>
        </p:nvSpPr>
        <p:spPr>
          <a:xfrm>
            <a:off x="731520" y="3063240"/>
            <a:ext cx="5074920" cy="1024128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 w="12700">
            <a:solidFill>
              <a:srgbClr val="D8DEE9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96112" y="3264408"/>
            <a:ext cx="384048" cy="384048"/>
          </a:xfrm>
          <a:prstGeom prst="ellipse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96112" y="3291840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✓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1417320" y="3209544"/>
            <a:ext cx="4114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11827"/>
                </a:solidFill>
              </a:rPr>
              <a:t>Перевірка постачальника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1417320" y="3538728"/>
            <a:ext cx="4069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6B7280"/>
                </a:solidFill>
              </a:rPr>
              <a:t>Зменшуємо ризик роботи з випадковими продавцями та неповною інформацією.</a:t>
            </a:r>
            <a:endParaRPr lang="en-US" sz="980" dirty="0"/>
          </a:p>
        </p:txBody>
      </p:sp>
      <p:sp>
        <p:nvSpPr>
          <p:cNvPr id="19" name="Shape 17"/>
          <p:cNvSpPr/>
          <p:nvPr/>
        </p:nvSpPr>
        <p:spPr>
          <a:xfrm>
            <a:off x="6309360" y="3063240"/>
            <a:ext cx="5074920" cy="1024128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 w="12700">
            <a:solidFill>
              <a:srgbClr val="D8DEE9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473952" y="3264408"/>
            <a:ext cx="384048" cy="384048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473952" y="3291840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✓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6995160" y="3209544"/>
            <a:ext cx="4114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11827"/>
                </a:solidFill>
              </a:rPr>
              <a:t>Єдина точка контакту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6995160" y="3538728"/>
            <a:ext cx="4069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6B7280"/>
                </a:solidFill>
              </a:rPr>
              <a:t>Клієнт не витрачає час на десятки листів, дзвінків та логістичних деталей.</a:t>
            </a:r>
            <a:endParaRPr lang="en-US" sz="980" dirty="0"/>
          </a:p>
        </p:txBody>
      </p:sp>
      <p:sp>
        <p:nvSpPr>
          <p:cNvPr id="24" name="Shape 22"/>
          <p:cNvSpPr/>
          <p:nvPr/>
        </p:nvSpPr>
        <p:spPr>
          <a:xfrm>
            <a:off x="731520" y="4389120"/>
            <a:ext cx="5074920" cy="1024128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 w="12700">
            <a:solidFill>
              <a:srgbClr val="D8DEE9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896112" y="4590288"/>
            <a:ext cx="384048" cy="384048"/>
          </a:xfrm>
          <a:prstGeom prst="ellipse">
            <a:avLst/>
          </a:prstGeom>
          <a:solidFill>
            <a:srgbClr val="EF4444"/>
          </a:solidFill>
          <a:ln w="12700">
            <a:solidFill>
              <a:srgbClr val="EF444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96112" y="4617720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✓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1417320" y="4535424"/>
            <a:ext cx="4114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11827"/>
                </a:solidFill>
              </a:rPr>
              <a:t>B2B-фокус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1417320" y="4864608"/>
            <a:ext cx="4069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6B7280"/>
                </a:solidFill>
              </a:rPr>
              <a:t>Працюємо з технікою, обладнанням, електронікою та компонентами для бізнесу.</a:t>
            </a:r>
            <a:endParaRPr lang="en-US" sz="980" dirty="0"/>
          </a:p>
        </p:txBody>
      </p:sp>
      <p:sp>
        <p:nvSpPr>
          <p:cNvPr id="29" name="Shape 27"/>
          <p:cNvSpPr/>
          <p:nvPr/>
        </p:nvSpPr>
        <p:spPr>
          <a:xfrm>
            <a:off x="6309360" y="4389120"/>
            <a:ext cx="5074920" cy="1024128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 w="12700">
            <a:solidFill>
              <a:srgbClr val="D8DEE9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6473952" y="4590288"/>
            <a:ext cx="384048" cy="384048"/>
          </a:xfrm>
          <a:prstGeom prst="ellipse">
            <a:avLst/>
          </a:prstGeom>
          <a:solidFill>
            <a:srgbClr val="111827"/>
          </a:solidFill>
          <a:ln w="12700">
            <a:solidFill>
              <a:srgbClr val="111827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473952" y="4617720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✓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6995160" y="4535424"/>
            <a:ext cx="4114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11827"/>
                </a:solidFill>
              </a:rPr>
              <a:t>Гнучкість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6995160" y="4864608"/>
            <a:ext cx="4069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6B7280"/>
                </a:solidFill>
              </a:rPr>
              <a:t>Нові товари, залишки, вузькі моделі, невеликі партії або рідкісні позиції.</a:t>
            </a:r>
            <a:endParaRPr lang="en-US" sz="9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09960" y="6501384"/>
            <a:ext cx="50292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B7280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73152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Що достатньо надіслати для прорахунку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612648" y="1261872"/>
            <a:ext cx="10424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6B7280"/>
                </a:solidFill>
              </a:rPr>
              <a:t>Чим більше деталей — тим точніша ціна та строк.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731520" y="1828800"/>
            <a:ext cx="566928" cy="566928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1938528"/>
            <a:ext cx="5669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</a:rPr>
              <a:t>A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1481328" y="1847088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11827"/>
                </a:solidFill>
              </a:rPr>
              <a:t>Артикул або модель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481328" y="2258568"/>
            <a:ext cx="2743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6B7280"/>
                </a:solidFill>
              </a:rPr>
              <a:t>Найшвидший формат для точного пошуку.</a:t>
            </a:r>
            <a:endParaRPr lang="en-US" sz="1020" dirty="0"/>
          </a:p>
        </p:txBody>
      </p:sp>
      <p:sp>
        <p:nvSpPr>
          <p:cNvPr id="8" name="Shape 6"/>
          <p:cNvSpPr/>
          <p:nvPr/>
        </p:nvSpPr>
        <p:spPr>
          <a:xfrm>
            <a:off x="4526280" y="1828800"/>
            <a:ext cx="566928" cy="566928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26280" y="1938528"/>
            <a:ext cx="5669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</a:rPr>
              <a:t>B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5276088" y="1847088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11827"/>
                </a:solidFill>
              </a:rPr>
              <a:t>Фото товару або шильдика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5276088" y="2258568"/>
            <a:ext cx="2743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6B7280"/>
                </a:solidFill>
              </a:rPr>
              <a:t>Підходить для запчастин та обладнання.</a:t>
            </a:r>
            <a:endParaRPr lang="en-US" sz="1020" dirty="0"/>
          </a:p>
        </p:txBody>
      </p:sp>
      <p:sp>
        <p:nvSpPr>
          <p:cNvPr id="12" name="Shape 10"/>
          <p:cNvSpPr/>
          <p:nvPr/>
        </p:nvSpPr>
        <p:spPr>
          <a:xfrm>
            <a:off x="8321040" y="1828800"/>
            <a:ext cx="566928" cy="566928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321040" y="1938528"/>
            <a:ext cx="5669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</a:rPr>
              <a:t>C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9070848" y="1847088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11827"/>
                </a:solidFill>
              </a:rPr>
              <a:t>Посилання на приклад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9070848" y="2258568"/>
            <a:ext cx="2743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6B7280"/>
                </a:solidFill>
              </a:rPr>
              <a:t>Навіть якщо конкретний продавець не підходить.</a:t>
            </a:r>
            <a:endParaRPr lang="en-US" sz="1020" dirty="0"/>
          </a:p>
        </p:txBody>
      </p:sp>
      <p:sp>
        <p:nvSpPr>
          <p:cNvPr id="16" name="Shape 14"/>
          <p:cNvSpPr/>
          <p:nvPr/>
        </p:nvSpPr>
        <p:spPr>
          <a:xfrm>
            <a:off x="731520" y="3657600"/>
            <a:ext cx="566928" cy="566928"/>
          </a:xfrm>
          <a:prstGeom prst="ellipse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31520" y="3767328"/>
            <a:ext cx="5669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</a:rPr>
              <a:t>D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1481328" y="3675888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11827"/>
                </a:solidFill>
              </a:rPr>
              <a:t>Технічні параметри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481328" y="4087368"/>
            <a:ext cx="2743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6B7280"/>
                </a:solidFill>
              </a:rPr>
              <a:t>Потужність, розмір, продуктивність, сумісність.</a:t>
            </a:r>
            <a:endParaRPr lang="en-US" sz="1020" dirty="0"/>
          </a:p>
        </p:txBody>
      </p:sp>
      <p:sp>
        <p:nvSpPr>
          <p:cNvPr id="20" name="Shape 18"/>
          <p:cNvSpPr/>
          <p:nvPr/>
        </p:nvSpPr>
        <p:spPr>
          <a:xfrm>
            <a:off x="4526280" y="3657600"/>
            <a:ext cx="566928" cy="566928"/>
          </a:xfrm>
          <a:prstGeom prst="ellipse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526280" y="3767328"/>
            <a:ext cx="5669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</a:rPr>
              <a:t>E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5276088" y="3675888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11827"/>
                </a:solidFill>
              </a:rPr>
              <a:t>Кількість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5276088" y="4087368"/>
            <a:ext cx="2743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6B7280"/>
                </a:solidFill>
              </a:rPr>
              <a:t>Одна одиниця, партія або регулярна потреба.</a:t>
            </a:r>
            <a:endParaRPr lang="en-US" sz="1020" dirty="0"/>
          </a:p>
        </p:txBody>
      </p:sp>
      <p:sp>
        <p:nvSpPr>
          <p:cNvPr id="24" name="Shape 22"/>
          <p:cNvSpPr/>
          <p:nvPr/>
        </p:nvSpPr>
        <p:spPr>
          <a:xfrm>
            <a:off x="8321040" y="3657600"/>
            <a:ext cx="566928" cy="566928"/>
          </a:xfrm>
          <a:prstGeom prst="ellipse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321040" y="3767328"/>
            <a:ext cx="5669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</a:rPr>
              <a:t>F</a:t>
            </a:r>
            <a:endParaRPr lang="en-US" sz="1700" dirty="0"/>
          </a:p>
        </p:txBody>
      </p:sp>
      <p:sp>
        <p:nvSpPr>
          <p:cNvPr id="26" name="Text 24"/>
          <p:cNvSpPr/>
          <p:nvPr/>
        </p:nvSpPr>
        <p:spPr>
          <a:xfrm>
            <a:off x="9070848" y="3675888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11827"/>
                </a:solidFill>
              </a:rPr>
              <a:t>Місто доставки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9070848" y="4087368"/>
            <a:ext cx="2743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6B7280"/>
                </a:solidFill>
              </a:rPr>
              <a:t>Потрібне для точного логістичного розрахунку.</a:t>
            </a:r>
            <a:endParaRPr lang="en-US" sz="1020" dirty="0"/>
          </a:p>
        </p:txBody>
      </p:sp>
      <p:sp>
        <p:nvSpPr>
          <p:cNvPr id="28" name="Text 26"/>
          <p:cNvSpPr/>
          <p:nvPr/>
        </p:nvSpPr>
        <p:spPr>
          <a:xfrm>
            <a:off x="1005840" y="5440680"/>
            <a:ext cx="10058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2563EB"/>
                </a:solidFill>
              </a:rPr>
              <a:t>Не знаєте точну модель? Просто опишіть задачу — ми запропонуємо варіанти.</a:t>
            </a:r>
            <a:endParaRPr lang="en-US" sz="15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09960" y="6501384"/>
            <a:ext cx="50292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B7280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 standalone="yes"?>
<Properties xmlns="http://schemas.openxmlformats.org/officeDocument/2006/extended-properties" xmlns:vt="http://schemas.openxmlformats.org/officeDocument/2006/docPropsVTypes">
	<TotalTime>0</TotalTime>
	<Words>0</Words>
	<Application>Microsoft Office PowerPoint</Application>
	<PresentationFormat>On-screen Show (16:9)</PresentationFormat>
	<Paragraphs>0</Paragraphs>
	<Slides>10</Slides>
	<Notes>10</Notes>
	<HiddenSlides>0</HiddenSlides>
	<MMClips>0</MMClips>
	<ScaleCrop>false</ScaleCrop>
	<HeadingPairs>
		<vt:vector size="6" baseType="variant">
			<vt:variant><vt:lpstr>Fonts Used</vt:lpstr></vt:variant>
			<vt:variant><vt:i4>2</vt:i4></vt:variant>
			<vt:variant><vt:lpstr>Theme</vt:lpstr></vt:variant>
			<vt:variant><vt:i4>1</vt:i4></vt:variant>
			<vt:variant><vt:lpstr>Slide Titles</vt:lpstr></vt:variant>
			<vt:variant><vt:i4>10</vt:i4></vt:variant>
		</vt:vector>
	</HeadingPairs>
	<TitlesOfParts>
		<vt:vector size="13" baseType="lpstr">
			<vt:lpstr>Arial</vt:lpstr>
			<vt:lpstr>Calibri</vt:lpstr>
			<vt:lpstr>Office Theme</vt:lpstr>
			<vt:lpstr>Slide 1</vt:lpstr><vt:lpstr>Slide 2</vt:lpstr><vt:lpstr>Slide 3</vt:lpstr><vt:lpstr>Slide 4</vt:lpstr><vt:lpstr>Slide 5</vt:lpstr><vt:lpstr>Slide 6</vt:lpstr><vt:lpstr>Slide 7</vt:lpstr><vt:lpstr>Slide 8</vt:lpstr><vt:lpstr>Slide 9</vt:lpstr><vt:lpstr>Slide 10</vt:lpstr>
		</vt:vector>
	</TitlesOfParts>
	<Company>O&P</Company>
	<LinksUpToDate>false</LinksUpToDate>
	<SharedDoc>false</SharedDoc>
	<HyperlinksChanged>false</HyperlinksChanged>
	<AppVersion>16.0000</AppVersion>
	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Постачання обладнання, техніки та електроніки з ЄС</dc:title>
  <dc:subject>O&amp;P B2B — постачання обладнання, техніки та електроніки з ЄС</dc:subject>
  <dc:creator>OpenAI</dc:creator>
  <cp:lastModifiedBy>OpenAI</cp:lastModifiedBy>
  <cp:revision>1</cp:revision>
  <dcterms:created xsi:type="dcterms:W3CDTF">2026-07-22T01:08:41Z</dcterms:created>
  <dcterms:modified xsi:type="dcterms:W3CDTF">2026-07-22T01:08:41Z</dcterms:modified>
</cp:coreProperties>
</file>