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40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00"/>
    <a:srgbClr val="006A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98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942" y="108"/>
      </p:cViewPr>
      <p:guideLst>
        <p:guide orient="horz" pos="2160"/>
        <p:guide pos="34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5B8028-8422-4883-B522-9E2D397C6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CBF8148-8012-4C31-B3A9-815AEB429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4C1AD6-BF0A-4052-A880-EB39BA048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6008-6930-4F06-BD8E-6B55048047E0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FF8E4C-2F26-46B5-BE7F-5D1C7ED6C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68CAD3-5BD1-491E-83AF-0F0025D56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855-8ECD-4E19-8733-73926AD5C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791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86618A-CD68-487A-8C51-01E4F111F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A80BEA-9036-430A-A240-C965DE81D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25379E-7F00-49F5-89F5-FF9B075DA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6008-6930-4F06-BD8E-6B55048047E0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6ACCFD-7404-48BA-8EA7-CC5513949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04145F-760F-4D96-8C6D-7B64605CE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855-8ECD-4E19-8733-73926AD5C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768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149C13-EBE3-44A0-A8D8-E482C89F1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EFBF2A-646E-46B2-9130-4C0E35F09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B8A70B-5799-4689-8189-3815568D1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6008-6930-4F06-BD8E-6B55048047E0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6CBED3-2235-4B45-AC1F-6875C348A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E33967-7209-42E2-83E3-BFA4D25EF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855-8ECD-4E19-8733-73926AD5C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284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FF95E8-4B0C-4186-9566-5B66EB8D7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E9BC02-3828-4CD2-8CE5-A045C42412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34CC4B8-E0CE-4D83-B142-B07BBBF45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41EA80-047E-4696-80B8-8F8452A7C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6008-6930-4F06-BD8E-6B55048047E0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0C996E-DDF1-4799-989C-E0C57BFA8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16069F-056C-401A-A513-464938668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855-8ECD-4E19-8733-73926AD5C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379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3563A1-9DDC-49EA-A526-D102BEB64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0324B0-7C7C-4A9A-A0BD-AED8848D59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C6BBE2-4D46-410D-AB6F-4B8695B2F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148B19E-0B9F-45CE-92B2-97ED1ECA8B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E4F081D-2375-4294-B621-19243D700F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1F8D5BA-E623-48DB-95A8-598699F8B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6008-6930-4F06-BD8E-6B55048047E0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59938AE-CEF6-47D9-A34C-43A3D0F56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83274AC-D9B7-461B-87E7-0BFD320FF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855-8ECD-4E19-8733-73926AD5C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918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4CFA3D-65CE-419C-984C-3D5B60275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3B0FEC7-78EC-4CA7-ADF3-94AFFD3E0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6008-6930-4F06-BD8E-6B55048047E0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AD39002-59FB-4515-AA8A-83F4375D3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EAC7C84-9741-468C-BB2F-67B563D06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855-8ECD-4E19-8733-73926AD5C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779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7E05764-8C05-4371-A4DC-11EF5E3A5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6008-6930-4F06-BD8E-6B55048047E0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A2431DC-7190-4847-8263-41679A3CA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811BACA-1031-4681-A57A-BB0F6B4F7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855-8ECD-4E19-8733-73926AD5C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356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164F0-E2CE-44EF-9E5E-D098C6F69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E49908-AB7A-4DAA-A419-4A43812F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25B82A9-E33D-4FE7-A678-85C9AFB84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8C9498-34BD-4332-A627-AE733396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6008-6930-4F06-BD8E-6B55048047E0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0A1CC8-6A00-4CB5-ACE9-1C857C7FD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32704A-8CCC-4B47-A4B3-5087BFA07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855-8ECD-4E19-8733-73926AD5C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126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213973-6B47-447F-8F0B-1FBA20394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8637290-A54B-4F51-B412-D13095438B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4A7358-CA12-4F66-9C9D-7EA1D1B27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31AACF-D3DC-40FE-B581-6172F8987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6008-6930-4F06-BD8E-6B55048047E0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B09CAF-EBC9-4C13-B7DF-18C03A2F3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164360-E399-4F04-B7E4-F4A11373C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855-8ECD-4E19-8733-73926AD5C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99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0CAE9-F824-40CE-B90D-AADD3DF68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3332A35-6B44-4B81-B784-03E4815CB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2B8C6E-46DA-4A95-AD47-5F9C4ED3F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6008-6930-4F06-BD8E-6B55048047E0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22955D-324C-4CAA-9D6C-E57CBF1E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CDEA86-FC94-40EE-9D1F-1E0C24555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855-8ECD-4E19-8733-73926AD5C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065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F4461E6-7546-4D6A-A8DC-8A2DEDF7E5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8F2F5C1-E0B5-4C27-AF9E-99FADB5586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674F63-ED58-4E76-A64E-D4ABD06DD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06008-6930-4F06-BD8E-6B55048047E0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F87507-A9EF-4D5F-A0B9-575DD503F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5C2667-7D7E-4DF6-B841-85C4CEB62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855-8ECD-4E19-8733-73926AD5C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974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A953EF-E306-424E-AF40-F3E565D18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CE5E98-F777-424F-B1BB-280B8BF2C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4F6B37-75FC-45F3-B2FB-0E2E6AD9AF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06008-6930-4F06-BD8E-6B55048047E0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EE5BA3-5478-4567-BD45-FEE7FA7AFF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F75374-62DF-4F9C-9A40-25A0E599F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15855-8ECD-4E19-8733-73926AD5C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36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F5A056-8CEA-44B6-8F13-AA9299B652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6653" y="5733139"/>
            <a:ext cx="5295897" cy="430331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>
                <a:solidFill>
                  <a:schemeClr val="tx1"/>
                </a:solidFill>
                <a:latin typeface="Montserrat" panose="00000500000000000000" pitchFamily="2" charset="-52"/>
              </a:rPr>
              <a:t>Kentavr</a:t>
            </a:r>
            <a:endParaRPr lang="ru-RU" sz="2800" b="1" dirty="0">
              <a:solidFill>
                <a:schemeClr val="tx1"/>
              </a:solidFill>
              <a:latin typeface="Montserrat" panose="00000500000000000000" pitchFamily="2" charset="-52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6CBF58-C0F1-4E2A-A977-323248FB7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34424" y="5749927"/>
            <a:ext cx="3457575" cy="827087"/>
          </a:xfrm>
        </p:spPr>
        <p:txBody>
          <a:bodyPr>
            <a:normAutofit/>
          </a:bodyPr>
          <a:lstStyle/>
          <a:p>
            <a:r>
              <a:rPr lang="uk-UA" sz="2000" dirty="0">
                <a:latin typeface="Montserrat" panose="00000500000000000000" pitchFamily="2" charset="-52"/>
              </a:rPr>
              <a:t>зміни 2025/2026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DEC0E51-EF95-44C1-A400-1741817A712E}"/>
              </a:ext>
            </a:extLst>
          </p:cNvPr>
          <p:cNvSpPr/>
          <p:nvPr/>
        </p:nvSpPr>
        <p:spPr>
          <a:xfrm>
            <a:off x="0" y="0"/>
            <a:ext cx="12192000" cy="4750093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787B080-31E0-46A0-91CD-B4F5C893BAD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4750093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2866AA33-9B36-4A5A-B892-DB7E5D0BA6BD}"/>
              </a:ext>
            </a:extLst>
          </p:cNvPr>
          <p:cNvCxnSpPr/>
          <p:nvPr/>
        </p:nvCxnSpPr>
        <p:spPr>
          <a:xfrm>
            <a:off x="8734425" y="5172870"/>
            <a:ext cx="0" cy="1304925"/>
          </a:xfrm>
          <a:prstGeom prst="line">
            <a:avLst/>
          </a:prstGeom>
          <a:ln w="38100">
            <a:solidFill>
              <a:srgbClr val="006A5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704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207A0F4-16B8-4942-891F-738F23527C62}"/>
              </a:ext>
            </a:extLst>
          </p:cNvPr>
          <p:cNvSpPr/>
          <p:nvPr/>
        </p:nvSpPr>
        <p:spPr>
          <a:xfrm>
            <a:off x="1210" y="1"/>
            <a:ext cx="12190790" cy="1461869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17F7D-60A7-45AD-8B2A-A7FA10A17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816819" cy="1461870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latin typeface="Montserrat" panose="00000500000000000000" pitchFamily="2" charset="-52"/>
              </a:rPr>
              <a:t>Сівалки овочеві </a:t>
            </a:r>
            <a:r>
              <a:rPr lang="uk-UA" sz="3200" b="1" dirty="0" err="1">
                <a:latin typeface="Montserrat" panose="00000500000000000000" pitchFamily="2" charset="-52"/>
              </a:rPr>
              <a:t>мотоблочні</a:t>
            </a:r>
            <a:endParaRPr lang="ru-RU" sz="3200" b="1" dirty="0">
              <a:latin typeface="Montserrat" panose="00000500000000000000" pitchFamily="2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8E5DC9-1220-4409-BF62-DA3096C88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47" y="1949969"/>
            <a:ext cx="4394346" cy="823912"/>
          </a:xfrm>
        </p:spPr>
        <p:txBody>
          <a:bodyPr anchor="t"/>
          <a:lstStyle/>
          <a:p>
            <a:pPr algn="ctr"/>
            <a:r>
              <a:rPr lang="uk-UA" sz="1800" dirty="0">
                <a:latin typeface="Montserrat" panose="00000500000000000000" pitchFamily="2" charset="-52"/>
              </a:rPr>
              <a:t>Було</a:t>
            </a:r>
          </a:p>
          <a:p>
            <a:pPr algn="ctr"/>
            <a:endParaRPr lang="ru-RU" b="0" dirty="0">
              <a:latin typeface="Montserrat" panose="00000500000000000000" pitchFamily="2" charset="-52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D47F6A0-8FB1-40A8-A4BB-8AD4B469FB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534385" y="1949969"/>
            <a:ext cx="5183188" cy="823912"/>
          </a:xfrm>
        </p:spPr>
        <p:txBody>
          <a:bodyPr anchor="t"/>
          <a:lstStyle/>
          <a:p>
            <a:pPr algn="ctr"/>
            <a:r>
              <a:rPr lang="uk-UA" sz="1800" dirty="0">
                <a:latin typeface="Montserrat" panose="00000500000000000000" pitchFamily="2" charset="-52"/>
              </a:rPr>
              <a:t>Стало</a:t>
            </a:r>
          </a:p>
          <a:p>
            <a:pPr algn="ctr"/>
            <a:endParaRPr lang="uk-UA" b="0" dirty="0">
              <a:latin typeface="Montserrat" panose="00000500000000000000" pitchFamily="2" charset="-52"/>
            </a:endParaRPr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52EC0078-CF78-43D2-AEDE-0B6EC32707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612" y="2505075"/>
            <a:ext cx="4033237" cy="3684588"/>
          </a:xfrm>
        </p:spPr>
      </p:pic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3630FBE7-B2D2-45F6-A882-F473C58DDD8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549901"/>
            <a:ext cx="5183188" cy="3594936"/>
          </a:xfr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22F0315-48E0-4BBB-BBB5-C43099DCB0D1}"/>
              </a:ext>
            </a:extLst>
          </p:cNvPr>
          <p:cNvSpPr/>
          <p:nvPr/>
        </p:nvSpPr>
        <p:spPr>
          <a:xfrm>
            <a:off x="10818029" y="1461870"/>
            <a:ext cx="1373971" cy="539613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27895E6-659C-47FB-99FC-3396038DA40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6718" y="-1"/>
            <a:ext cx="13727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178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026503-16D2-4B10-8E5B-5B1DD9B00B9D}"/>
              </a:ext>
            </a:extLst>
          </p:cNvPr>
          <p:cNvSpPr/>
          <p:nvPr/>
        </p:nvSpPr>
        <p:spPr>
          <a:xfrm>
            <a:off x="10810440" y="0"/>
            <a:ext cx="1381560" cy="6858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27895E6-659C-47FB-99FC-3396038DA4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9239" y="0"/>
            <a:ext cx="1372761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58E5DC9-1220-4409-BF62-DA3096C88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38136" y="256381"/>
            <a:ext cx="4491399" cy="823912"/>
          </a:xfrm>
        </p:spPr>
        <p:txBody>
          <a:bodyPr anchor="t">
            <a:normAutofit/>
          </a:bodyPr>
          <a:lstStyle/>
          <a:p>
            <a:pPr algn="ctr"/>
            <a:r>
              <a:rPr lang="uk-UA" sz="2000" dirty="0">
                <a:latin typeface="Montserrat" panose="00000500000000000000" pitchFamily="2" charset="-52"/>
              </a:rPr>
              <a:t>Змінився вирівнювач слідів</a:t>
            </a:r>
            <a:endParaRPr lang="en-US" sz="2000" dirty="0">
              <a:latin typeface="Montserrat" panose="00000500000000000000" pitchFamily="2" charset="-52"/>
            </a:endParaRPr>
          </a:p>
          <a:p>
            <a:pPr algn="ctr"/>
            <a:endParaRPr lang="ru-RU" sz="1800" b="0" dirty="0">
              <a:latin typeface="Montserrat" panose="00000500000000000000" pitchFamily="2" charset="-52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6EC79A1-D070-4CBB-9A7E-DFA3CCB60B1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9025" y="796954"/>
            <a:ext cx="5399630" cy="539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705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026503-16D2-4B10-8E5B-5B1DD9B00B9D}"/>
              </a:ext>
            </a:extLst>
          </p:cNvPr>
          <p:cNvSpPr/>
          <p:nvPr/>
        </p:nvSpPr>
        <p:spPr>
          <a:xfrm>
            <a:off x="10810440" y="0"/>
            <a:ext cx="1381560" cy="6858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27895E6-659C-47FB-99FC-3396038DA4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9239" y="0"/>
            <a:ext cx="1372761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58E5DC9-1220-4409-BF62-DA3096C88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38136" y="256381"/>
            <a:ext cx="4491399" cy="823912"/>
          </a:xfrm>
        </p:spPr>
        <p:txBody>
          <a:bodyPr anchor="t">
            <a:normAutofit/>
          </a:bodyPr>
          <a:lstStyle/>
          <a:p>
            <a:pPr algn="ctr"/>
            <a:r>
              <a:rPr lang="uk-UA" sz="2000" dirty="0">
                <a:latin typeface="Montserrat" panose="00000500000000000000" pitchFamily="2" charset="-52"/>
              </a:rPr>
              <a:t>Коток </a:t>
            </a:r>
            <a:r>
              <a:rPr lang="uk-UA" sz="2000" dirty="0" err="1">
                <a:latin typeface="Montserrat" panose="00000500000000000000" pitchFamily="2" charset="-52"/>
              </a:rPr>
              <a:t>нержавійка</a:t>
            </a:r>
            <a:r>
              <a:rPr lang="uk-UA" sz="2000" dirty="0">
                <a:latin typeface="Montserrat" panose="00000500000000000000" pitchFamily="2" charset="-52"/>
              </a:rPr>
              <a:t> розмір +</a:t>
            </a:r>
            <a:endParaRPr lang="en-US" sz="2000" dirty="0">
              <a:latin typeface="Montserrat" panose="00000500000000000000" pitchFamily="2" charset="-52"/>
            </a:endParaRPr>
          </a:p>
          <a:p>
            <a:pPr algn="ctr"/>
            <a:endParaRPr lang="ru-RU" sz="1800" b="0" dirty="0">
              <a:latin typeface="Montserrat" panose="00000500000000000000" pitchFamily="2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AB4799-8867-421D-B180-645F0077119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634" y="686251"/>
            <a:ext cx="5827776" cy="56814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5A34162-71BB-45D2-9A38-CCEF0A774BF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4255" y="804072"/>
            <a:ext cx="4069430" cy="542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46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026503-16D2-4B10-8E5B-5B1DD9B00B9D}"/>
              </a:ext>
            </a:extLst>
          </p:cNvPr>
          <p:cNvSpPr/>
          <p:nvPr/>
        </p:nvSpPr>
        <p:spPr>
          <a:xfrm>
            <a:off x="10810440" y="0"/>
            <a:ext cx="1381560" cy="6858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27895E6-659C-47FB-99FC-3396038DA4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9239" y="0"/>
            <a:ext cx="1372761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58E5DC9-1220-4409-BF62-DA3096C88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617" y="256381"/>
            <a:ext cx="10365823" cy="823912"/>
          </a:xfrm>
        </p:spPr>
        <p:txBody>
          <a:bodyPr anchor="t">
            <a:normAutofit/>
          </a:bodyPr>
          <a:lstStyle/>
          <a:p>
            <a:pPr algn="ctr"/>
            <a:r>
              <a:rPr lang="uk-UA" sz="2000" dirty="0">
                <a:latin typeface="Montserrat" panose="00000500000000000000" pitchFamily="2" charset="-52"/>
              </a:rPr>
              <a:t>6-ступеневий редуктор точного висіву</a:t>
            </a:r>
            <a:endParaRPr lang="ru-RU" sz="1800" b="0" dirty="0">
              <a:latin typeface="Montserrat" panose="00000500000000000000" pitchFamily="2" charset="-52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2945DF9-455D-4886-ABC8-EDE94EA60CA4}"/>
              </a:ext>
            </a:extLst>
          </p:cNvPr>
          <p:cNvSpPr/>
          <p:nvPr/>
        </p:nvSpPr>
        <p:spPr>
          <a:xfrm>
            <a:off x="1733301" y="788565"/>
            <a:ext cx="2063691" cy="3252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/>
              <a:t>Було</a:t>
            </a:r>
            <a:endParaRPr lang="x-none" b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26EF267-AF49-4B5F-A66B-D183EBB1B0DF}"/>
              </a:ext>
            </a:extLst>
          </p:cNvPr>
          <p:cNvSpPr/>
          <p:nvPr/>
        </p:nvSpPr>
        <p:spPr>
          <a:xfrm>
            <a:off x="7237327" y="755009"/>
            <a:ext cx="2189526" cy="3691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Стало</a:t>
            </a:r>
            <a:endParaRPr lang="x-none" b="1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E277DA2-7CC6-4596-8E19-98CE4D59B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117" y="1336671"/>
            <a:ext cx="4965500" cy="497523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2F64E52-8B75-4C10-9EA0-3C796618FE9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7964" y="1336672"/>
            <a:ext cx="4628252" cy="497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669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026503-16D2-4B10-8E5B-5B1DD9B00B9D}"/>
              </a:ext>
            </a:extLst>
          </p:cNvPr>
          <p:cNvSpPr/>
          <p:nvPr/>
        </p:nvSpPr>
        <p:spPr>
          <a:xfrm>
            <a:off x="10810440" y="0"/>
            <a:ext cx="1381560" cy="6858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27895E6-659C-47FB-99FC-3396038DA4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9239" y="0"/>
            <a:ext cx="1372761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58E5DC9-1220-4409-BF62-DA3096C88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617" y="352338"/>
            <a:ext cx="10365823" cy="444616"/>
          </a:xfrm>
        </p:spPr>
        <p:txBody>
          <a:bodyPr anchor="t">
            <a:normAutofit/>
          </a:bodyPr>
          <a:lstStyle/>
          <a:p>
            <a:pPr algn="ctr"/>
            <a:r>
              <a:rPr lang="uk-UA" sz="2000" dirty="0">
                <a:latin typeface="Montserrat" panose="00000500000000000000" pitchFamily="2" charset="-52"/>
              </a:rPr>
              <a:t>У комплекті барабан дозувальний 2,5 </a:t>
            </a:r>
            <a:r>
              <a:rPr lang="en-US" sz="2000" dirty="0">
                <a:latin typeface="Montserrat" panose="00000500000000000000" pitchFamily="2" charset="-52"/>
              </a:rPr>
              <a:t>N-20</a:t>
            </a:r>
            <a:r>
              <a:rPr lang="uk-UA" sz="2000" dirty="0">
                <a:latin typeface="Montserrat" panose="00000500000000000000" pitchFamily="2" charset="-52"/>
              </a:rPr>
              <a:t> сіялки овочевої</a:t>
            </a:r>
            <a:endParaRPr lang="ru-RU" sz="1800" b="0" dirty="0">
              <a:latin typeface="Montserrat" panose="00000500000000000000" pitchFamily="2" charset="-52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BD0685D-D5A5-440F-9B32-0306B4A687F2}"/>
              </a:ext>
            </a:extLst>
          </p:cNvPr>
          <p:cNvSpPr/>
          <p:nvPr/>
        </p:nvSpPr>
        <p:spPr>
          <a:xfrm>
            <a:off x="847288" y="956345"/>
            <a:ext cx="9823508" cy="6459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dirty="0">
                <a:latin typeface="Times New Roman" panose="02020603050405020304" pitchFamily="18" charset="0"/>
              </a:rPr>
              <a:t>Зелень, петрушка, пекінська капуста. </a:t>
            </a:r>
            <a:r>
              <a:rPr lang="ru-RU" dirty="0" err="1">
                <a:latin typeface="Times New Roman" panose="02020603050405020304" pitchFamily="18" charset="0"/>
              </a:rPr>
              <a:t>Морква</a:t>
            </a:r>
            <a:r>
              <a:rPr lang="ru-RU" dirty="0">
                <a:latin typeface="Times New Roman" panose="02020603050405020304" pitchFamily="18" charset="0"/>
              </a:rPr>
              <a:t>, редиска, зелена цибуля (2-3 зерна в 1 лунку), </a:t>
            </a:r>
          </a:p>
          <a:p>
            <a:r>
              <a:rPr lang="ru-RU" dirty="0" err="1">
                <a:latin typeface="Times New Roman" panose="02020603050405020304" pitchFamily="18" charset="0"/>
              </a:rPr>
              <a:t>китайський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часник</a:t>
            </a:r>
            <a:r>
              <a:rPr lang="ru-RU" dirty="0">
                <a:latin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</a:rPr>
              <a:t>часник</a:t>
            </a:r>
            <a:r>
              <a:rPr lang="ru-RU" dirty="0">
                <a:latin typeface="Times New Roman" panose="02020603050405020304" pitchFamily="18" charset="0"/>
              </a:rPr>
              <a:t>.</a:t>
            </a:r>
            <a:endParaRPr lang="uk-U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645EC1-CC11-43E4-861B-7EF94B9B51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4123166" y="23972"/>
            <a:ext cx="3945667" cy="834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306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026503-16D2-4B10-8E5B-5B1DD9B00B9D}"/>
              </a:ext>
            </a:extLst>
          </p:cNvPr>
          <p:cNvSpPr/>
          <p:nvPr/>
        </p:nvSpPr>
        <p:spPr>
          <a:xfrm>
            <a:off x="10810440" y="0"/>
            <a:ext cx="1381560" cy="6858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27895E6-659C-47FB-99FC-3396038DA4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9239" y="0"/>
            <a:ext cx="1372761" cy="6858000"/>
          </a:xfrm>
          <a:prstGeom prst="rect">
            <a:avLst/>
          </a:prstGeom>
        </p:spPr>
      </p:pic>
      <p:graphicFrame>
        <p:nvGraphicFramePr>
          <p:cNvPr id="7" name="Таблица 8">
            <a:extLst>
              <a:ext uri="{FF2B5EF4-FFF2-40B4-BE49-F238E27FC236}">
                <a16:creationId xmlns:a16="http://schemas.microsoft.com/office/drawing/2014/main" id="{9C3FF67C-96C4-4BF4-8BE0-6045D73479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127010"/>
              </p:ext>
            </p:extLst>
          </p:nvPr>
        </p:nvGraphicFramePr>
        <p:xfrm>
          <a:off x="2032000" y="719666"/>
          <a:ext cx="8128000" cy="482092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04917362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9623938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625453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080762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Найменування</a:t>
                      </a:r>
                      <a:endParaRPr lang="x-none" sz="14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Характеристики і параметри</a:t>
                      </a:r>
                      <a:endParaRPr lang="x-none" sz="1400" dirty="0">
                        <a:solidFill>
                          <a:srgbClr val="0070C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87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Модель</a:t>
                      </a:r>
                      <a:endParaRPr lang="x-none" sz="14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СМП-5</a:t>
                      </a:r>
                      <a:endParaRPr lang="x-none" sz="1400" dirty="0">
                        <a:solidFill>
                          <a:srgbClr val="0070C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СМП-6</a:t>
                      </a:r>
                      <a:endParaRPr lang="x-none" sz="1400" dirty="0">
                        <a:solidFill>
                          <a:srgbClr val="0070C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СМП-7</a:t>
                      </a:r>
                      <a:endParaRPr lang="x-none" sz="1400" dirty="0">
                        <a:solidFill>
                          <a:srgbClr val="0070C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341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Кількість рядів</a:t>
                      </a:r>
                      <a:endParaRPr lang="x-none" sz="14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</a:t>
                      </a:r>
                      <a:endParaRPr lang="x-none" sz="1400" b="0" kern="1200" dirty="0">
                        <a:solidFill>
                          <a:schemeClr val="dk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  <a:endParaRPr lang="x-none" sz="1400" b="0" kern="1200" dirty="0">
                        <a:solidFill>
                          <a:schemeClr val="dk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uk-UA" sz="1400" b="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  <a:endParaRPr lang="x-none" sz="1400" b="0" kern="1200" dirty="0">
                        <a:solidFill>
                          <a:schemeClr val="dk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6528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Тип агрегатування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до заднього причіпного пристрою мотоблока (замість сошника)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38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Глибина посадки, мм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15-50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20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Діаметр просіювальних отворів, мм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 / 3 / 4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1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Міжрядковий інтервал, мм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150-220*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05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Ширина розкидання, мм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105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702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Ємність бункера для насіння, кг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1,5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35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Ширина коліс, мм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1000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613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Рекомендована швидкість руху, км/год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≤5.5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02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Габаритні розміри складеного виробу (ДхШхВ), мм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950х1250х660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19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Маса </a:t>
                      </a:r>
                      <a:r>
                        <a:rPr lang="uk-UA" sz="1000" dirty="0" err="1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нетто</a:t>
                      </a:r>
                      <a:r>
                        <a:rPr lang="uk-UA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, кг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57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63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70591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2323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026503-16D2-4B10-8E5B-5B1DD9B00B9D}"/>
              </a:ext>
            </a:extLst>
          </p:cNvPr>
          <p:cNvSpPr/>
          <p:nvPr/>
        </p:nvSpPr>
        <p:spPr>
          <a:xfrm>
            <a:off x="10810440" y="0"/>
            <a:ext cx="1381560" cy="6858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27895E6-659C-47FB-99FC-3396038DA4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9239" y="0"/>
            <a:ext cx="1372761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BC9A56-D285-4589-AC77-8A465AD00B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291" y="321203"/>
            <a:ext cx="9109521" cy="621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922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207A0F4-16B8-4942-891F-738F23527C62}"/>
              </a:ext>
            </a:extLst>
          </p:cNvPr>
          <p:cNvSpPr/>
          <p:nvPr/>
        </p:nvSpPr>
        <p:spPr>
          <a:xfrm>
            <a:off x="1210" y="1"/>
            <a:ext cx="12190790" cy="1461869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17F7D-60A7-45AD-8B2A-A7FA10A17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816819" cy="1461870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latin typeface="Montserrat" panose="00000500000000000000" pitchFamily="2" charset="-52"/>
              </a:rPr>
              <a:t>Сівалки овочеві тракторні</a:t>
            </a:r>
            <a:endParaRPr lang="ru-RU" sz="3200" b="1" dirty="0">
              <a:latin typeface="Montserrat" panose="00000500000000000000" pitchFamily="2" charset="-52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22F0315-48E0-4BBB-BBB5-C43099DCB0D1}"/>
              </a:ext>
            </a:extLst>
          </p:cNvPr>
          <p:cNvSpPr/>
          <p:nvPr/>
        </p:nvSpPr>
        <p:spPr>
          <a:xfrm>
            <a:off x="10818029" y="1461870"/>
            <a:ext cx="1373971" cy="539613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27895E6-659C-47FB-99FC-3396038DA4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6718" y="-1"/>
            <a:ext cx="1372761" cy="6858000"/>
          </a:xfrm>
          <a:prstGeom prst="rect">
            <a:avLst/>
          </a:prstGeom>
        </p:spPr>
      </p:pic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0B4313E1-7D63-4E5D-9D77-51777010F15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5027" y="1545630"/>
            <a:ext cx="7529655" cy="5228610"/>
          </a:xfrm>
        </p:spPr>
      </p:pic>
    </p:spTree>
    <p:extLst>
      <p:ext uri="{BB962C8B-B14F-4D97-AF65-F5344CB8AC3E}">
        <p14:creationId xmlns:p14="http://schemas.microsoft.com/office/powerpoint/2010/main" val="1645809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026503-16D2-4B10-8E5B-5B1DD9B00B9D}"/>
              </a:ext>
            </a:extLst>
          </p:cNvPr>
          <p:cNvSpPr/>
          <p:nvPr/>
        </p:nvSpPr>
        <p:spPr>
          <a:xfrm>
            <a:off x="10810440" y="0"/>
            <a:ext cx="1381560" cy="6858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27895E6-659C-47FB-99FC-3396038DA4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9239" y="0"/>
            <a:ext cx="1372761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58E5DC9-1220-4409-BF62-DA3096C88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38136" y="256381"/>
            <a:ext cx="4491399" cy="823912"/>
          </a:xfrm>
        </p:spPr>
        <p:txBody>
          <a:bodyPr anchor="t">
            <a:normAutofit/>
          </a:bodyPr>
          <a:lstStyle/>
          <a:p>
            <a:pPr algn="ctr"/>
            <a:r>
              <a:rPr lang="uk-UA" sz="2000" dirty="0">
                <a:latin typeface="Montserrat" panose="00000500000000000000" pitchFamily="2" charset="-52"/>
              </a:rPr>
              <a:t>Змінився </a:t>
            </a:r>
            <a:r>
              <a:rPr lang="uk-UA" sz="2000" dirty="0" err="1">
                <a:latin typeface="Montserrat" panose="00000500000000000000" pitchFamily="2" charset="-52"/>
              </a:rPr>
              <a:t>натягувач</a:t>
            </a:r>
            <a:r>
              <a:rPr lang="uk-UA" sz="2000" dirty="0">
                <a:latin typeface="Montserrat" panose="00000500000000000000" pitchFamily="2" charset="-52"/>
              </a:rPr>
              <a:t> ланцюга</a:t>
            </a:r>
            <a:endParaRPr lang="en-US" sz="2000" dirty="0">
              <a:latin typeface="Montserrat" panose="00000500000000000000" pitchFamily="2" charset="-52"/>
            </a:endParaRPr>
          </a:p>
          <a:p>
            <a:pPr algn="ctr"/>
            <a:endParaRPr lang="ru-RU" sz="1800" b="0" dirty="0">
              <a:latin typeface="Montserrat" panose="00000500000000000000" pitchFamily="2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714CEF-56F9-4F68-B62A-239B145D245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679" y="975011"/>
            <a:ext cx="5974080" cy="562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299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026503-16D2-4B10-8E5B-5B1DD9B00B9D}"/>
              </a:ext>
            </a:extLst>
          </p:cNvPr>
          <p:cNvSpPr/>
          <p:nvPr/>
        </p:nvSpPr>
        <p:spPr>
          <a:xfrm>
            <a:off x="10810440" y="0"/>
            <a:ext cx="1381560" cy="6858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27895E6-659C-47FB-99FC-3396038DA4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9239" y="0"/>
            <a:ext cx="1372761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58E5DC9-1220-4409-BF62-DA3096C88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56381"/>
            <a:ext cx="10810440" cy="823912"/>
          </a:xfrm>
        </p:spPr>
        <p:txBody>
          <a:bodyPr anchor="t">
            <a:normAutofit/>
          </a:bodyPr>
          <a:lstStyle/>
          <a:p>
            <a:pPr algn="ctr"/>
            <a:r>
              <a:rPr lang="uk-UA" sz="2000" dirty="0" err="1">
                <a:latin typeface="Montserrat" panose="00000500000000000000" pitchFamily="2" charset="-52"/>
              </a:rPr>
              <a:t>Ґрунтозачепи</a:t>
            </a:r>
            <a:r>
              <a:rPr lang="uk-UA" sz="2000" dirty="0">
                <a:latin typeface="Montserrat" panose="00000500000000000000" pitchFamily="2" charset="-52"/>
              </a:rPr>
              <a:t> переднього котка</a:t>
            </a:r>
            <a:endParaRPr lang="en-US" sz="2000" dirty="0">
              <a:latin typeface="Montserrat" panose="00000500000000000000" pitchFamily="2" charset="-52"/>
            </a:endParaRPr>
          </a:p>
          <a:p>
            <a:pPr algn="ctr"/>
            <a:endParaRPr lang="ru-RU" sz="1800" b="0" dirty="0">
              <a:latin typeface="Montserrat" panose="00000500000000000000" pitchFamily="2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B09A32-9846-4E58-8CB3-52A8B6B9B5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995" y="1336674"/>
            <a:ext cx="6093134" cy="445852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B8760D9-0435-4E25-AD74-842A4E180AD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8176" y="1409349"/>
            <a:ext cx="3206491" cy="427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642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026503-16D2-4B10-8E5B-5B1DD9B00B9D}"/>
              </a:ext>
            </a:extLst>
          </p:cNvPr>
          <p:cNvSpPr/>
          <p:nvPr/>
        </p:nvSpPr>
        <p:spPr>
          <a:xfrm>
            <a:off x="10810440" y="0"/>
            <a:ext cx="1381560" cy="6858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27895E6-659C-47FB-99FC-3396038DA4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9239" y="0"/>
            <a:ext cx="1372761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12DD93-3356-4B9E-930C-0BFB907C3A3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532" y="874217"/>
            <a:ext cx="2944515" cy="53420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D150FD-D71B-4E8D-B956-616DC53BEA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861" y="874217"/>
            <a:ext cx="7306811" cy="5382383"/>
          </a:xfrm>
          <a:prstGeom prst="rect">
            <a:avLst/>
          </a:prstGeom>
        </p:spPr>
      </p:pic>
      <p:sp>
        <p:nvSpPr>
          <p:cNvPr id="9" name="Текст 2">
            <a:extLst>
              <a:ext uri="{FF2B5EF4-FFF2-40B4-BE49-F238E27FC236}">
                <a16:creationId xmlns:a16="http://schemas.microsoft.com/office/drawing/2014/main" id="{63EA4269-E220-496A-996A-16BF351CF1B5}"/>
              </a:ext>
            </a:extLst>
          </p:cNvPr>
          <p:cNvSpPr txBox="1">
            <a:spLocks/>
          </p:cNvSpPr>
          <p:nvPr/>
        </p:nvSpPr>
        <p:spPr>
          <a:xfrm>
            <a:off x="0" y="256381"/>
            <a:ext cx="10810440" cy="8239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000" dirty="0">
                <a:latin typeface="Montserrat" panose="00000500000000000000" pitchFamily="2" charset="-52"/>
              </a:rPr>
              <a:t>Регульований задній коток із маркером</a:t>
            </a:r>
            <a:r>
              <a:rPr lang="en-US" sz="2000" dirty="0">
                <a:latin typeface="Montserrat" panose="00000500000000000000" pitchFamily="2" charset="-52"/>
              </a:rPr>
              <a:t> </a:t>
            </a:r>
            <a:r>
              <a:rPr lang="uk-UA" sz="2000" dirty="0">
                <a:latin typeface="Montserrat" panose="00000500000000000000" pitchFamily="2" charset="-52"/>
              </a:rPr>
              <a:t>та прогумованим покриттям</a:t>
            </a:r>
            <a:endParaRPr lang="en-US" sz="2000" dirty="0">
              <a:latin typeface="Montserrat" panose="00000500000000000000" pitchFamily="2" charset="-52"/>
            </a:endParaRPr>
          </a:p>
          <a:p>
            <a:pPr algn="ctr"/>
            <a:endParaRPr lang="ru-RU" sz="1800" b="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01755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026503-16D2-4B10-8E5B-5B1DD9B00B9D}"/>
              </a:ext>
            </a:extLst>
          </p:cNvPr>
          <p:cNvSpPr/>
          <p:nvPr/>
        </p:nvSpPr>
        <p:spPr>
          <a:xfrm>
            <a:off x="10810440" y="0"/>
            <a:ext cx="1381560" cy="6858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27895E6-659C-47FB-99FC-3396038DA4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9239" y="0"/>
            <a:ext cx="1372761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58E5DC9-1220-4409-BF62-DA3096C88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56381"/>
            <a:ext cx="10810440" cy="823912"/>
          </a:xfrm>
        </p:spPr>
        <p:txBody>
          <a:bodyPr anchor="t">
            <a:normAutofit/>
          </a:bodyPr>
          <a:lstStyle/>
          <a:p>
            <a:pPr algn="ctr"/>
            <a:r>
              <a:rPr lang="uk-UA" sz="2000" dirty="0">
                <a:latin typeface="Montserrat" panose="00000500000000000000" pitchFamily="2" charset="-52"/>
              </a:rPr>
              <a:t>Регульований задній коток із маркером</a:t>
            </a:r>
            <a:r>
              <a:rPr lang="en-US" sz="2000" dirty="0">
                <a:latin typeface="Montserrat" panose="00000500000000000000" pitchFamily="2" charset="-52"/>
              </a:rPr>
              <a:t> </a:t>
            </a:r>
            <a:r>
              <a:rPr lang="uk-UA" sz="2000" dirty="0">
                <a:latin typeface="Montserrat" panose="00000500000000000000" pitchFamily="2" charset="-52"/>
              </a:rPr>
              <a:t>та прогумованим покриттям</a:t>
            </a:r>
            <a:endParaRPr lang="en-US" sz="2000" dirty="0">
              <a:latin typeface="Montserrat" panose="00000500000000000000" pitchFamily="2" charset="-52"/>
            </a:endParaRPr>
          </a:p>
          <a:p>
            <a:pPr algn="ctr"/>
            <a:endParaRPr lang="ru-RU" sz="1800" b="0" dirty="0">
              <a:latin typeface="Montserrat" panose="00000500000000000000" pitchFamily="2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A10A63C-B1C2-4ECD-BC87-D75769AD1AD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450143" y="-231499"/>
            <a:ext cx="5910154" cy="787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78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026503-16D2-4B10-8E5B-5B1DD9B00B9D}"/>
              </a:ext>
            </a:extLst>
          </p:cNvPr>
          <p:cNvSpPr/>
          <p:nvPr/>
        </p:nvSpPr>
        <p:spPr>
          <a:xfrm>
            <a:off x="10810440" y="0"/>
            <a:ext cx="1381560" cy="6858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27895E6-659C-47FB-99FC-3396038DA4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9239" y="0"/>
            <a:ext cx="1372761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58E5DC9-1220-4409-BF62-DA3096C88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617" y="352338"/>
            <a:ext cx="10365823" cy="444616"/>
          </a:xfrm>
        </p:spPr>
        <p:txBody>
          <a:bodyPr anchor="t">
            <a:normAutofit/>
          </a:bodyPr>
          <a:lstStyle/>
          <a:p>
            <a:pPr algn="ctr"/>
            <a:r>
              <a:rPr lang="uk-UA" sz="2000" dirty="0">
                <a:latin typeface="Montserrat" panose="00000500000000000000" pitchFamily="2" charset="-52"/>
              </a:rPr>
              <a:t>У комплекті барабан дозувальний 2,5 </a:t>
            </a:r>
            <a:r>
              <a:rPr lang="en-US" sz="2000" dirty="0">
                <a:latin typeface="Montserrat" panose="00000500000000000000" pitchFamily="2" charset="-52"/>
              </a:rPr>
              <a:t>N-20</a:t>
            </a:r>
            <a:r>
              <a:rPr lang="uk-UA" sz="2000" dirty="0">
                <a:latin typeface="Montserrat" panose="00000500000000000000" pitchFamily="2" charset="-52"/>
              </a:rPr>
              <a:t> сіялки овочевої</a:t>
            </a:r>
            <a:endParaRPr lang="ru-RU" sz="1800" b="0" dirty="0">
              <a:latin typeface="Montserrat" panose="00000500000000000000" pitchFamily="2" charset="-52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BD0685D-D5A5-440F-9B32-0306B4A687F2}"/>
              </a:ext>
            </a:extLst>
          </p:cNvPr>
          <p:cNvSpPr/>
          <p:nvPr/>
        </p:nvSpPr>
        <p:spPr>
          <a:xfrm>
            <a:off x="847288" y="956345"/>
            <a:ext cx="9823508" cy="6459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dirty="0">
                <a:latin typeface="Times New Roman" panose="02020603050405020304" pitchFamily="18" charset="0"/>
              </a:rPr>
              <a:t>Зелень, петрушка, пекінська капуста. </a:t>
            </a:r>
            <a:r>
              <a:rPr lang="ru-RU" dirty="0" err="1">
                <a:latin typeface="Times New Roman" panose="02020603050405020304" pitchFamily="18" charset="0"/>
              </a:rPr>
              <a:t>Морква</a:t>
            </a:r>
            <a:r>
              <a:rPr lang="ru-RU" dirty="0">
                <a:latin typeface="Times New Roman" panose="02020603050405020304" pitchFamily="18" charset="0"/>
              </a:rPr>
              <a:t>, редиска, зелена цибуля (2-3 зерна в 1 лунку), </a:t>
            </a:r>
          </a:p>
          <a:p>
            <a:r>
              <a:rPr lang="ru-RU" dirty="0" err="1">
                <a:latin typeface="Times New Roman" panose="02020603050405020304" pitchFamily="18" charset="0"/>
              </a:rPr>
              <a:t>китайський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часник</a:t>
            </a:r>
            <a:r>
              <a:rPr lang="ru-RU" dirty="0">
                <a:latin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</a:rPr>
              <a:t>часник</a:t>
            </a:r>
            <a:endParaRPr lang="uk-U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645EC1-CC11-43E4-861B-7EF94B9B51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4123166" y="23972"/>
            <a:ext cx="3945667" cy="834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73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026503-16D2-4B10-8E5B-5B1DD9B00B9D}"/>
              </a:ext>
            </a:extLst>
          </p:cNvPr>
          <p:cNvSpPr/>
          <p:nvPr/>
        </p:nvSpPr>
        <p:spPr>
          <a:xfrm>
            <a:off x="10810440" y="0"/>
            <a:ext cx="1381560" cy="6858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27895E6-659C-47FB-99FC-3396038DA4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9239" y="0"/>
            <a:ext cx="1372761" cy="6858000"/>
          </a:xfrm>
          <a:prstGeom prst="rect">
            <a:avLst/>
          </a:prstGeom>
        </p:spPr>
      </p:pic>
      <p:graphicFrame>
        <p:nvGraphicFramePr>
          <p:cNvPr id="7" name="Таблица 8">
            <a:extLst>
              <a:ext uri="{FF2B5EF4-FFF2-40B4-BE49-F238E27FC236}">
                <a16:creationId xmlns:a16="http://schemas.microsoft.com/office/drawing/2014/main" id="{9C3FF67C-96C4-4BF4-8BE0-6045D73479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372441"/>
              </p:ext>
            </p:extLst>
          </p:nvPr>
        </p:nvGraphicFramePr>
        <p:xfrm>
          <a:off x="2032000" y="719666"/>
          <a:ext cx="8128000" cy="5301107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818547">
                  <a:extLst>
                    <a:ext uri="{9D8B030D-6E8A-4147-A177-3AD203B41FA5}">
                      <a16:colId xmlns:a16="http://schemas.microsoft.com/office/drawing/2014/main" val="1049173628"/>
                    </a:ext>
                  </a:extLst>
                </a:gridCol>
                <a:gridCol w="2245453">
                  <a:extLst>
                    <a:ext uri="{9D8B030D-6E8A-4147-A177-3AD203B41FA5}">
                      <a16:colId xmlns:a16="http://schemas.microsoft.com/office/drawing/2014/main" val="119623938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625453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080762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Найменування</a:t>
                      </a:r>
                      <a:endParaRPr lang="x-none" sz="14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Характеристики і параметри</a:t>
                      </a:r>
                      <a:endParaRPr lang="x-none" sz="1400" dirty="0">
                        <a:solidFill>
                          <a:srgbClr val="0070C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0287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Модель</a:t>
                      </a:r>
                      <a:endParaRPr lang="x-none" sz="14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СТП-8</a:t>
                      </a:r>
                      <a:endParaRPr lang="x-none" sz="1400" dirty="0">
                        <a:solidFill>
                          <a:srgbClr val="0070C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СТП-10</a:t>
                      </a:r>
                      <a:endParaRPr lang="x-none" sz="1400" dirty="0">
                        <a:solidFill>
                          <a:srgbClr val="0070C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СТП-12</a:t>
                      </a:r>
                      <a:endParaRPr lang="x-none" sz="1400" dirty="0">
                        <a:solidFill>
                          <a:srgbClr val="0070C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341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b="1" kern="1200" dirty="0">
                          <a:solidFill>
                            <a:schemeClr val="lt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Кількість рядів</a:t>
                      </a:r>
                      <a:endParaRPr lang="x-none" sz="14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</a:t>
                      </a:r>
                      <a:endParaRPr lang="x-none" sz="1400" dirty="0">
                        <a:solidFill>
                          <a:srgbClr val="0070C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</a:t>
                      </a:r>
                      <a:endParaRPr lang="x-none" sz="1400" dirty="0">
                        <a:solidFill>
                          <a:srgbClr val="0070C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  <a:endParaRPr lang="x-none" sz="1400" dirty="0">
                        <a:solidFill>
                          <a:srgbClr val="0070C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6528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Тип агрегатування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до заднього причіпного пристрою трактора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7338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Сумісність із тракторами за потужністю, к.с.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18-24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18-40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9720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Глибина посадки, мм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15-50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3391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Діаметр просіювальних отворів, мм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 / 3 / 4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4305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Міжрядковий інтервал, мм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150-200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99702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Ширина розкидання, мм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165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0035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Ємність бункера для насіння, кг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1,5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81613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Ширина коліс, мм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1600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8702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Рекомендована швидкість руху, км/год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≤6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9819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Габаритні розміри складеного виробу (ДхШхВ), мм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1100х1700х850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82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Маса </a:t>
                      </a:r>
                      <a:r>
                        <a:rPr lang="uk-UA" sz="1000" dirty="0" err="1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нетто</a:t>
                      </a:r>
                      <a:r>
                        <a:rPr lang="uk-UA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, кг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135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155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170</a:t>
                      </a:r>
                      <a:endParaRPr lang="x-none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70591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595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026503-16D2-4B10-8E5B-5B1DD9B00B9D}"/>
              </a:ext>
            </a:extLst>
          </p:cNvPr>
          <p:cNvSpPr/>
          <p:nvPr/>
        </p:nvSpPr>
        <p:spPr>
          <a:xfrm>
            <a:off x="10810440" y="0"/>
            <a:ext cx="1381560" cy="6858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27895E6-659C-47FB-99FC-3396038DA4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9239" y="0"/>
            <a:ext cx="1372761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BC9A56-D285-4589-AC77-8A465AD00B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291" y="321203"/>
            <a:ext cx="9109521" cy="621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7612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933</TotalTime>
  <Words>292</Words>
  <Application>Microsoft Office PowerPoint</Application>
  <PresentationFormat>Широкоэкранный</PresentationFormat>
  <Paragraphs>88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Montserrat</vt:lpstr>
      <vt:lpstr>Roboto</vt:lpstr>
      <vt:lpstr>Times New Roman</vt:lpstr>
      <vt:lpstr>Тема Office</vt:lpstr>
      <vt:lpstr>Kentavr</vt:lpstr>
      <vt:lpstr>Сівалки овочеві мотоблочні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Сівалки овочеві тракторні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Навісне</dc:title>
  <dc:creator>Плахотник Світлана</dc:creator>
  <cp:lastModifiedBy>Янкул Иван</cp:lastModifiedBy>
  <cp:revision>47</cp:revision>
  <dcterms:created xsi:type="dcterms:W3CDTF">2025-02-20T12:34:14Z</dcterms:created>
  <dcterms:modified xsi:type="dcterms:W3CDTF">2025-09-03T08:34:02Z</dcterms:modified>
</cp:coreProperties>
</file>