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67" r:id="rId4"/>
    <p:sldId id="276" r:id="rId5"/>
    <p:sldId id="279" r:id="rId6"/>
    <p:sldId id="280" r:id="rId7"/>
    <p:sldId id="281" r:id="rId8"/>
    <p:sldId id="288" r:id="rId9"/>
    <p:sldId id="293" r:id="rId10"/>
  </p:sldIdLst>
  <p:sldSz cx="15125700" cy="10693400"/>
  <p:notesSz cx="151257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6" d="100"/>
          <a:sy n="36" d="100"/>
        </p:scale>
        <p:origin x="1492" y="1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554788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8567738" y="0"/>
            <a:ext cx="6554787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4CD5E-CAE5-4A70-B760-B263832AF52D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010150" y="1336675"/>
            <a:ext cx="51054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512888" y="5146675"/>
            <a:ext cx="1209992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6554788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8567738" y="10156825"/>
            <a:ext cx="6554787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FBF6CD-2AA2-49E0-B36D-5046D7339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108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60005" cy="1069200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539978"/>
            <a:ext cx="7560309" cy="1329055"/>
          </a:xfrm>
          <a:custGeom>
            <a:avLst/>
            <a:gdLst/>
            <a:ahLst/>
            <a:cxnLst/>
            <a:rect l="l" t="t" r="r" b="b"/>
            <a:pathLst>
              <a:path w="7560309" h="1329055">
                <a:moveTo>
                  <a:pt x="0" y="0"/>
                </a:moveTo>
                <a:lnTo>
                  <a:pt x="0" y="1328991"/>
                </a:lnTo>
                <a:lnTo>
                  <a:pt x="7560005" y="1328991"/>
                </a:lnTo>
                <a:lnTo>
                  <a:pt x="7560005" y="0"/>
                </a:lnTo>
                <a:lnTo>
                  <a:pt x="0" y="0"/>
                </a:lnTo>
                <a:close/>
              </a:path>
            </a:pathLst>
          </a:custGeom>
          <a:solidFill>
            <a:srgbClr val="033755">
              <a:alpha val="54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7300" y="903478"/>
            <a:ext cx="2452370" cy="485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13" Type="http://schemas.openxmlformats.org/officeDocument/2006/relationships/image" Target="../media/image19.jp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12" Type="http://schemas.openxmlformats.org/officeDocument/2006/relationships/image" Target="../media/image18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g"/><Relationship Id="rId11" Type="http://schemas.openxmlformats.org/officeDocument/2006/relationships/image" Target="../media/image17.jpg"/><Relationship Id="rId5" Type="http://schemas.openxmlformats.org/officeDocument/2006/relationships/image" Target="../media/image11.png"/><Relationship Id="rId10" Type="http://schemas.openxmlformats.org/officeDocument/2006/relationships/image" Target="../media/image16.jpg"/><Relationship Id="rId4" Type="http://schemas.openxmlformats.org/officeDocument/2006/relationships/image" Target="../media/image10.png"/><Relationship Id="rId9" Type="http://schemas.openxmlformats.org/officeDocument/2006/relationships/image" Target="../media/image15.jpg"/><Relationship Id="rId14" Type="http://schemas.openxmlformats.org/officeDocument/2006/relationships/image" Target="../media/image20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34.jpg"/><Relationship Id="rId7" Type="http://schemas.openxmlformats.org/officeDocument/2006/relationships/image" Target="../media/image38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12" Type="http://schemas.openxmlformats.org/officeDocument/2006/relationships/image" Target="../media/image50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jpg"/><Relationship Id="rId11" Type="http://schemas.openxmlformats.org/officeDocument/2006/relationships/image" Target="../media/image49.jpg"/><Relationship Id="rId5" Type="http://schemas.openxmlformats.org/officeDocument/2006/relationships/image" Target="../media/image43.jpg"/><Relationship Id="rId10" Type="http://schemas.openxmlformats.org/officeDocument/2006/relationships/image" Target="../media/image48.jpg"/><Relationship Id="rId4" Type="http://schemas.openxmlformats.org/officeDocument/2006/relationships/image" Target="../media/image42.jpg"/><Relationship Id="rId9" Type="http://schemas.openxmlformats.org/officeDocument/2006/relationships/image" Target="../media/image4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52.jpg"/><Relationship Id="rId7" Type="http://schemas.openxmlformats.org/officeDocument/2006/relationships/image" Target="../media/image56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10" Type="http://schemas.openxmlformats.org/officeDocument/2006/relationships/image" Target="../media/image59.jpg"/><Relationship Id="rId4" Type="http://schemas.openxmlformats.org/officeDocument/2006/relationships/image" Target="../media/image53.jpg"/><Relationship Id="rId9" Type="http://schemas.openxmlformats.org/officeDocument/2006/relationships/image" Target="../media/image5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61.jpg"/><Relationship Id="rId7" Type="http://schemas.openxmlformats.org/officeDocument/2006/relationships/image" Target="../media/image63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Relationship Id="rId6" Type="http://schemas.openxmlformats.org/officeDocument/2006/relationships/hyperlink" Target="tel:+380506632228" TargetMode="External"/><Relationship Id="rId5" Type="http://schemas.openxmlformats.org/officeDocument/2006/relationships/hyperlink" Target="mailto:sales@stelipro.com.ua" TargetMode="External"/><Relationship Id="rId4" Type="http://schemas.openxmlformats.org/officeDocument/2006/relationships/image" Target="../media/image62.jp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450" y="1155700"/>
            <a:ext cx="3712094" cy="2807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10"/>
              </a:lnSpc>
              <a:spcBef>
                <a:spcPts val="100"/>
              </a:spcBef>
            </a:pPr>
            <a:r>
              <a:rPr lang="uk-UA" sz="2800" spc="235" dirty="0"/>
              <a:t>ЗАВОД-ВИРОБНИК</a:t>
            </a:r>
            <a:endParaRPr sz="2800" spc="265" dirty="0"/>
          </a:p>
        </p:txBody>
      </p:sp>
      <p:grpSp>
        <p:nvGrpSpPr>
          <p:cNvPr id="3" name="object 3"/>
          <p:cNvGrpSpPr/>
          <p:nvPr/>
        </p:nvGrpSpPr>
        <p:grpSpPr>
          <a:xfrm>
            <a:off x="3697407" y="546100"/>
            <a:ext cx="11404995" cy="10144950"/>
            <a:chOff x="-3844686" y="-460400"/>
            <a:chExt cx="11404995" cy="10144950"/>
          </a:xfrm>
          <a:solidFill>
            <a:schemeClr val="tx2">
              <a:lumMod val="75000"/>
            </a:schemeClr>
          </a:solidFill>
        </p:grpSpPr>
        <p:sp>
          <p:nvSpPr>
            <p:cNvPr id="4" name="object 4"/>
            <p:cNvSpPr/>
            <p:nvPr/>
          </p:nvSpPr>
          <p:spPr>
            <a:xfrm>
              <a:off x="-3844686" y="-460400"/>
              <a:ext cx="3865443" cy="1312453"/>
            </a:xfrm>
            <a:custGeom>
              <a:avLst/>
              <a:gdLst/>
              <a:ahLst/>
              <a:cxnLst/>
              <a:rect l="l" t="t" r="r" b="b"/>
              <a:pathLst>
                <a:path w="3870325" h="1329055">
                  <a:moveTo>
                    <a:pt x="3870007" y="0"/>
                  </a:moveTo>
                  <a:lnTo>
                    <a:pt x="0" y="0"/>
                  </a:lnTo>
                  <a:lnTo>
                    <a:pt x="0" y="1329004"/>
                  </a:lnTo>
                  <a:lnTo>
                    <a:pt x="3870007" y="1329004"/>
                  </a:lnTo>
                  <a:lnTo>
                    <a:pt x="3870007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300000"/>
              <a:ext cx="7560309" cy="3384550"/>
            </a:xfrm>
            <a:custGeom>
              <a:avLst/>
              <a:gdLst/>
              <a:ahLst/>
              <a:cxnLst/>
              <a:rect l="l" t="t" r="r" b="b"/>
              <a:pathLst>
                <a:path w="7560309" h="3384550">
                  <a:moveTo>
                    <a:pt x="0" y="0"/>
                  </a:moveTo>
                  <a:lnTo>
                    <a:pt x="0" y="3384003"/>
                  </a:lnTo>
                  <a:lnTo>
                    <a:pt x="7560005" y="3384003"/>
                  </a:lnTo>
                  <a:lnTo>
                    <a:pt x="7560005" y="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151918" y="3804565"/>
            <a:ext cx="5229542" cy="2585323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 marR="5080">
              <a:spcBef>
                <a:spcPts val="960"/>
              </a:spcBef>
            </a:pPr>
            <a:r>
              <a:rPr sz="8000" b="1" spc="760" dirty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ПІДВІСНІ </a:t>
            </a:r>
            <a:r>
              <a:rPr sz="8000" b="1" spc="844" dirty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СТЕЛІ</a:t>
            </a:r>
            <a:endParaRPr sz="8000" dirty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37369" y="6924070"/>
            <a:ext cx="3810000" cy="37266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8275" marR="1588770" indent="-163195">
              <a:lnSpc>
                <a:spcPct val="100000"/>
              </a:lnSpc>
              <a:spcBef>
                <a:spcPts val="100"/>
              </a:spcBef>
              <a:buClr>
                <a:srgbClr val="E86001"/>
              </a:buClr>
              <a:buSzPct val="150000"/>
              <a:buFont typeface="Lucida Sans Unicode"/>
              <a:buChar char="◆"/>
              <a:tabLst>
                <a:tab pos="187325" algn="l"/>
              </a:tabLst>
            </a:pPr>
            <a:endParaRPr lang="uk-UA" b="1" spc="14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68275" marR="1588770" indent="-163195">
              <a:lnSpc>
                <a:spcPct val="100000"/>
              </a:lnSpc>
              <a:spcBef>
                <a:spcPts val="100"/>
              </a:spcBef>
              <a:buClr>
                <a:srgbClr val="E86001"/>
              </a:buClr>
              <a:buSzPct val="150000"/>
              <a:buFont typeface="Lucida Sans Unicode"/>
              <a:buChar char="◆"/>
              <a:tabLst>
                <a:tab pos="187325" algn="l"/>
              </a:tabLst>
            </a:pPr>
            <a:endParaRPr lang="uk-UA" b="1" spc="14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290830" marR="485140" indent="-285750" algn="l">
              <a:lnSpc>
                <a:spcPct val="100000"/>
              </a:lnSpc>
              <a:spcBef>
                <a:spcPts val="100"/>
              </a:spcBef>
              <a:buClr>
                <a:srgbClr val="E86001"/>
              </a:buClr>
              <a:buSzPct val="150000"/>
              <a:buFont typeface="Wingdings" panose="05000000000000000000" pitchFamily="2" charset="2"/>
              <a:buChar char="§"/>
              <a:tabLst>
                <a:tab pos="187325" algn="l"/>
              </a:tabLst>
            </a:pPr>
            <a:r>
              <a:rPr lang="ru-RU" b="1" spc="114" dirty="0">
                <a:solidFill>
                  <a:srgbClr val="FFFFFF"/>
                </a:solidFill>
                <a:latin typeface="Calibri"/>
                <a:cs typeface="Calibri"/>
              </a:rPr>
              <a:t>ГРИЛЬЯТО </a:t>
            </a:r>
            <a:r>
              <a:rPr lang="ru-RU" b="1" spc="170" dirty="0">
                <a:solidFill>
                  <a:srgbClr val="FFFFFF"/>
                </a:solidFill>
                <a:latin typeface="Calibri"/>
                <a:cs typeface="Calibri"/>
              </a:rPr>
              <a:t>ПОЦИНКОВАНЕ</a:t>
            </a:r>
            <a:r>
              <a:rPr lang="ru-RU" b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b="1" spc="100" dirty="0">
                <a:solidFill>
                  <a:srgbClr val="FFFFFF"/>
                </a:solidFill>
                <a:latin typeface="Calibri"/>
                <a:cs typeface="Calibri"/>
              </a:rPr>
              <a:t>ТА </a:t>
            </a:r>
            <a:r>
              <a:rPr lang="ru-RU" b="1" spc="145" dirty="0">
                <a:solidFill>
                  <a:srgbClr val="FFFFFF"/>
                </a:solidFill>
                <a:latin typeface="Calibri"/>
                <a:cs typeface="Calibri"/>
              </a:rPr>
              <a:t>АЛЮМІНІЄВЕ</a:t>
            </a:r>
            <a:endParaRPr lang="ru-RU" dirty="0">
              <a:latin typeface="Calibri"/>
              <a:cs typeface="Calibri"/>
            </a:endParaRPr>
          </a:p>
          <a:p>
            <a:pPr marL="290830" marR="5080" indent="-285750" algn="l">
              <a:lnSpc>
                <a:spcPct val="100000"/>
              </a:lnSpc>
              <a:spcBef>
                <a:spcPts val="1200"/>
              </a:spcBef>
              <a:buClr>
                <a:srgbClr val="E86001"/>
              </a:buClr>
              <a:buSzPct val="150000"/>
              <a:buFont typeface="Wingdings" panose="05000000000000000000" pitchFamily="2" charset="2"/>
              <a:buChar char="§"/>
              <a:tabLst>
                <a:tab pos="152400" algn="l"/>
                <a:tab pos="168275" algn="l"/>
              </a:tabLst>
            </a:pPr>
            <a:r>
              <a:rPr lang="ru-RU" b="1" spc="150" dirty="0">
                <a:solidFill>
                  <a:srgbClr val="FFFFFF"/>
                </a:solidFill>
                <a:latin typeface="Calibri"/>
                <a:cs typeface="Calibri"/>
              </a:rPr>
              <a:t>РЕЙКОВІ</a:t>
            </a:r>
            <a:r>
              <a:rPr lang="ru-RU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b="1" spc="140" dirty="0">
                <a:solidFill>
                  <a:srgbClr val="FFFFFF"/>
                </a:solidFill>
                <a:latin typeface="Calibri"/>
                <a:cs typeface="Calibri"/>
              </a:rPr>
              <a:t>СТЕЛІ</a:t>
            </a:r>
            <a:r>
              <a:rPr lang="ru-RU" b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b="1" spc="135" dirty="0">
                <a:solidFill>
                  <a:srgbClr val="FFFFFF"/>
                </a:solidFill>
                <a:latin typeface="Calibri"/>
                <a:cs typeface="Calibri"/>
              </a:rPr>
              <a:t>ТИПУ </a:t>
            </a:r>
            <a:r>
              <a:rPr lang="ru-RU" b="1" spc="165" dirty="0">
                <a:solidFill>
                  <a:srgbClr val="FFFFFF"/>
                </a:solidFill>
                <a:latin typeface="Calibri"/>
                <a:cs typeface="Calibri"/>
              </a:rPr>
              <a:t>ЛЮКСАЛОН</a:t>
            </a:r>
            <a:endParaRPr lang="ru-RU" b="1" spc="145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290830" marR="5080" indent="-285750" algn="l">
              <a:lnSpc>
                <a:spcPct val="100000"/>
              </a:lnSpc>
              <a:spcBef>
                <a:spcPts val="1200"/>
              </a:spcBef>
              <a:buClr>
                <a:srgbClr val="E86001"/>
              </a:buClr>
              <a:buSzPct val="150000"/>
              <a:buFont typeface="Wingdings" panose="05000000000000000000" pitchFamily="2" charset="2"/>
              <a:buChar char="§"/>
              <a:tabLst>
                <a:tab pos="152400" algn="l"/>
                <a:tab pos="168275" algn="l"/>
              </a:tabLst>
            </a:pPr>
            <a:r>
              <a:rPr lang="ru-RU" b="1" spc="150" dirty="0">
                <a:solidFill>
                  <a:srgbClr val="FFFFFF"/>
                </a:solidFill>
                <a:latin typeface="Calibri"/>
                <a:cs typeface="Calibri"/>
              </a:rPr>
              <a:t>РЕЙКОВІ</a:t>
            </a:r>
            <a:r>
              <a:rPr lang="ru-RU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b="1" spc="140" dirty="0">
                <a:solidFill>
                  <a:srgbClr val="FFFFFF"/>
                </a:solidFill>
                <a:latin typeface="Calibri"/>
                <a:cs typeface="Calibri"/>
              </a:rPr>
              <a:t>СТЕЛІ</a:t>
            </a:r>
            <a:r>
              <a:rPr lang="ru-RU" b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b="1" spc="125" dirty="0">
                <a:solidFill>
                  <a:srgbClr val="FFFFFF"/>
                </a:solidFill>
                <a:latin typeface="Calibri"/>
                <a:cs typeface="Calibri"/>
              </a:rPr>
              <a:t>ТА ФАСАДИ</a:t>
            </a:r>
            <a:endParaRPr lang="ru-RU" dirty="0">
              <a:latin typeface="Calibri"/>
              <a:cs typeface="Calibri"/>
            </a:endParaRPr>
          </a:p>
          <a:p>
            <a:pPr marL="290830" marR="247015" indent="-285750" algn="l">
              <a:lnSpc>
                <a:spcPct val="100000"/>
              </a:lnSpc>
              <a:spcBef>
                <a:spcPts val="1200"/>
              </a:spcBef>
              <a:buClr>
                <a:srgbClr val="E86001"/>
              </a:buClr>
              <a:buSzPct val="150000"/>
              <a:buFont typeface="Wingdings" panose="05000000000000000000" pitchFamily="2" charset="2"/>
              <a:buChar char="§"/>
              <a:tabLst>
                <a:tab pos="152400" algn="l"/>
                <a:tab pos="168275" algn="l"/>
              </a:tabLst>
            </a:pPr>
            <a:r>
              <a:rPr lang="ru-RU" b="1" spc="145" dirty="0">
                <a:solidFill>
                  <a:srgbClr val="FFFFFF"/>
                </a:solidFill>
                <a:latin typeface="Calibri"/>
                <a:cs typeface="Calibri"/>
              </a:rPr>
              <a:t>МУЛЬТИПАНЕЛЬНІ</a:t>
            </a:r>
            <a:r>
              <a:rPr lang="ru-RU" b="1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b="1" spc="130" dirty="0">
                <a:solidFill>
                  <a:srgbClr val="FFFFFF"/>
                </a:solidFill>
                <a:latin typeface="Calibri"/>
                <a:cs typeface="Calibri"/>
              </a:rPr>
              <a:t>СТЕЛІ</a:t>
            </a:r>
            <a:endParaRPr lang="ru-RU" dirty="0">
              <a:latin typeface="Calibri"/>
              <a:cs typeface="Calibri"/>
            </a:endParaRPr>
          </a:p>
          <a:p>
            <a:pPr marL="290830" marR="352425" indent="-285750" algn="l">
              <a:lnSpc>
                <a:spcPct val="100000"/>
              </a:lnSpc>
              <a:spcBef>
                <a:spcPts val="1200"/>
              </a:spcBef>
              <a:buClr>
                <a:srgbClr val="E86001"/>
              </a:buClr>
              <a:buSzPct val="150000"/>
              <a:buFont typeface="Wingdings" panose="05000000000000000000" pitchFamily="2" charset="2"/>
              <a:buChar char="§"/>
              <a:tabLst>
                <a:tab pos="152400" algn="l"/>
                <a:tab pos="168275" algn="l"/>
                <a:tab pos="982344" algn="l"/>
              </a:tabLst>
            </a:pPr>
            <a:r>
              <a:rPr lang="ru-RU" b="1" spc="135" dirty="0">
                <a:solidFill>
                  <a:srgbClr val="FFFFFF"/>
                </a:solidFill>
                <a:latin typeface="Calibri"/>
                <a:cs typeface="Calibri"/>
              </a:rPr>
              <a:t>МЕТАЛЕВІ</a:t>
            </a:r>
            <a:r>
              <a:rPr lang="ru-RU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b="1" spc="135" dirty="0">
                <a:solidFill>
                  <a:srgbClr val="FFFFFF"/>
                </a:solidFill>
                <a:latin typeface="Calibri"/>
                <a:cs typeface="Calibri"/>
              </a:rPr>
              <a:t>(ПЕРФОРОВАНІ)</a:t>
            </a:r>
            <a:endParaRPr lang="ru-RU" dirty="0">
              <a:latin typeface="Calibri"/>
              <a:cs typeface="Calibri"/>
            </a:endParaRPr>
          </a:p>
          <a:p>
            <a:pPr marL="290830" marR="1588770" indent="-285750">
              <a:lnSpc>
                <a:spcPct val="100000"/>
              </a:lnSpc>
              <a:spcBef>
                <a:spcPts val="100"/>
              </a:spcBef>
              <a:buClr>
                <a:srgbClr val="E86001"/>
              </a:buClr>
              <a:buSzPct val="150000"/>
              <a:buFont typeface="Wingdings" panose="05000000000000000000" pitchFamily="2" charset="2"/>
              <a:buChar char="§"/>
              <a:tabLst>
                <a:tab pos="187325" algn="l"/>
              </a:tabLst>
            </a:pPr>
            <a:r>
              <a:rPr b="1" spc="140" dirty="0">
                <a:solidFill>
                  <a:srgbClr val="FFFFFF"/>
                </a:solidFill>
                <a:latin typeface="Calibri"/>
                <a:cs typeface="Calibri"/>
              </a:rPr>
              <a:t>ЕКРАННІ </a:t>
            </a:r>
            <a:r>
              <a:rPr b="1" spc="100" dirty="0">
                <a:solidFill>
                  <a:srgbClr val="FFFFFF"/>
                </a:solidFill>
                <a:latin typeface="Calibri"/>
                <a:cs typeface="Calibri"/>
              </a:rPr>
              <a:t>СТЕЛІ</a:t>
            </a:r>
            <a:endParaRPr lang="uk-UA" b="1" spc="1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290830" marR="1588770" indent="-285750">
              <a:lnSpc>
                <a:spcPct val="100000"/>
              </a:lnSpc>
              <a:spcBef>
                <a:spcPts val="100"/>
              </a:spcBef>
              <a:buClr>
                <a:srgbClr val="E86001"/>
              </a:buClr>
              <a:buSzPct val="150000"/>
              <a:buFont typeface="Wingdings" panose="05000000000000000000" pitchFamily="2" charset="2"/>
              <a:buChar char="§"/>
              <a:tabLst>
                <a:tab pos="187325" algn="l"/>
              </a:tabLst>
            </a:pPr>
            <a:endParaRPr lang="ru-RU" b="1" spc="1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80560" y="6748810"/>
            <a:ext cx="770170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sz="2400" b="1" spc="250" dirty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ВОГНЕСТІЙКІ</a:t>
            </a:r>
            <a:r>
              <a:rPr lang="ru-RU" sz="2400" b="1" spc="250" dirty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СТЬ</a:t>
            </a:r>
            <a:r>
              <a:rPr sz="2400" b="1" spc="120" dirty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400" b="1" spc="270" dirty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ТА</a:t>
            </a:r>
            <a:r>
              <a:rPr sz="2400" b="1" spc="125" dirty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400" b="1" spc="229" dirty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ВОЛОГОСТІЙКІСТЬ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009417F-CB06-DE03-BF2C-60A5EACEE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612" y="52486"/>
            <a:ext cx="4114800" cy="3472891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ED89A4D-D65F-C630-09C5-99AB743E3D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995" y="-325194"/>
            <a:ext cx="3712094" cy="37120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8E19E0-1212-3026-8379-45E72331520B}"/>
              </a:ext>
            </a:extLst>
          </p:cNvPr>
          <p:cNvSpPr txBox="1"/>
          <p:nvPr/>
        </p:nvSpPr>
        <p:spPr>
          <a:xfrm>
            <a:off x="11521888" y="7023100"/>
            <a:ext cx="388620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80" marR="1588770">
              <a:lnSpc>
                <a:spcPct val="100000"/>
              </a:lnSpc>
              <a:spcBef>
                <a:spcPts val="100"/>
              </a:spcBef>
              <a:buClr>
                <a:srgbClr val="E86001"/>
              </a:buClr>
              <a:buSzPct val="150000"/>
              <a:tabLst>
                <a:tab pos="187325" algn="l"/>
              </a:tabLst>
            </a:pPr>
            <a:endParaRPr lang="ru-RU" dirty="0">
              <a:latin typeface="Calibri"/>
              <a:cs typeface="Calibri"/>
            </a:endParaRPr>
          </a:p>
          <a:p>
            <a:pPr marL="290830" marR="133350" indent="-285750">
              <a:lnSpc>
                <a:spcPct val="100000"/>
              </a:lnSpc>
              <a:spcBef>
                <a:spcPts val="1200"/>
              </a:spcBef>
              <a:buClr>
                <a:srgbClr val="E86001"/>
              </a:buClr>
              <a:buSzPct val="150000"/>
              <a:buFont typeface="Wingdings" panose="05000000000000000000" pitchFamily="2" charset="2"/>
              <a:buChar char="§"/>
              <a:tabLst>
                <a:tab pos="117475" algn="l"/>
                <a:tab pos="168275" algn="l"/>
              </a:tabLst>
            </a:pPr>
            <a:r>
              <a:rPr lang="ru-RU" b="1" spc="145" dirty="0">
                <a:solidFill>
                  <a:srgbClr val="FFFFFF"/>
                </a:solidFill>
                <a:latin typeface="Calibri"/>
                <a:cs typeface="Calibri"/>
              </a:rPr>
              <a:t>КУБОПОДІБНІ</a:t>
            </a:r>
            <a:r>
              <a:rPr lang="ru-RU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b="1" spc="130" dirty="0">
                <a:solidFill>
                  <a:srgbClr val="FFFFFF"/>
                </a:solidFill>
                <a:latin typeface="Calibri"/>
                <a:cs typeface="Calibri"/>
              </a:rPr>
              <a:t>СТЕЛІ</a:t>
            </a:r>
          </a:p>
          <a:p>
            <a:pPr marL="290830" marR="133350" indent="-285750" algn="l">
              <a:spcBef>
                <a:spcPts val="1200"/>
              </a:spcBef>
              <a:buClr>
                <a:srgbClr val="E86001"/>
              </a:buClr>
              <a:buSzPct val="150000"/>
              <a:buFont typeface="Wingdings" panose="05000000000000000000" pitchFamily="2" charset="2"/>
              <a:buChar char="§"/>
              <a:tabLst>
                <a:tab pos="117475" algn="l"/>
                <a:tab pos="168275" algn="l"/>
              </a:tabLst>
            </a:pPr>
            <a:r>
              <a:rPr lang="ru-RU" b="1" spc="140" dirty="0">
                <a:solidFill>
                  <a:srgbClr val="FFFFFF"/>
                </a:solidFill>
                <a:latin typeface="Calibri"/>
                <a:cs typeface="Calibri"/>
              </a:rPr>
              <a:t>СТЕЛЬОВІ </a:t>
            </a:r>
            <a:r>
              <a:rPr lang="ru-RU" b="1" spc="120" dirty="0">
                <a:solidFill>
                  <a:srgbClr val="FFFFFF"/>
                </a:solidFill>
                <a:latin typeface="Calibri"/>
                <a:cs typeface="Calibri"/>
              </a:rPr>
              <a:t>КАСЕТИ</a:t>
            </a:r>
            <a:r>
              <a:rPr lang="ru-RU" b="1" spc="1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lang="ru-RU" b="1" spc="13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290830" marR="133350" indent="-285750">
              <a:lnSpc>
                <a:spcPct val="100000"/>
              </a:lnSpc>
              <a:spcBef>
                <a:spcPts val="1200"/>
              </a:spcBef>
              <a:buClr>
                <a:srgbClr val="E86001"/>
              </a:buClr>
              <a:buSzPct val="150000"/>
              <a:buFont typeface="Wingdings" panose="05000000000000000000" pitchFamily="2" charset="2"/>
              <a:buChar char="§"/>
              <a:tabLst>
                <a:tab pos="117475" algn="l"/>
                <a:tab pos="168275" algn="l"/>
              </a:tabLst>
            </a:pPr>
            <a:r>
              <a:rPr lang="ru-RU" b="1" spc="165" dirty="0">
                <a:solidFill>
                  <a:srgbClr val="FFFFFF"/>
                </a:solidFill>
                <a:latin typeface="Calibri"/>
                <a:cs typeface="Calibri"/>
              </a:rPr>
              <a:t>СТЕЛЬОВИЙ</a:t>
            </a:r>
            <a:r>
              <a:rPr lang="ru-RU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b="1" spc="80" dirty="0">
                <a:solidFill>
                  <a:srgbClr val="FFFFFF"/>
                </a:solidFill>
                <a:latin typeface="Calibri"/>
                <a:cs typeface="Calibri"/>
              </a:rPr>
              <a:t>Т-</a:t>
            </a:r>
            <a:r>
              <a:rPr lang="ru-RU" b="1" spc="145" dirty="0">
                <a:solidFill>
                  <a:srgbClr val="FFFFFF"/>
                </a:solidFill>
                <a:latin typeface="Calibri"/>
                <a:cs typeface="Calibri"/>
              </a:rPr>
              <a:t>ПОДІБНИЙ </a:t>
            </a:r>
            <a:r>
              <a:rPr lang="ru-RU" b="1" spc="155" dirty="0">
                <a:solidFill>
                  <a:srgbClr val="FFFFFF"/>
                </a:solidFill>
                <a:latin typeface="Calibri"/>
                <a:cs typeface="Calibri"/>
              </a:rPr>
              <a:t>ПРОФІЛЬ</a:t>
            </a:r>
            <a:r>
              <a:rPr lang="ru-RU" b="1" spc="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b="1" spc="80" dirty="0">
                <a:solidFill>
                  <a:srgbClr val="FFFFFF"/>
                </a:solidFill>
                <a:latin typeface="Calibri"/>
                <a:cs typeface="Calibri"/>
              </a:rPr>
              <a:t>Т24ММ,</a:t>
            </a:r>
            <a:r>
              <a:rPr lang="ru-RU" b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b="1" spc="-10" dirty="0">
                <a:solidFill>
                  <a:srgbClr val="FFFFFF"/>
                </a:solidFill>
                <a:latin typeface="Calibri"/>
                <a:cs typeface="Calibri"/>
              </a:rPr>
              <a:t>Т15ММ</a:t>
            </a:r>
            <a:endParaRPr lang="ru-RU" dirty="0">
              <a:latin typeface="Calibri"/>
              <a:cs typeface="Calibri"/>
            </a:endParaRPr>
          </a:p>
          <a:p>
            <a:pPr marL="290830" marR="706755" indent="-285750">
              <a:lnSpc>
                <a:spcPct val="100000"/>
              </a:lnSpc>
              <a:spcBef>
                <a:spcPts val="1200"/>
              </a:spcBef>
              <a:buClr>
                <a:srgbClr val="E86001"/>
              </a:buClr>
              <a:buSzPct val="150000"/>
              <a:buFont typeface="Wingdings" panose="05000000000000000000" pitchFamily="2" charset="2"/>
              <a:buChar char="§"/>
              <a:tabLst>
                <a:tab pos="187325" algn="l"/>
              </a:tabLst>
            </a:pPr>
            <a:r>
              <a:rPr lang="ru-RU" b="1" spc="150" dirty="0">
                <a:solidFill>
                  <a:srgbClr val="FFFFFF"/>
                </a:solidFill>
                <a:latin typeface="Calibri"/>
                <a:cs typeface="Calibri"/>
              </a:rPr>
              <a:t>СТЕЛЬОВІ</a:t>
            </a:r>
            <a:r>
              <a:rPr lang="ru-RU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b="1" spc="155" dirty="0">
                <a:solidFill>
                  <a:srgbClr val="FFFFFF"/>
                </a:solidFill>
                <a:latin typeface="Calibri"/>
                <a:cs typeface="Calibri"/>
              </a:rPr>
              <a:t>АДАПТЕРИ </a:t>
            </a:r>
            <a:r>
              <a:rPr lang="ru-RU" b="1" spc="125" dirty="0">
                <a:solidFill>
                  <a:srgbClr val="FFFFFF"/>
                </a:solidFill>
                <a:latin typeface="Calibri"/>
                <a:cs typeface="Calibri"/>
              </a:rPr>
              <a:t>ТА</a:t>
            </a:r>
            <a:r>
              <a:rPr lang="ru-RU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b="1" spc="125" dirty="0">
                <a:solidFill>
                  <a:srgbClr val="FFFFFF"/>
                </a:solidFill>
                <a:latin typeface="Calibri"/>
                <a:cs typeface="Calibri"/>
              </a:rPr>
              <a:t>СВІТИЛЬНИКИ</a:t>
            </a:r>
            <a:endParaRPr lang="ru-RU" dirty="0">
              <a:latin typeface="Calibri"/>
              <a:cs typeface="Calibri"/>
            </a:endParaRPr>
          </a:p>
          <a:p>
            <a:pPr marL="290830" marR="5080" indent="-285750">
              <a:lnSpc>
                <a:spcPct val="100000"/>
              </a:lnSpc>
              <a:spcBef>
                <a:spcPts val="1200"/>
              </a:spcBef>
              <a:buClr>
                <a:srgbClr val="E86001"/>
              </a:buClr>
              <a:buSzPct val="150000"/>
              <a:buFont typeface="Wingdings" panose="05000000000000000000" pitchFamily="2" charset="2"/>
              <a:buChar char="§"/>
              <a:tabLst>
                <a:tab pos="187325" algn="l"/>
              </a:tabLst>
            </a:pPr>
            <a:r>
              <a:rPr lang="ru-RU" b="1" spc="155" dirty="0">
                <a:solidFill>
                  <a:srgbClr val="FFFFFF"/>
                </a:solidFill>
                <a:latin typeface="Calibri"/>
                <a:cs typeface="Calibri"/>
              </a:rPr>
              <a:t>ДИЗАЙНЕРСЬКІ</a:t>
            </a:r>
            <a:r>
              <a:rPr lang="ru-RU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b="1" spc="140" dirty="0">
                <a:solidFill>
                  <a:srgbClr val="FFFFFF"/>
                </a:solidFill>
                <a:latin typeface="Calibri"/>
                <a:cs typeface="Calibri"/>
              </a:rPr>
              <a:t>НЕСТАНДАРТНІ </a:t>
            </a:r>
            <a:r>
              <a:rPr lang="ru-RU" b="1" spc="105" dirty="0">
                <a:solidFill>
                  <a:srgbClr val="FFFFFF"/>
                </a:solidFill>
                <a:latin typeface="Calibri"/>
                <a:cs typeface="Calibri"/>
              </a:rPr>
              <a:t>СТЕЛІ</a:t>
            </a:r>
            <a:endParaRPr lang="ru-RU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570202" y="10210196"/>
            <a:ext cx="7302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0" dirty="0">
                <a:solidFill>
                  <a:srgbClr val="FFFFFF"/>
                </a:solidFill>
                <a:latin typeface="Bodoni MT Condensed"/>
                <a:cs typeface="Bodoni MT Condensed"/>
              </a:rPr>
              <a:t>3</a:t>
            </a:r>
            <a:endParaRPr sz="1000" dirty="0">
              <a:latin typeface="Bodoni MT Condensed"/>
              <a:cs typeface="Bodoni MT Condense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5000" y="10238399"/>
            <a:ext cx="1488440" cy="144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80"/>
              </a:lnSpc>
              <a:tabLst>
                <a:tab pos="591820" algn="l"/>
              </a:tabLst>
            </a:pPr>
            <a:r>
              <a:rPr sz="1000" b="1" spc="-50" dirty="0">
                <a:solidFill>
                  <a:srgbClr val="FFFFFF"/>
                </a:solidFill>
                <a:latin typeface="Bodoni MT Condensed"/>
                <a:cs typeface="Bodoni MT Condensed"/>
              </a:rPr>
              <a:t>2</a:t>
            </a:r>
            <a:r>
              <a:rPr sz="1000" b="1" dirty="0">
                <a:solidFill>
                  <a:srgbClr val="FFFFFF"/>
                </a:solidFill>
                <a:latin typeface="Bodoni MT Condensed"/>
                <a:cs typeface="Bodoni MT Condensed"/>
              </a:rPr>
              <a:t>	</a:t>
            </a:r>
            <a:r>
              <a:rPr sz="1200" baseline="6944" dirty="0">
                <a:solidFill>
                  <a:srgbClr val="A6A8AB"/>
                </a:solidFill>
                <a:latin typeface="Century Gothic"/>
                <a:cs typeface="Century Gothic"/>
              </a:rPr>
              <a:t>open-</a:t>
            </a:r>
            <a:r>
              <a:rPr sz="1200" spc="-15" baseline="6944" dirty="0">
                <a:solidFill>
                  <a:srgbClr val="A6A8AB"/>
                </a:solidFill>
                <a:latin typeface="Century Gothic"/>
                <a:cs typeface="Century Gothic"/>
              </a:rPr>
              <a:t>cell.amtt.ua</a:t>
            </a:r>
            <a:endParaRPr sz="1200" baseline="6944">
              <a:latin typeface="Century Gothic"/>
              <a:cs typeface="Century Gothic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27202" y="10190404"/>
            <a:ext cx="12323445" cy="231775"/>
            <a:chOff x="427202" y="10190404"/>
            <a:chExt cx="12323445" cy="231775"/>
          </a:xfrm>
        </p:grpSpPr>
        <p:sp>
          <p:nvSpPr>
            <p:cNvPr id="6" name="object 6"/>
            <p:cNvSpPr/>
            <p:nvPr/>
          </p:nvSpPr>
          <p:spPr>
            <a:xfrm>
              <a:off x="7559941" y="10312552"/>
              <a:ext cx="5184140" cy="0"/>
            </a:xfrm>
            <a:custGeom>
              <a:avLst/>
              <a:gdLst/>
              <a:ahLst/>
              <a:cxnLst/>
              <a:rect l="l" t="t" r="r" b="b"/>
              <a:pathLst>
                <a:path w="5184140">
                  <a:moveTo>
                    <a:pt x="51840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E962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7202" y="10190404"/>
              <a:ext cx="231775" cy="231775"/>
            </a:xfrm>
            <a:custGeom>
              <a:avLst/>
              <a:gdLst/>
              <a:ahLst/>
              <a:cxnLst/>
              <a:rect l="l" t="t" r="r" b="b"/>
              <a:pathLst>
                <a:path w="231775" h="231775">
                  <a:moveTo>
                    <a:pt x="231597" y="0"/>
                  </a:moveTo>
                  <a:lnTo>
                    <a:pt x="0" y="0"/>
                  </a:lnTo>
                  <a:lnTo>
                    <a:pt x="0" y="231597"/>
                  </a:lnTo>
                  <a:lnTo>
                    <a:pt x="231597" y="231597"/>
                  </a:lnTo>
                  <a:lnTo>
                    <a:pt x="231597" y="0"/>
                  </a:lnTo>
                  <a:close/>
                </a:path>
              </a:pathLst>
            </a:custGeom>
            <a:solidFill>
              <a:srgbClr val="E860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0" y="1270"/>
            <a:ext cx="15120480" cy="10692003"/>
            <a:chOff x="0" y="0"/>
            <a:chExt cx="15120480" cy="10692003"/>
          </a:xfrm>
        </p:grpSpPr>
        <p:sp>
          <p:nvSpPr>
            <p:cNvPr id="9" name="object 9"/>
            <p:cNvSpPr/>
            <p:nvPr/>
          </p:nvSpPr>
          <p:spPr>
            <a:xfrm>
              <a:off x="2379764" y="10312552"/>
              <a:ext cx="5180330" cy="0"/>
            </a:xfrm>
            <a:custGeom>
              <a:avLst/>
              <a:gdLst/>
              <a:ahLst/>
              <a:cxnLst/>
              <a:rect l="l" t="t" r="r" b="b"/>
              <a:pathLst>
                <a:path w="5180330">
                  <a:moveTo>
                    <a:pt x="5180241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E860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574005" y="533654"/>
              <a:ext cx="3546475" cy="12700"/>
            </a:xfrm>
            <a:custGeom>
              <a:avLst/>
              <a:gdLst/>
              <a:ahLst/>
              <a:cxnLst/>
              <a:rect l="l" t="t" r="r" b="b"/>
              <a:pathLst>
                <a:path w="3546475" h="12700">
                  <a:moveTo>
                    <a:pt x="0" y="0"/>
                  </a:moveTo>
                  <a:lnTo>
                    <a:pt x="0" y="12700"/>
                  </a:lnTo>
                  <a:lnTo>
                    <a:pt x="3545980" y="12700"/>
                  </a:lnTo>
                  <a:lnTo>
                    <a:pt x="35459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60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34003" y="540004"/>
              <a:ext cx="3726179" cy="0"/>
            </a:xfrm>
            <a:custGeom>
              <a:avLst/>
              <a:gdLst/>
              <a:ahLst/>
              <a:cxnLst/>
              <a:rect l="l" t="t" r="r" b="b"/>
              <a:pathLst>
                <a:path w="3726179">
                  <a:moveTo>
                    <a:pt x="0" y="0"/>
                  </a:moveTo>
                  <a:lnTo>
                    <a:pt x="3726002" y="0"/>
                  </a:lnTo>
                </a:path>
              </a:pathLst>
            </a:custGeom>
            <a:ln w="12700">
              <a:solidFill>
                <a:srgbClr val="E860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339994" y="533654"/>
              <a:ext cx="3780154" cy="12700"/>
            </a:xfrm>
            <a:custGeom>
              <a:avLst/>
              <a:gdLst/>
              <a:ahLst/>
              <a:cxnLst/>
              <a:rect l="l" t="t" r="r" b="b"/>
              <a:pathLst>
                <a:path w="3780155" h="12700">
                  <a:moveTo>
                    <a:pt x="377999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3779990" y="12700"/>
                  </a:lnTo>
                  <a:lnTo>
                    <a:pt x="3779990" y="0"/>
                  </a:lnTo>
                  <a:close/>
                </a:path>
              </a:pathLst>
            </a:custGeom>
            <a:solidFill>
              <a:srgbClr val="E860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72692" cy="10692003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7891622" y="768693"/>
            <a:ext cx="6892388" cy="13161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lang="ru-RU" sz="2000" spc="50" dirty="0">
                <a:latin typeface="Century Gothic"/>
                <a:cs typeface="Century Gothic"/>
              </a:rPr>
              <a:t>«Стел</a:t>
            </a:r>
            <a:r>
              <a:rPr lang="uk-UA" sz="2000" spc="50" dirty="0" err="1">
                <a:latin typeface="Century Gothic"/>
                <a:cs typeface="Century Gothic"/>
              </a:rPr>
              <a:t>іПро</a:t>
            </a:r>
            <a:r>
              <a:rPr lang="uk-UA" sz="2000" spc="50" dirty="0">
                <a:latin typeface="Century Gothic"/>
                <a:cs typeface="Century Gothic"/>
              </a:rPr>
              <a:t>» - Український виробник підвісних стель з досвідом більше 20-ти років. Пропонуємо </a:t>
            </a:r>
            <a:r>
              <a:rPr sz="2000" dirty="0" err="1">
                <a:latin typeface="Century Gothic"/>
                <a:cs typeface="Century Gothic"/>
              </a:rPr>
              <a:t>своїм</a:t>
            </a:r>
            <a:r>
              <a:rPr sz="2000" spc="6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замовникам</a:t>
            </a:r>
            <a:r>
              <a:rPr sz="2000" spc="6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найширший</a:t>
            </a:r>
            <a:r>
              <a:rPr sz="2000" spc="65" dirty="0">
                <a:latin typeface="Century Gothic"/>
                <a:cs typeface="Century Gothic"/>
              </a:rPr>
              <a:t> </a:t>
            </a:r>
            <a:r>
              <a:rPr sz="2000" spc="-10" dirty="0">
                <a:latin typeface="Century Gothic"/>
                <a:cs typeface="Century Gothic"/>
              </a:rPr>
              <a:t>асортимент </a:t>
            </a:r>
            <a:r>
              <a:rPr sz="2000" spc="55" dirty="0" err="1">
                <a:latin typeface="Century Gothic"/>
                <a:cs typeface="Century Gothic"/>
              </a:rPr>
              <a:t>підвісних</a:t>
            </a:r>
            <a:r>
              <a:rPr sz="2000" spc="15" dirty="0">
                <a:latin typeface="Century Gothic"/>
                <a:cs typeface="Century Gothic"/>
              </a:rPr>
              <a:t> </a:t>
            </a:r>
            <a:r>
              <a:rPr sz="2000" spc="-10" dirty="0" err="1">
                <a:latin typeface="Century Gothic"/>
                <a:cs typeface="Century Gothic"/>
              </a:rPr>
              <a:t>стель</a:t>
            </a:r>
            <a:r>
              <a:rPr lang="uk-UA" sz="2000" spc="-10" dirty="0">
                <a:latin typeface="Century Gothic"/>
                <a:cs typeface="Century Gothic"/>
              </a:rPr>
              <a:t> різної форми, кольору та розміру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44565" y="2480485"/>
            <a:ext cx="6381027" cy="983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lang="uk-UA" sz="2000" dirty="0">
                <a:latin typeface="Century Gothic"/>
                <a:cs typeface="Century Gothic"/>
              </a:rPr>
              <a:t>Також виконуємо </a:t>
            </a:r>
            <a:r>
              <a:rPr sz="2000" dirty="0" err="1">
                <a:latin typeface="Century Gothic"/>
                <a:cs typeface="Century Gothic"/>
              </a:rPr>
              <a:t>нестандартні</a:t>
            </a:r>
            <a:r>
              <a:rPr lang="uk-UA" sz="2000" spc="15" dirty="0">
                <a:latin typeface="Century Gothic"/>
                <a:cs typeface="Century Gothic"/>
              </a:rPr>
              <a:t> </a:t>
            </a:r>
            <a:r>
              <a:rPr sz="2000" spc="10" dirty="0" err="1">
                <a:latin typeface="Century Gothic"/>
                <a:cs typeface="Century Gothic"/>
              </a:rPr>
              <a:t>дизайнерські</a:t>
            </a:r>
            <a:r>
              <a:rPr sz="2000" spc="114" dirty="0">
                <a:latin typeface="Century Gothic"/>
                <a:cs typeface="Century Gothic"/>
              </a:rPr>
              <a:t> </a:t>
            </a:r>
            <a:r>
              <a:rPr lang="uk-UA" sz="2000" spc="-10" dirty="0">
                <a:latin typeface="Century Gothic"/>
                <a:cs typeface="Century Gothic"/>
              </a:rPr>
              <a:t>рішення та втілюємо креативні </a:t>
            </a:r>
            <a:r>
              <a:rPr lang="uk-UA" sz="2000" spc="-10" dirty="0" err="1">
                <a:latin typeface="Century Gothic"/>
                <a:cs typeface="Century Gothic"/>
              </a:rPr>
              <a:t>проєкти</a:t>
            </a:r>
            <a:r>
              <a:rPr lang="uk-UA" sz="2000" spc="-10" dirty="0">
                <a:latin typeface="Century Gothic"/>
                <a:cs typeface="Century Gothic"/>
              </a:rPr>
              <a:t> швидко та якісно!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44565" y="3370767"/>
            <a:ext cx="6725637" cy="2288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0"/>
              </a:spcBef>
            </a:pPr>
            <a:endParaRPr sz="2000" dirty="0">
              <a:latin typeface="Century Gothic"/>
              <a:cs typeface="Century Gothic"/>
            </a:endParaRPr>
          </a:p>
          <a:p>
            <a:pPr marL="12700" marR="5080">
              <a:lnSpc>
                <a:spcPct val="108300"/>
              </a:lnSpc>
              <a:spcBef>
                <a:spcPts val="5"/>
              </a:spcBef>
            </a:pPr>
            <a:r>
              <a:rPr lang="uk-UA" sz="2000" dirty="0">
                <a:latin typeface="Century Gothic"/>
                <a:cs typeface="Century Gothic"/>
              </a:rPr>
              <a:t>Наше виробництво має</a:t>
            </a:r>
            <a:r>
              <a:rPr sz="2000" spc="105" dirty="0">
                <a:latin typeface="Century Gothic"/>
                <a:cs typeface="Century Gothic"/>
              </a:rPr>
              <a:t> </a:t>
            </a:r>
            <a:r>
              <a:rPr lang="uk-UA" sz="2000" spc="105" dirty="0">
                <a:latin typeface="Century Gothic"/>
                <a:cs typeface="Century Gothic"/>
              </a:rPr>
              <a:t>власну</a:t>
            </a:r>
            <a:r>
              <a:rPr sz="2000" spc="100" dirty="0">
                <a:latin typeface="Century Gothic"/>
                <a:cs typeface="Century Gothic"/>
              </a:rPr>
              <a:t> </a:t>
            </a:r>
            <a:r>
              <a:rPr sz="2000" spc="-10" dirty="0" err="1">
                <a:latin typeface="Century Gothic"/>
                <a:cs typeface="Century Gothic"/>
              </a:rPr>
              <a:t>лінію</a:t>
            </a:r>
            <a:r>
              <a:rPr sz="2000" spc="-1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полімерного</a:t>
            </a:r>
            <a:r>
              <a:rPr sz="2000" spc="85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фарбування.</a:t>
            </a:r>
            <a:r>
              <a:rPr sz="2000" spc="85" dirty="0">
                <a:latin typeface="Century Gothic"/>
                <a:cs typeface="Century Gothic"/>
              </a:rPr>
              <a:t> </a:t>
            </a:r>
            <a:r>
              <a:rPr lang="uk-UA" sz="2000" spc="85" dirty="0">
                <a:latin typeface="Century Gothic"/>
                <a:cs typeface="Century Gothic"/>
              </a:rPr>
              <a:t>Тож ц</a:t>
            </a:r>
            <a:r>
              <a:rPr sz="2000" dirty="0">
                <a:latin typeface="Century Gothic"/>
                <a:cs typeface="Century Gothic"/>
              </a:rPr>
              <a:t>е</a:t>
            </a:r>
            <a:r>
              <a:rPr sz="2000" spc="90" dirty="0">
                <a:latin typeface="Century Gothic"/>
                <a:cs typeface="Century Gothic"/>
              </a:rPr>
              <a:t> </a:t>
            </a:r>
            <a:r>
              <a:rPr sz="2000" spc="40" dirty="0">
                <a:latin typeface="Century Gothic"/>
                <a:cs typeface="Century Gothic"/>
              </a:rPr>
              <a:t>дозволяє </a:t>
            </a:r>
            <a:r>
              <a:rPr sz="2000" dirty="0">
                <a:latin typeface="Century Gothic"/>
                <a:cs typeface="Century Gothic"/>
              </a:rPr>
              <a:t>пропонувати</a:t>
            </a:r>
            <a:r>
              <a:rPr sz="2000" spc="11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клієнтам</a:t>
            </a:r>
            <a:r>
              <a:rPr sz="2000" spc="114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стелі,</a:t>
            </a:r>
            <a:r>
              <a:rPr sz="2000" spc="110" dirty="0">
                <a:latin typeface="Century Gothic"/>
                <a:cs typeface="Century Gothic"/>
              </a:rPr>
              <a:t> </a:t>
            </a:r>
            <a:r>
              <a:rPr sz="2000" spc="-50" dirty="0">
                <a:latin typeface="Century Gothic"/>
                <a:cs typeface="Century Gothic"/>
              </a:rPr>
              <a:t>що</a:t>
            </a:r>
            <a:r>
              <a:rPr sz="2000" spc="114" dirty="0">
                <a:latin typeface="Century Gothic"/>
                <a:cs typeface="Century Gothic"/>
              </a:rPr>
              <a:t> </a:t>
            </a:r>
            <a:r>
              <a:rPr sz="2000" spc="-20" dirty="0">
                <a:latin typeface="Century Gothic"/>
                <a:cs typeface="Century Gothic"/>
              </a:rPr>
              <a:t>мають </a:t>
            </a:r>
            <a:r>
              <a:rPr sz="2000" spc="20" dirty="0">
                <a:latin typeface="Century Gothic"/>
                <a:cs typeface="Century Gothic"/>
              </a:rPr>
              <a:t>оригінальне</a:t>
            </a:r>
            <a:r>
              <a:rPr sz="2000" spc="100" dirty="0">
                <a:latin typeface="Century Gothic"/>
                <a:cs typeface="Century Gothic"/>
              </a:rPr>
              <a:t> </a:t>
            </a:r>
            <a:r>
              <a:rPr sz="2000" spc="20" dirty="0">
                <a:latin typeface="Century Gothic"/>
                <a:cs typeface="Century Gothic"/>
              </a:rPr>
              <a:t>колірне</a:t>
            </a:r>
            <a:r>
              <a:rPr sz="2000" spc="100" dirty="0">
                <a:latin typeface="Century Gothic"/>
                <a:cs typeface="Century Gothic"/>
              </a:rPr>
              <a:t> </a:t>
            </a:r>
            <a:r>
              <a:rPr sz="2000" spc="20" dirty="0" err="1">
                <a:latin typeface="Century Gothic"/>
                <a:cs typeface="Century Gothic"/>
              </a:rPr>
              <a:t>рішення</a:t>
            </a:r>
            <a:r>
              <a:rPr sz="2000" spc="20" dirty="0">
                <a:latin typeface="Century Gothic"/>
                <a:cs typeface="Century Gothic"/>
              </a:rPr>
              <a:t>.</a:t>
            </a:r>
            <a:endParaRPr lang="uk-UA" sz="2000" spc="20" dirty="0">
              <a:latin typeface="Century Gothic"/>
              <a:cs typeface="Century Gothic"/>
            </a:endParaRPr>
          </a:p>
          <a:p>
            <a:pPr marL="12700" marR="5080">
              <a:lnSpc>
                <a:spcPct val="108300"/>
              </a:lnSpc>
              <a:spcBef>
                <a:spcPts val="5"/>
              </a:spcBef>
            </a:pPr>
            <a:endParaRPr lang="ru-RU" sz="2000" spc="20" dirty="0">
              <a:latin typeface="Century Gothic"/>
              <a:cs typeface="Century Gothic"/>
            </a:endParaRPr>
          </a:p>
          <a:p>
            <a:pPr marL="12700" marR="5080">
              <a:lnSpc>
                <a:spcPct val="108300"/>
              </a:lnSpc>
              <a:spcBef>
                <a:spcPts val="5"/>
              </a:spcBef>
            </a:pPr>
            <a:r>
              <a:rPr sz="2000" spc="100" dirty="0">
                <a:latin typeface="Century Gothic"/>
                <a:cs typeface="Century Gothic"/>
              </a:rPr>
              <a:t> </a:t>
            </a:r>
            <a:endParaRPr sz="2000" dirty="0">
              <a:latin typeface="Century Gothic"/>
              <a:cs typeface="Century Gothic"/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24D81353-E43E-C2EA-3D75-F92ABDAC3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72" y="-648935"/>
            <a:ext cx="2178589" cy="217858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996C75A-7661-E13E-BADD-42A38F5263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33" t="12945" r="14231" b="11133"/>
          <a:stretch/>
        </p:blipFill>
        <p:spPr>
          <a:xfrm>
            <a:off x="8099647" y="5194300"/>
            <a:ext cx="6476338" cy="326792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53128E9-4689-A5AC-E0A1-51C174FB61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50" y="9231363"/>
            <a:ext cx="605161" cy="605161"/>
          </a:xfrm>
          <a:prstGeom prst="rect">
            <a:avLst/>
          </a:prstGeom>
        </p:spPr>
      </p:pic>
      <p:sp>
        <p:nvSpPr>
          <p:cNvPr id="22" name="object 23">
            <a:extLst>
              <a:ext uri="{FF2B5EF4-FFF2-40B4-BE49-F238E27FC236}">
                <a16:creationId xmlns:a16="http://schemas.microsoft.com/office/drawing/2014/main" id="{037180E7-836D-1D26-1C10-B4BA5EBA4B6A}"/>
              </a:ext>
            </a:extLst>
          </p:cNvPr>
          <p:cNvSpPr txBox="1"/>
          <p:nvPr/>
        </p:nvSpPr>
        <p:spPr>
          <a:xfrm>
            <a:off x="8934450" y="9515923"/>
            <a:ext cx="647633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z="2000" b="1" spc="250" dirty="0" err="1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с.Крюківщина</a:t>
            </a:r>
            <a:r>
              <a:rPr lang="uk-UA" sz="2000" b="1" spc="250" dirty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 (Київ),</a:t>
            </a:r>
            <a:r>
              <a:rPr lang="uk-UA" sz="2000" b="1" spc="250" dirty="0" err="1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вул.Балукова</a:t>
            </a:r>
            <a:r>
              <a:rPr lang="uk-UA" sz="2000" b="1" spc="250" dirty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 1А</a:t>
            </a:r>
            <a:endParaRPr sz="2000" dirty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65427" y="10190404"/>
            <a:ext cx="231775" cy="231775"/>
          </a:xfrm>
          <a:custGeom>
            <a:avLst/>
            <a:gdLst/>
            <a:ahLst/>
            <a:cxnLst/>
            <a:rect l="l" t="t" r="r" b="b"/>
            <a:pathLst>
              <a:path w="231775" h="231775">
                <a:moveTo>
                  <a:pt x="231597" y="0"/>
                </a:moveTo>
                <a:lnTo>
                  <a:pt x="0" y="0"/>
                </a:lnTo>
                <a:lnTo>
                  <a:pt x="0" y="231597"/>
                </a:lnTo>
                <a:lnTo>
                  <a:pt x="231597" y="231597"/>
                </a:lnTo>
                <a:lnTo>
                  <a:pt x="231597" y="0"/>
                </a:lnTo>
                <a:close/>
              </a:path>
            </a:pathLst>
          </a:custGeom>
          <a:solidFill>
            <a:srgbClr val="E8600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73414" y="10306202"/>
            <a:ext cx="10377170" cy="12700"/>
            <a:chOff x="2373414" y="10306202"/>
            <a:chExt cx="10377170" cy="12700"/>
          </a:xfrm>
        </p:grpSpPr>
        <p:sp>
          <p:nvSpPr>
            <p:cNvPr id="4" name="object 4"/>
            <p:cNvSpPr/>
            <p:nvPr/>
          </p:nvSpPr>
          <p:spPr>
            <a:xfrm>
              <a:off x="7559941" y="10312552"/>
              <a:ext cx="5184140" cy="0"/>
            </a:xfrm>
            <a:custGeom>
              <a:avLst/>
              <a:gdLst/>
              <a:ahLst/>
              <a:cxnLst/>
              <a:rect l="l" t="t" r="r" b="b"/>
              <a:pathLst>
                <a:path w="5184140">
                  <a:moveTo>
                    <a:pt x="51840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E962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79764" y="10312552"/>
              <a:ext cx="5180330" cy="0"/>
            </a:xfrm>
            <a:custGeom>
              <a:avLst/>
              <a:gdLst/>
              <a:ahLst/>
              <a:cxnLst/>
              <a:rect l="l" t="t" r="r" b="b"/>
              <a:pathLst>
                <a:path w="5180330">
                  <a:moveTo>
                    <a:pt x="5180241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E860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82300" y="10210196"/>
            <a:ext cx="1206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5" dirty="0">
                <a:solidFill>
                  <a:srgbClr val="FFFFFF"/>
                </a:solidFill>
                <a:latin typeface="Bodoni MT Condensed"/>
                <a:cs typeface="Bodoni MT Condensed"/>
              </a:rPr>
              <a:t>20</a:t>
            </a:r>
            <a:endParaRPr sz="1000">
              <a:latin typeface="Bodoni MT Condensed"/>
              <a:cs typeface="Bodoni MT Condense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317752" y="10225250"/>
            <a:ext cx="1333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5" dirty="0">
                <a:solidFill>
                  <a:srgbClr val="A6A8AB"/>
                </a:solidFill>
                <a:latin typeface="Century Gothic"/>
                <a:cs typeface="Century Gothic"/>
              </a:rPr>
              <a:t>n-</a:t>
            </a:r>
            <a:endParaRPr sz="8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136498" y="10241201"/>
            <a:ext cx="194310" cy="124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35"/>
              </a:lnSpc>
            </a:pPr>
            <a:r>
              <a:rPr sz="800" spc="-40" dirty="0">
                <a:solidFill>
                  <a:srgbClr val="A6A8AB"/>
                </a:solidFill>
                <a:latin typeface="Century Gothic"/>
                <a:cs typeface="Century Gothic"/>
              </a:rPr>
              <a:t>ope</a:t>
            </a:r>
            <a:endParaRPr sz="8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439054" y="10238399"/>
            <a:ext cx="1191895" cy="144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80"/>
              </a:lnSpc>
              <a:tabLst>
                <a:tab pos="1096010" algn="l"/>
              </a:tabLst>
            </a:pPr>
            <a:r>
              <a:rPr sz="1200" spc="-15" baseline="6944" dirty="0">
                <a:solidFill>
                  <a:srgbClr val="A6A8AB"/>
                </a:solidFill>
                <a:latin typeface="Century Gothic"/>
                <a:cs typeface="Century Gothic"/>
              </a:rPr>
              <a:t>cell.amtt.ua</a:t>
            </a:r>
            <a:r>
              <a:rPr sz="1200" baseline="6944" dirty="0">
                <a:solidFill>
                  <a:srgbClr val="A6A8AB"/>
                </a:solidFill>
                <a:latin typeface="Century Gothic"/>
                <a:cs typeface="Century Gothic"/>
              </a:rPr>
              <a:t>	</a:t>
            </a:r>
            <a:r>
              <a:rPr sz="1000" b="1" spc="-35" dirty="0">
                <a:solidFill>
                  <a:srgbClr val="FFFFFF"/>
                </a:solidFill>
                <a:latin typeface="Bodoni MT Condensed"/>
                <a:cs typeface="Bodoni MT Condensed"/>
              </a:rPr>
              <a:t>21</a:t>
            </a:r>
            <a:endParaRPr sz="1000">
              <a:latin typeface="Bodoni MT Condensed"/>
              <a:cs typeface="Bodoni MT Condensed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574005" y="533654"/>
            <a:ext cx="3546475" cy="12700"/>
          </a:xfrm>
          <a:custGeom>
            <a:avLst/>
            <a:gdLst/>
            <a:ahLst/>
            <a:cxnLst/>
            <a:rect l="l" t="t" r="r" b="b"/>
            <a:pathLst>
              <a:path w="3546475" h="12700">
                <a:moveTo>
                  <a:pt x="0" y="0"/>
                </a:moveTo>
                <a:lnTo>
                  <a:pt x="0" y="12700"/>
                </a:lnTo>
                <a:lnTo>
                  <a:pt x="3545980" y="12700"/>
                </a:lnTo>
                <a:lnTo>
                  <a:pt x="3545980" y="0"/>
                </a:lnTo>
                <a:lnTo>
                  <a:pt x="0" y="0"/>
                </a:lnTo>
                <a:close/>
              </a:path>
            </a:pathLst>
          </a:custGeom>
          <a:solidFill>
            <a:srgbClr val="E860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34003" y="540004"/>
            <a:ext cx="2746375" cy="0"/>
          </a:xfrm>
          <a:custGeom>
            <a:avLst/>
            <a:gdLst/>
            <a:ahLst/>
            <a:cxnLst/>
            <a:rect l="l" t="t" r="r" b="b"/>
            <a:pathLst>
              <a:path w="2746375">
                <a:moveTo>
                  <a:pt x="0" y="0"/>
                </a:moveTo>
                <a:lnTo>
                  <a:pt x="2746057" y="0"/>
                </a:lnTo>
              </a:path>
            </a:pathLst>
          </a:custGeom>
          <a:ln w="12700">
            <a:solidFill>
              <a:srgbClr val="E860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07006" y="5498630"/>
            <a:ext cx="1749552" cy="3286391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3836937" y="1476920"/>
            <a:ext cx="3723004" cy="1827873"/>
          </a:xfrm>
          <a:prstGeom prst="rect">
            <a:avLst/>
          </a:prstGeom>
          <a:solidFill>
            <a:srgbClr val="033755"/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07950" marR="907415">
              <a:lnSpc>
                <a:spcPct val="108300"/>
              </a:lnSpc>
            </a:pP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Стелі</a:t>
            </a:r>
            <a:r>
              <a:rPr sz="140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Century Gothic"/>
                <a:cs typeface="Century Gothic"/>
              </a:rPr>
              <a:t>ГРИЛЬЯТО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–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це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ґратниця,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зібрана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Century Gothic"/>
                <a:cs typeface="Century Gothic"/>
              </a:rPr>
              <a:t>з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U-подібних</a:t>
            </a:r>
            <a:r>
              <a:rPr sz="1400" spc="1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профілів</a:t>
            </a:r>
            <a:r>
              <a:rPr sz="1400" spc="1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шириною</a:t>
            </a:r>
            <a:r>
              <a:rPr sz="1400" spc="1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10мм,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висотою</a:t>
            </a:r>
            <a:r>
              <a:rPr sz="1400" spc="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30,</a:t>
            </a:r>
            <a:r>
              <a:rPr sz="1400" spc="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40,</a:t>
            </a:r>
            <a:r>
              <a:rPr sz="1400" spc="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Century Gothic"/>
                <a:cs typeface="Century Gothic"/>
              </a:rPr>
              <a:t>50</a:t>
            </a:r>
            <a:r>
              <a:rPr sz="1400" spc="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0" dirty="0">
                <a:solidFill>
                  <a:srgbClr val="FFFFFF"/>
                </a:solidFill>
                <a:latin typeface="Century Gothic"/>
                <a:cs typeface="Century Gothic"/>
              </a:rPr>
              <a:t>мм</a:t>
            </a:r>
            <a:r>
              <a:rPr sz="1400" spc="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Century Gothic"/>
                <a:cs typeface="Century Gothic"/>
              </a:rPr>
              <a:t>і</a:t>
            </a:r>
            <a:r>
              <a:rPr sz="1400" spc="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встановлені</a:t>
            </a:r>
            <a:r>
              <a:rPr sz="1400" spc="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Century Gothic"/>
                <a:cs typeface="Century Gothic"/>
              </a:rPr>
              <a:t>у </a:t>
            </a:r>
            <a:r>
              <a:rPr sz="1400" spc="50" dirty="0">
                <a:solidFill>
                  <a:srgbClr val="FFFFFF"/>
                </a:solidFill>
                <a:latin typeface="Century Gothic"/>
                <a:cs typeface="Century Gothic"/>
              </a:rPr>
              <a:t>підвісний</a:t>
            </a:r>
            <a:r>
              <a:rPr sz="1400" spc="-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Century Gothic"/>
                <a:cs typeface="Century Gothic"/>
              </a:rPr>
              <a:t>каркас</a:t>
            </a:r>
            <a:r>
              <a:rPr sz="1400" spc="-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Century Gothic"/>
                <a:cs typeface="Century Gothic"/>
              </a:rPr>
              <a:t>ГРИЛЬЯТО</a:t>
            </a:r>
            <a:r>
              <a:rPr sz="14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60" dirty="0">
                <a:solidFill>
                  <a:srgbClr val="FFFFFF"/>
                </a:solidFill>
                <a:latin typeface="Century Gothic"/>
                <a:cs typeface="Century Gothic"/>
              </a:rPr>
              <a:t>або</a:t>
            </a:r>
            <a:r>
              <a:rPr sz="1400" spc="-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Century Gothic"/>
                <a:cs typeface="Century Gothic"/>
              </a:rPr>
              <a:t>каркас</a:t>
            </a:r>
            <a:r>
              <a:rPr sz="14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Century Gothic"/>
                <a:cs typeface="Century Gothic"/>
              </a:rPr>
              <a:t>з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профілів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145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95" dirty="0">
                <a:solidFill>
                  <a:srgbClr val="FFFFFF"/>
                </a:solidFill>
                <a:latin typeface="Century Gothic"/>
                <a:cs typeface="Century Gothic"/>
              </a:rPr>
              <a:t>15,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80" dirty="0">
                <a:solidFill>
                  <a:srgbClr val="FFFFFF"/>
                </a:solidFill>
                <a:latin typeface="Century Gothic"/>
                <a:cs typeface="Century Gothic"/>
              </a:rPr>
              <a:t>T24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(тип </a:t>
            </a:r>
            <a:r>
              <a:rPr sz="1400" spc="-25" dirty="0">
                <a:solidFill>
                  <a:srgbClr val="FFFFFF"/>
                </a:solidFill>
                <a:latin typeface="Century Gothic"/>
                <a:cs typeface="Century Gothic"/>
              </a:rPr>
              <a:t>8)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3502" y="4203614"/>
            <a:ext cx="3865442" cy="29982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9405">
              <a:lnSpc>
                <a:spcPct val="108300"/>
              </a:lnSpc>
              <a:spcBef>
                <a:spcPts val="100"/>
              </a:spcBef>
            </a:pPr>
            <a:r>
              <a:rPr sz="1200" spc="85" dirty="0">
                <a:latin typeface="Century Gothic"/>
                <a:cs typeface="Century Gothic"/>
              </a:rPr>
              <a:t>Вид</a:t>
            </a:r>
            <a:r>
              <a:rPr sz="1200" spc="3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постачання:</a:t>
            </a:r>
            <a:r>
              <a:rPr sz="1200" spc="4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незібраний</a:t>
            </a:r>
            <a:r>
              <a:rPr sz="1200" spc="40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3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зібрані панелі</a:t>
            </a:r>
            <a:endParaRPr sz="1200" dirty="0">
              <a:latin typeface="Century Gothic"/>
              <a:cs typeface="Century Gothic"/>
            </a:endParaRPr>
          </a:p>
          <a:p>
            <a:pPr marL="12700" marR="180340">
              <a:lnSpc>
                <a:spcPct val="108300"/>
              </a:lnSpc>
            </a:pPr>
            <a:r>
              <a:rPr sz="1200" spc="-20" dirty="0">
                <a:latin typeface="Century Gothic"/>
                <a:cs typeface="Century Gothic"/>
              </a:rPr>
              <a:t>Матеріал:</a:t>
            </a:r>
            <a:r>
              <a:rPr sz="1200" spc="4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алюміній,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поцинкована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сталь </a:t>
            </a:r>
            <a:r>
              <a:rPr sz="1200" dirty="0">
                <a:latin typeface="Century Gothic"/>
                <a:cs typeface="Century Gothic"/>
              </a:rPr>
              <a:t>Товщина: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0,25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-</a:t>
            </a:r>
            <a:r>
              <a:rPr sz="1200" spc="3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0,4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мм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entury Gothic"/>
                <a:cs typeface="Century Gothic"/>
              </a:rPr>
              <a:t>Ширина</a:t>
            </a:r>
            <a:r>
              <a:rPr sz="1200" spc="15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профілю</a:t>
            </a:r>
            <a:r>
              <a:rPr sz="1200" spc="1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U:</a:t>
            </a:r>
            <a:r>
              <a:rPr sz="1200" spc="20" dirty="0">
                <a:latin typeface="Century Gothic"/>
                <a:cs typeface="Century Gothic"/>
              </a:rPr>
              <a:t> </a:t>
            </a:r>
            <a:r>
              <a:rPr sz="1200" spc="-45" dirty="0">
                <a:latin typeface="Century Gothic"/>
                <a:cs typeface="Century Gothic"/>
              </a:rPr>
              <a:t>10</a:t>
            </a:r>
            <a:r>
              <a:rPr sz="1200" spc="15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мм</a:t>
            </a:r>
            <a:endParaRPr sz="1200" dirty="0">
              <a:latin typeface="Century Gothic"/>
              <a:cs typeface="Century Gothic"/>
            </a:endParaRPr>
          </a:p>
          <a:p>
            <a:pPr marL="12700" marR="124460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Висота</a:t>
            </a:r>
            <a:r>
              <a:rPr sz="1200" spc="-25" dirty="0">
                <a:latin typeface="Century Gothic"/>
                <a:cs typeface="Century Gothic"/>
              </a:rPr>
              <a:t> профілю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H: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55" dirty="0">
                <a:latin typeface="Century Gothic"/>
                <a:cs typeface="Century Gothic"/>
              </a:rPr>
              <a:t>30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100" dirty="0">
                <a:latin typeface="Century Gothic"/>
                <a:cs typeface="Century Gothic"/>
              </a:rPr>
              <a:t>мм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105" dirty="0">
                <a:latin typeface="Century Gothic"/>
                <a:cs typeface="Century Gothic"/>
              </a:rPr>
              <a:t>40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100" dirty="0">
                <a:latin typeface="Century Gothic"/>
                <a:cs typeface="Century Gothic"/>
              </a:rPr>
              <a:t>мм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55" dirty="0">
                <a:latin typeface="Century Gothic"/>
                <a:cs typeface="Century Gothic"/>
              </a:rPr>
              <a:t>50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-65" dirty="0">
                <a:latin typeface="Century Gothic"/>
                <a:cs typeface="Century Gothic"/>
              </a:rPr>
              <a:t>мм </a:t>
            </a:r>
            <a:r>
              <a:rPr sz="1200" dirty="0">
                <a:latin typeface="Century Gothic"/>
                <a:cs typeface="Century Gothic"/>
              </a:rPr>
              <a:t>Розмір</a:t>
            </a:r>
            <a:r>
              <a:rPr sz="1200" spc="5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касети:</a:t>
            </a:r>
            <a:r>
              <a:rPr sz="1200" spc="10" dirty="0">
                <a:latin typeface="Century Gothic"/>
                <a:cs typeface="Century Gothic"/>
              </a:rPr>
              <a:t> </a:t>
            </a:r>
            <a:r>
              <a:rPr sz="1200" spc="75" dirty="0">
                <a:latin typeface="Century Gothic"/>
                <a:cs typeface="Century Gothic"/>
              </a:rPr>
              <a:t>600x600</a:t>
            </a:r>
            <a:r>
              <a:rPr sz="1200" spc="1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мм</a:t>
            </a: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Розмір</a:t>
            </a:r>
            <a:r>
              <a:rPr sz="1200" spc="3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комірки:</a:t>
            </a:r>
            <a:r>
              <a:rPr sz="1200" spc="4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50х50</a:t>
            </a:r>
            <a:r>
              <a:rPr sz="1200" spc="40" dirty="0">
                <a:latin typeface="Century Gothic"/>
                <a:cs typeface="Century Gothic"/>
              </a:rPr>
              <a:t> </a:t>
            </a:r>
            <a:r>
              <a:rPr sz="1200" spc="-95" dirty="0">
                <a:latin typeface="Century Gothic"/>
                <a:cs typeface="Century Gothic"/>
              </a:rPr>
              <a:t>мм,</a:t>
            </a:r>
            <a:r>
              <a:rPr sz="1200" spc="40" dirty="0">
                <a:latin typeface="Century Gothic"/>
                <a:cs typeface="Century Gothic"/>
              </a:rPr>
              <a:t> </a:t>
            </a:r>
            <a:r>
              <a:rPr sz="1200" spc="60" dirty="0">
                <a:latin typeface="Century Gothic"/>
                <a:cs typeface="Century Gothic"/>
              </a:rPr>
              <a:t>60х60</a:t>
            </a:r>
            <a:r>
              <a:rPr sz="1200" spc="40" dirty="0">
                <a:latin typeface="Century Gothic"/>
                <a:cs typeface="Century Gothic"/>
              </a:rPr>
              <a:t> </a:t>
            </a:r>
            <a:r>
              <a:rPr sz="1200" spc="-95" dirty="0">
                <a:latin typeface="Century Gothic"/>
                <a:cs typeface="Century Gothic"/>
              </a:rPr>
              <a:t>мм,</a:t>
            </a:r>
            <a:r>
              <a:rPr sz="1200" spc="35" dirty="0">
                <a:latin typeface="Century Gothic"/>
                <a:cs typeface="Century Gothic"/>
              </a:rPr>
              <a:t> </a:t>
            </a:r>
            <a:r>
              <a:rPr sz="1200" spc="-20" dirty="0">
                <a:latin typeface="Century Gothic"/>
                <a:cs typeface="Century Gothic"/>
              </a:rPr>
              <a:t>75х75 </a:t>
            </a:r>
            <a:r>
              <a:rPr sz="1200" spc="-95" dirty="0">
                <a:latin typeface="Century Gothic"/>
                <a:cs typeface="Century Gothic"/>
              </a:rPr>
              <a:t>мм,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spc="50" dirty="0">
                <a:latin typeface="Century Gothic"/>
                <a:cs typeface="Century Gothic"/>
              </a:rPr>
              <a:t>86х86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-95" dirty="0">
                <a:latin typeface="Century Gothic"/>
                <a:cs typeface="Century Gothic"/>
              </a:rPr>
              <a:t>мм,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100х100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-95" dirty="0">
                <a:latin typeface="Century Gothic"/>
                <a:cs typeface="Century Gothic"/>
              </a:rPr>
              <a:t>мм,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120х120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мм, 150х150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95" dirty="0">
                <a:latin typeface="Century Gothic"/>
                <a:cs typeface="Century Gothic"/>
              </a:rPr>
              <a:t>мм,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spc="60" dirty="0">
                <a:latin typeface="Century Gothic"/>
                <a:cs typeface="Century Gothic"/>
              </a:rPr>
              <a:t>200х200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мм</a:t>
            </a:r>
            <a:endParaRPr sz="1200" dirty="0">
              <a:latin typeface="Century Gothic"/>
              <a:cs typeface="Century Gothic"/>
            </a:endParaRPr>
          </a:p>
          <a:p>
            <a:pPr marL="44450">
              <a:lnSpc>
                <a:spcPct val="100000"/>
              </a:lnSpc>
              <a:spcBef>
                <a:spcPts val="100"/>
              </a:spcBef>
            </a:pPr>
            <a:r>
              <a:rPr sz="1200" spc="-65" dirty="0">
                <a:latin typeface="Century Gothic"/>
                <a:cs typeface="Century Gothic"/>
              </a:rPr>
              <a:t>(або</a:t>
            </a:r>
            <a:r>
              <a:rPr sz="1200" spc="3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нестандартний</a:t>
            </a:r>
            <a:r>
              <a:rPr sz="1200" spc="3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розмір)</a:t>
            </a:r>
            <a:endParaRPr sz="1200" dirty="0">
              <a:latin typeface="Century Gothic"/>
              <a:cs typeface="Century Gothic"/>
            </a:endParaRPr>
          </a:p>
          <a:p>
            <a:pPr marL="12700" marR="253365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Колір: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стандарт: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білий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7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чорний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сірий </a:t>
            </a:r>
            <a:r>
              <a:rPr sz="1200" dirty="0">
                <a:latin typeface="Century Gothic"/>
                <a:cs typeface="Century Gothic"/>
              </a:rPr>
              <a:t>Колір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spc="55" dirty="0">
                <a:latin typeface="Century Gothic"/>
                <a:cs typeface="Century Gothic"/>
              </a:rPr>
              <a:t>під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замовлення:</a:t>
            </a:r>
            <a:endParaRPr sz="1200" dirty="0">
              <a:latin typeface="Century Gothic"/>
              <a:cs typeface="Century Gothic"/>
            </a:endParaRPr>
          </a:p>
          <a:p>
            <a:pPr marL="12700" marR="76835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будь-</a:t>
            </a:r>
            <a:r>
              <a:rPr sz="1200" spc="80" dirty="0">
                <a:latin typeface="Century Gothic"/>
                <a:cs typeface="Century Gothic"/>
              </a:rPr>
              <a:t>який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55" dirty="0">
                <a:latin typeface="Century Gothic"/>
                <a:cs typeface="Century Gothic"/>
              </a:rPr>
              <a:t>RAL</a:t>
            </a:r>
            <a:r>
              <a:rPr sz="1200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dirty="0">
                <a:latin typeface="Century Gothic"/>
                <a:cs typeface="Century Gothic"/>
              </a:rPr>
              <a:t> дзеркало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dirty="0">
                <a:latin typeface="Century Gothic"/>
                <a:cs typeface="Century Gothic"/>
              </a:rPr>
              <a:t> золото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dirty="0">
                <a:latin typeface="Century Gothic"/>
                <a:cs typeface="Century Gothic"/>
              </a:rPr>
              <a:t> </a:t>
            </a:r>
            <a:r>
              <a:rPr sz="1200" spc="-20" dirty="0">
                <a:latin typeface="Century Gothic"/>
                <a:cs typeface="Century Gothic"/>
              </a:rPr>
              <a:t>тощо. </a:t>
            </a:r>
            <a:r>
              <a:rPr sz="1200" spc="45" dirty="0">
                <a:latin typeface="Century Gothic"/>
                <a:cs typeface="Century Gothic"/>
              </a:rPr>
              <a:t>Покриття: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декор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55" dirty="0">
                <a:latin typeface="Century Gothic"/>
                <a:cs typeface="Century Gothic"/>
              </a:rPr>
              <a:t>під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дерево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entury Gothic"/>
                <a:cs typeface="Century Gothic"/>
              </a:rPr>
              <a:t>Вага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стелі: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80" dirty="0">
                <a:latin typeface="Century Gothic"/>
                <a:cs typeface="Century Gothic"/>
              </a:rPr>
              <a:t>від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70" dirty="0">
                <a:latin typeface="Century Gothic"/>
                <a:cs typeface="Century Gothic"/>
              </a:rPr>
              <a:t>1,4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до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55" dirty="0">
                <a:latin typeface="Century Gothic"/>
                <a:cs typeface="Century Gothic"/>
              </a:rPr>
              <a:t>6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кг/м2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7300" y="7696048"/>
            <a:ext cx="33553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79475" algn="l"/>
                <a:tab pos="1657350" algn="l"/>
                <a:tab pos="2489835" algn="l"/>
                <a:tab pos="3110865" algn="l"/>
              </a:tabLst>
            </a:pPr>
            <a:r>
              <a:rPr sz="800" spc="-204" dirty="0">
                <a:latin typeface="Lucida Sans Unicode"/>
                <a:cs typeface="Lucida Sans Unicode"/>
              </a:rPr>
              <a:t>11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25" dirty="0">
                <a:latin typeface="Lucida Sans Unicode"/>
                <a:cs typeface="Lucida Sans Unicode"/>
              </a:rPr>
              <a:t>шт</a:t>
            </a:r>
            <a:r>
              <a:rPr sz="800" dirty="0">
                <a:latin typeface="Lucida Sans Unicode"/>
                <a:cs typeface="Lucida Sans Unicode"/>
              </a:rPr>
              <a:t>	9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25" dirty="0">
                <a:latin typeface="Lucida Sans Unicode"/>
                <a:cs typeface="Lucida Sans Unicode"/>
              </a:rPr>
              <a:t>шт</a:t>
            </a:r>
            <a:r>
              <a:rPr sz="800" dirty="0">
                <a:latin typeface="Lucida Sans Unicode"/>
                <a:cs typeface="Lucida Sans Unicode"/>
              </a:rPr>
              <a:t>	</a:t>
            </a:r>
            <a:r>
              <a:rPr sz="800" spc="-30" dirty="0">
                <a:latin typeface="Lucida Sans Unicode"/>
                <a:cs typeface="Lucida Sans Unicode"/>
              </a:rPr>
              <a:t>7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5" dirty="0">
                <a:latin typeface="Lucida Sans Unicode"/>
                <a:cs typeface="Lucida Sans Unicode"/>
              </a:rPr>
              <a:t>шт</a:t>
            </a:r>
            <a:r>
              <a:rPr sz="800" dirty="0">
                <a:latin typeface="Lucida Sans Unicode"/>
                <a:cs typeface="Lucida Sans Unicode"/>
              </a:rPr>
              <a:t>	6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25" dirty="0">
                <a:latin typeface="Lucida Sans Unicode"/>
                <a:cs typeface="Lucida Sans Unicode"/>
              </a:rPr>
              <a:t>шт</a:t>
            </a:r>
            <a:r>
              <a:rPr sz="800" dirty="0">
                <a:latin typeface="Lucida Sans Unicode"/>
                <a:cs typeface="Lucida Sans Unicode"/>
              </a:rPr>
              <a:t>	</a:t>
            </a:r>
            <a:r>
              <a:rPr sz="800" spc="-50" dirty="0">
                <a:latin typeface="Lucida Sans Unicode"/>
                <a:cs typeface="Lucida Sans Unicode"/>
              </a:rPr>
              <a:t>5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5" dirty="0">
                <a:latin typeface="Lucida Sans Unicode"/>
                <a:cs typeface="Lucida Sans Unicode"/>
              </a:rPr>
              <a:t>шт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21555" y="7696048"/>
            <a:ext cx="2667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4</a:t>
            </a:r>
            <a:r>
              <a:rPr sz="800" spc="-5" dirty="0">
                <a:latin typeface="Lucida Sans Unicode"/>
                <a:cs typeface="Lucida Sans Unicode"/>
              </a:rPr>
              <a:t> </a:t>
            </a:r>
            <a:r>
              <a:rPr sz="800" spc="-25" dirty="0">
                <a:latin typeface="Lucida Sans Unicode"/>
                <a:cs typeface="Lucida Sans Unicode"/>
              </a:rPr>
              <a:t>шт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79390" y="7696048"/>
            <a:ext cx="2565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Lucida Sans Unicode"/>
                <a:cs typeface="Lucida Sans Unicode"/>
              </a:rPr>
              <a:t>3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35" dirty="0">
                <a:latin typeface="Lucida Sans Unicode"/>
                <a:cs typeface="Lucida Sans Unicode"/>
              </a:rPr>
              <a:t>шт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29808" y="7696048"/>
            <a:ext cx="25717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Lucida Sans Unicode"/>
                <a:cs typeface="Lucida Sans Unicode"/>
              </a:rPr>
              <a:t>2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35" dirty="0">
                <a:latin typeface="Lucida Sans Unicode"/>
                <a:cs typeface="Lucida Sans Unicode"/>
              </a:rPr>
              <a:t>шт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01302" y="5954268"/>
            <a:ext cx="15119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90" dirty="0">
                <a:latin typeface="Lucida Sans Unicode"/>
                <a:cs typeface="Lucida Sans Unicode"/>
              </a:rPr>
              <a:t>1.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60" dirty="0">
                <a:latin typeface="Lucida Sans Unicode"/>
                <a:cs typeface="Lucida Sans Unicode"/>
              </a:rPr>
              <a:t>поперечний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45" dirty="0">
                <a:latin typeface="Lucida Sans Unicode"/>
                <a:cs typeface="Lucida Sans Unicode"/>
              </a:rPr>
              <a:t>несний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01302" y="6674231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2.</a:t>
            </a:r>
            <a:r>
              <a:rPr sz="1000" spc="19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поздовжній</a:t>
            </a:r>
            <a:r>
              <a:rPr sz="1000" spc="195" dirty="0">
                <a:latin typeface="Lucida Sans Unicode"/>
                <a:cs typeface="Lucida Sans Unicode"/>
              </a:rPr>
              <a:t> </a:t>
            </a:r>
            <a:r>
              <a:rPr sz="1000" spc="45" dirty="0">
                <a:latin typeface="Lucida Sans Unicode"/>
                <a:cs typeface="Lucida Sans Unicode"/>
              </a:rPr>
              <a:t>несний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01302" y="7311770"/>
            <a:ext cx="12649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Lucida Sans Unicode"/>
                <a:cs typeface="Lucida Sans Unicode"/>
              </a:rPr>
              <a:t>3.</a:t>
            </a:r>
            <a:r>
              <a:rPr sz="1000" spc="8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профіль</a:t>
            </a:r>
            <a:r>
              <a:rPr sz="1000" spc="8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верхній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401302" y="7989823"/>
            <a:ext cx="12509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4.</a:t>
            </a:r>
            <a:r>
              <a:rPr sz="1000" spc="7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профіль</a:t>
            </a:r>
            <a:r>
              <a:rPr sz="1000" spc="70" dirty="0">
                <a:latin typeface="Lucida Sans Unicode"/>
                <a:cs typeface="Lucida Sans Unicode"/>
              </a:rPr>
              <a:t> </a:t>
            </a:r>
            <a:r>
              <a:rPr sz="1000" spc="45" dirty="0">
                <a:latin typeface="Lucida Sans Unicode"/>
                <a:cs typeface="Lucida Sans Unicode"/>
              </a:rPr>
              <a:t>нижній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38309" y="8871077"/>
            <a:ext cx="1602105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spc="-85" dirty="0">
                <a:latin typeface="Lucida Sans Unicode"/>
                <a:cs typeface="Lucida Sans Unicode"/>
              </a:rPr>
              <a:t>5.</a:t>
            </a:r>
            <a:r>
              <a:rPr sz="1000" spc="8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з’єднувач</a:t>
            </a:r>
            <a:r>
              <a:rPr sz="1000" spc="9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каркасного профілю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03196" y="627253"/>
            <a:ext cx="5745492" cy="2578607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1999" y="9270007"/>
            <a:ext cx="5727204" cy="841249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0000" y="7870887"/>
            <a:ext cx="5727204" cy="804673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06112" y="3424897"/>
            <a:ext cx="1479765" cy="1409407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32948" y="5115268"/>
            <a:ext cx="2402586" cy="1541246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8280006" y="4367758"/>
            <a:ext cx="223520" cy="217170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25400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200"/>
              </a:spcBef>
            </a:pPr>
            <a:r>
              <a:rPr sz="1000" b="1" spc="-20" dirty="0">
                <a:solidFill>
                  <a:srgbClr val="FFFFFF"/>
                </a:solidFill>
                <a:latin typeface="Calibri"/>
                <a:cs typeface="Calibri"/>
              </a:rPr>
              <a:t>1.3.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294306" y="4355541"/>
            <a:ext cx="2911475" cy="9462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5890" indent="264160">
              <a:lnSpc>
                <a:spcPct val="116700"/>
              </a:lnSpc>
              <a:spcBef>
                <a:spcPts val="100"/>
              </a:spcBef>
            </a:pPr>
            <a:r>
              <a:rPr sz="1050" b="1" spc="150" dirty="0">
                <a:latin typeface="Calibri"/>
                <a:cs typeface="Calibri"/>
              </a:rPr>
              <a:t>ГРИЛЬЯТО</a:t>
            </a:r>
            <a:r>
              <a:rPr sz="1050" b="1" spc="65" dirty="0">
                <a:latin typeface="Calibri"/>
                <a:cs typeface="Calibri"/>
              </a:rPr>
              <a:t> </a:t>
            </a:r>
            <a:r>
              <a:rPr sz="1050" b="1" spc="185" dirty="0">
                <a:latin typeface="Calibri"/>
                <a:cs typeface="Calibri"/>
              </a:rPr>
              <a:t>НА</a:t>
            </a:r>
            <a:r>
              <a:rPr sz="1050" b="1" spc="65" dirty="0">
                <a:latin typeface="Calibri"/>
                <a:cs typeface="Calibri"/>
              </a:rPr>
              <a:t> </a:t>
            </a:r>
            <a:r>
              <a:rPr sz="1050" b="1" spc="135" dirty="0">
                <a:latin typeface="Calibri"/>
                <a:cs typeface="Calibri"/>
              </a:rPr>
              <a:t>Т</a:t>
            </a:r>
            <a:r>
              <a:rPr sz="1050" b="1" spc="65" dirty="0">
                <a:latin typeface="Calibri"/>
                <a:cs typeface="Calibri"/>
              </a:rPr>
              <a:t> </a:t>
            </a:r>
            <a:r>
              <a:rPr sz="1050" b="1" spc="150" dirty="0">
                <a:latin typeface="Calibri"/>
                <a:cs typeface="Calibri"/>
              </a:rPr>
              <a:t>ПРОФІЛІ</a:t>
            </a:r>
            <a:r>
              <a:rPr sz="1050" b="1" spc="65" dirty="0">
                <a:latin typeface="Calibri"/>
                <a:cs typeface="Calibri"/>
              </a:rPr>
              <a:t> </a:t>
            </a:r>
            <a:r>
              <a:rPr sz="1050" b="1" spc="160" dirty="0">
                <a:latin typeface="Calibri"/>
                <a:cs typeface="Calibri"/>
              </a:rPr>
              <a:t>ВКЛЮЧАЄ </a:t>
            </a:r>
            <a:r>
              <a:rPr sz="1050" b="1" spc="180" dirty="0">
                <a:latin typeface="Calibri"/>
                <a:cs typeface="Calibri"/>
              </a:rPr>
              <a:t>В</a:t>
            </a:r>
            <a:r>
              <a:rPr sz="1050" b="1" spc="70" dirty="0">
                <a:latin typeface="Calibri"/>
                <a:cs typeface="Calibri"/>
              </a:rPr>
              <a:t> </a:t>
            </a:r>
            <a:r>
              <a:rPr sz="1050" b="1" spc="185" dirty="0">
                <a:latin typeface="Calibri"/>
                <a:cs typeface="Calibri"/>
              </a:rPr>
              <a:t>СЕБЕ</a:t>
            </a:r>
            <a:r>
              <a:rPr sz="1050" b="1" spc="70" dirty="0">
                <a:latin typeface="Calibri"/>
                <a:cs typeface="Calibri"/>
              </a:rPr>
              <a:t> </a:t>
            </a:r>
            <a:r>
              <a:rPr sz="1050" b="1" spc="140" dirty="0">
                <a:latin typeface="Calibri"/>
                <a:cs typeface="Calibri"/>
              </a:rPr>
              <a:t>ЯКІСТЬ</a:t>
            </a:r>
            <a:r>
              <a:rPr sz="1050" b="1" spc="70" dirty="0">
                <a:latin typeface="Calibri"/>
                <a:cs typeface="Calibri"/>
              </a:rPr>
              <a:t> </a:t>
            </a:r>
            <a:r>
              <a:rPr sz="1050" b="1" spc="165" dirty="0">
                <a:latin typeface="Calibri"/>
                <a:cs typeface="Calibri"/>
              </a:rPr>
              <a:t>КАРКАСУ</a:t>
            </a:r>
            <a:r>
              <a:rPr sz="1050" b="1" spc="70" dirty="0">
                <a:latin typeface="Calibri"/>
                <a:cs typeface="Calibri"/>
              </a:rPr>
              <a:t> </a:t>
            </a:r>
            <a:r>
              <a:rPr sz="1050" b="1" spc="90" dirty="0">
                <a:latin typeface="Calibri"/>
                <a:cs typeface="Calibri"/>
              </a:rPr>
              <a:t>Т-</a:t>
            </a:r>
            <a:r>
              <a:rPr sz="1050" b="1" spc="140" dirty="0">
                <a:latin typeface="Calibri"/>
                <a:cs typeface="Calibri"/>
              </a:rPr>
              <a:t>ПРОФІЛЬ,</a:t>
            </a:r>
            <a:r>
              <a:rPr sz="1050" b="1" spc="70" dirty="0">
                <a:latin typeface="Calibri"/>
                <a:cs typeface="Calibri"/>
              </a:rPr>
              <a:t> </a:t>
            </a:r>
            <a:r>
              <a:rPr sz="1050" b="1" spc="145" dirty="0">
                <a:latin typeface="Calibri"/>
                <a:cs typeface="Calibri"/>
              </a:rPr>
              <a:t>А</a:t>
            </a:r>
            <a:endParaRPr sz="1050" dirty="0">
              <a:latin typeface="Calibri"/>
              <a:cs typeface="Calibri"/>
            </a:endParaRPr>
          </a:p>
          <a:p>
            <a:pPr marL="12700" marR="5080">
              <a:lnSpc>
                <a:spcPct val="116700"/>
              </a:lnSpc>
            </a:pPr>
            <a:r>
              <a:rPr sz="1050" b="1" spc="170" dirty="0">
                <a:latin typeface="Calibri"/>
                <a:cs typeface="Calibri"/>
              </a:rPr>
              <a:t>СТЕЛЬОВА</a:t>
            </a:r>
            <a:r>
              <a:rPr sz="1050" b="1" spc="70" dirty="0">
                <a:latin typeface="Calibri"/>
                <a:cs typeface="Calibri"/>
              </a:rPr>
              <a:t> </a:t>
            </a:r>
            <a:r>
              <a:rPr sz="1050" b="1" spc="165" dirty="0">
                <a:latin typeface="Calibri"/>
                <a:cs typeface="Calibri"/>
              </a:rPr>
              <a:t>КАСЕТА</a:t>
            </a:r>
            <a:r>
              <a:rPr sz="1050" b="1" spc="70" dirty="0">
                <a:latin typeface="Calibri"/>
                <a:cs typeface="Calibri"/>
              </a:rPr>
              <a:t> </a:t>
            </a:r>
            <a:r>
              <a:rPr sz="1050" b="1" spc="170" dirty="0">
                <a:latin typeface="Calibri"/>
                <a:cs typeface="Calibri"/>
              </a:rPr>
              <a:t>СКЛАДАЄТЬСЯ</a:t>
            </a:r>
            <a:r>
              <a:rPr sz="1050" b="1" spc="70" dirty="0">
                <a:latin typeface="Calibri"/>
                <a:cs typeface="Calibri"/>
              </a:rPr>
              <a:t> </a:t>
            </a:r>
            <a:r>
              <a:rPr sz="1050" b="1" spc="165" dirty="0">
                <a:latin typeface="Calibri"/>
                <a:cs typeface="Calibri"/>
              </a:rPr>
              <a:t>З</a:t>
            </a:r>
            <a:r>
              <a:rPr sz="1050" b="1" spc="70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0,6М </a:t>
            </a:r>
            <a:r>
              <a:rPr sz="1050" b="1" spc="155" dirty="0">
                <a:latin typeface="Calibri"/>
                <a:cs typeface="Calibri"/>
              </a:rPr>
              <a:t>ВЕРХНІХ</a:t>
            </a:r>
            <a:r>
              <a:rPr sz="1050" b="1" spc="6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І</a:t>
            </a:r>
            <a:r>
              <a:rPr sz="1050" b="1" spc="60" dirty="0">
                <a:latin typeface="Calibri"/>
                <a:cs typeface="Calibri"/>
              </a:rPr>
              <a:t> </a:t>
            </a:r>
            <a:r>
              <a:rPr sz="1050" b="1" spc="165" dirty="0">
                <a:latin typeface="Calibri"/>
                <a:cs typeface="Calibri"/>
              </a:rPr>
              <a:t>НИЖНІХ</a:t>
            </a:r>
            <a:r>
              <a:rPr sz="1050" b="1" spc="60" dirty="0">
                <a:latin typeface="Calibri"/>
                <a:cs typeface="Calibri"/>
              </a:rPr>
              <a:t> </a:t>
            </a:r>
            <a:r>
              <a:rPr sz="1050" b="1" spc="125" dirty="0">
                <a:latin typeface="Calibri"/>
                <a:cs typeface="Calibri"/>
              </a:rPr>
              <a:t>ПРОФІЛІВ.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40004" y="7276960"/>
            <a:ext cx="223520" cy="217170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17780" rIns="0" bIns="0" rtlCol="0">
            <a:spAutoFit/>
          </a:bodyPr>
          <a:lstStyle/>
          <a:p>
            <a:pPr marL="35560">
              <a:lnSpc>
                <a:spcPct val="100000"/>
              </a:lnSpc>
              <a:spcBef>
                <a:spcPts val="140"/>
              </a:spcBef>
            </a:pP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1.1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7300" y="7282040"/>
            <a:ext cx="3267710" cy="424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>
              <a:lnSpc>
                <a:spcPct val="100000"/>
              </a:lnSpc>
              <a:spcBef>
                <a:spcPts val="100"/>
              </a:spcBef>
            </a:pPr>
            <a:r>
              <a:rPr sz="1000" b="1" spc="165" dirty="0">
                <a:latin typeface="Calibri"/>
                <a:cs typeface="Calibri"/>
              </a:rPr>
              <a:t>СТАНДАРТНЕ</a:t>
            </a:r>
            <a:r>
              <a:rPr sz="1000" b="1" spc="75" dirty="0">
                <a:latin typeface="Calibri"/>
                <a:cs typeface="Calibri"/>
              </a:rPr>
              <a:t> </a:t>
            </a:r>
            <a:r>
              <a:rPr sz="1000" b="1" spc="150" dirty="0">
                <a:latin typeface="Calibri"/>
                <a:cs typeface="Calibri"/>
              </a:rPr>
              <a:t>ГРИЛЬЯТО</a:t>
            </a:r>
            <a:r>
              <a:rPr sz="1000" b="1" spc="80" dirty="0">
                <a:latin typeface="Calibri"/>
                <a:cs typeface="Calibri"/>
              </a:rPr>
              <a:t> </a:t>
            </a:r>
            <a:r>
              <a:rPr sz="1000" b="1" spc="135" dirty="0">
                <a:latin typeface="Calibri"/>
                <a:cs typeface="Calibri"/>
              </a:rPr>
              <a:t>РОЗМІР</a:t>
            </a:r>
            <a:r>
              <a:rPr sz="1000" b="1" spc="80" dirty="0">
                <a:latin typeface="Calibri"/>
                <a:cs typeface="Calibri"/>
              </a:rPr>
              <a:t> </a:t>
            </a:r>
            <a:r>
              <a:rPr sz="1000" b="1" spc="120" dirty="0">
                <a:latin typeface="Calibri"/>
                <a:cs typeface="Calibri"/>
              </a:rPr>
              <a:t>КОМІРКИ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900" spc="10" dirty="0">
                <a:latin typeface="Lucida Sans Unicode"/>
                <a:cs typeface="Lucida Sans Unicode"/>
              </a:rPr>
              <a:t>Кількість</a:t>
            </a:r>
            <a:r>
              <a:rPr sz="900" spc="75" dirty="0">
                <a:latin typeface="Lucida Sans Unicode"/>
                <a:cs typeface="Lucida Sans Unicode"/>
              </a:rPr>
              <a:t> </a:t>
            </a:r>
            <a:r>
              <a:rPr sz="900" spc="10" dirty="0">
                <a:latin typeface="Lucida Sans Unicode"/>
                <a:cs typeface="Lucida Sans Unicode"/>
              </a:rPr>
              <a:t>смуг</a:t>
            </a:r>
            <a:r>
              <a:rPr sz="900" spc="80" dirty="0">
                <a:latin typeface="Lucida Sans Unicode"/>
                <a:cs typeface="Lucida Sans Unicode"/>
              </a:rPr>
              <a:t> </a:t>
            </a:r>
            <a:r>
              <a:rPr sz="900" spc="10" dirty="0">
                <a:latin typeface="Lucida Sans Unicode"/>
                <a:cs typeface="Lucida Sans Unicode"/>
              </a:rPr>
              <a:t>у</a:t>
            </a:r>
            <a:r>
              <a:rPr sz="900" spc="80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стелі: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40004" y="8898356"/>
            <a:ext cx="223520" cy="217170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17780" rIns="0" bIns="0" rtlCol="0">
            <a:spAutoFit/>
          </a:bodyPr>
          <a:lstStyle/>
          <a:p>
            <a:pPr marL="35560">
              <a:lnSpc>
                <a:spcPct val="100000"/>
              </a:lnSpc>
              <a:spcBef>
                <a:spcPts val="140"/>
              </a:spcBef>
            </a:pP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1.2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30380" y="8903436"/>
            <a:ext cx="24758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60" dirty="0">
                <a:latin typeface="Calibri"/>
                <a:cs typeface="Calibri"/>
              </a:rPr>
              <a:t>НЕСТАНДАРТНІ</a:t>
            </a:r>
            <a:r>
              <a:rPr sz="1000" b="1" spc="55" dirty="0">
                <a:latin typeface="Calibri"/>
                <a:cs typeface="Calibri"/>
              </a:rPr>
              <a:t> </a:t>
            </a:r>
            <a:r>
              <a:rPr sz="1000" b="1" spc="140" dirty="0">
                <a:latin typeface="Calibri"/>
                <a:cs typeface="Calibri"/>
              </a:rPr>
              <a:t>РОЗМІРИ</a:t>
            </a:r>
            <a:r>
              <a:rPr sz="1000" b="1" spc="60" dirty="0">
                <a:latin typeface="Calibri"/>
                <a:cs typeface="Calibri"/>
              </a:rPr>
              <a:t> </a:t>
            </a:r>
            <a:r>
              <a:rPr sz="1000" b="1" spc="125" dirty="0">
                <a:latin typeface="Calibri"/>
                <a:cs typeface="Calibri"/>
              </a:rPr>
              <a:t>КОМІРОК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63200" y="8898356"/>
            <a:ext cx="6076950" cy="0"/>
          </a:xfrm>
          <a:custGeom>
            <a:avLst/>
            <a:gdLst/>
            <a:ahLst/>
            <a:cxnLst/>
            <a:rect l="l" t="t" r="r" b="b"/>
            <a:pathLst>
              <a:path w="6076950">
                <a:moveTo>
                  <a:pt x="0" y="0"/>
                </a:moveTo>
                <a:lnTo>
                  <a:pt x="6076797" y="0"/>
                </a:lnTo>
              </a:path>
            </a:pathLst>
          </a:custGeom>
          <a:ln w="12700">
            <a:solidFill>
              <a:srgbClr val="E860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63200" y="7276960"/>
            <a:ext cx="6076950" cy="0"/>
          </a:xfrm>
          <a:custGeom>
            <a:avLst/>
            <a:gdLst/>
            <a:ahLst/>
            <a:cxnLst/>
            <a:rect l="l" t="t" r="r" b="b"/>
            <a:pathLst>
              <a:path w="6076950">
                <a:moveTo>
                  <a:pt x="0" y="0"/>
                </a:moveTo>
                <a:lnTo>
                  <a:pt x="6076797" y="0"/>
                </a:lnTo>
              </a:path>
            </a:pathLst>
          </a:custGeom>
          <a:ln w="12700">
            <a:solidFill>
              <a:srgbClr val="E9620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503196" y="4367758"/>
            <a:ext cx="2783205" cy="0"/>
          </a:xfrm>
          <a:custGeom>
            <a:avLst/>
            <a:gdLst/>
            <a:ahLst/>
            <a:cxnLst/>
            <a:rect l="l" t="t" r="r" b="b"/>
            <a:pathLst>
              <a:path w="2783204">
                <a:moveTo>
                  <a:pt x="0" y="0"/>
                </a:moveTo>
                <a:lnTo>
                  <a:pt x="2782798" y="0"/>
                </a:lnTo>
              </a:path>
            </a:pathLst>
          </a:custGeom>
          <a:ln w="12700">
            <a:solidFill>
              <a:srgbClr val="E9620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" name="object 4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3545992" cy="3456000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0" y="3693604"/>
            <a:ext cx="3546475" cy="467995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10795" rIns="0" bIns="0" rtlCol="0">
            <a:spAutoFit/>
          </a:bodyPr>
          <a:lstStyle/>
          <a:p>
            <a:pPr marL="647700" marR="965200">
              <a:lnSpc>
                <a:spcPts val="1800"/>
              </a:lnSpc>
              <a:spcBef>
                <a:spcPts val="85"/>
              </a:spcBef>
            </a:pPr>
            <a:r>
              <a:rPr sz="1600" b="1" spc="240" dirty="0">
                <a:solidFill>
                  <a:srgbClr val="FFFFFF"/>
                </a:solidFill>
                <a:latin typeface="Calibri"/>
                <a:cs typeface="Calibri"/>
              </a:rPr>
              <a:t>СПЕЦИФІКАЦІЯ </a:t>
            </a:r>
            <a:r>
              <a:rPr sz="1600" b="1" spc="220" dirty="0">
                <a:solidFill>
                  <a:srgbClr val="FFFFFF"/>
                </a:solidFill>
                <a:latin typeface="Calibri"/>
                <a:cs typeface="Calibri"/>
              </a:rPr>
              <a:t>ПІДВІСНОЇ</a:t>
            </a:r>
            <a:r>
              <a:rPr sz="1600" b="1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180" dirty="0">
                <a:solidFill>
                  <a:srgbClr val="FFFFFF"/>
                </a:solidFill>
                <a:latin typeface="Calibri"/>
                <a:cs typeface="Calibri"/>
              </a:rPr>
              <a:t>СТЕЛІ: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43" name="object 4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427963" y="5979795"/>
            <a:ext cx="1692008" cy="2378062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427963" y="8418080"/>
            <a:ext cx="1692008" cy="2273922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427963" y="3541509"/>
            <a:ext cx="1692021" cy="2378062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573992" y="5979807"/>
            <a:ext cx="1800009" cy="2378049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573992" y="8418085"/>
            <a:ext cx="1800009" cy="2273917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573992" y="3541522"/>
            <a:ext cx="1800021" cy="2378049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3834003" y="546354"/>
            <a:ext cx="503555" cy="503555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44450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350"/>
              </a:spcBef>
            </a:pPr>
            <a:r>
              <a:rPr sz="2100" b="1" spc="-25" dirty="0">
                <a:solidFill>
                  <a:srgbClr val="FFFFFF"/>
                </a:solidFill>
                <a:latin typeface="Calibri"/>
                <a:cs typeface="Calibri"/>
              </a:rPr>
              <a:t>1.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420260" y="540461"/>
            <a:ext cx="2138045" cy="84836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4604" marR="5080" indent="-2540" algn="just">
              <a:lnSpc>
                <a:spcPts val="2100"/>
              </a:lnSpc>
              <a:spcBef>
                <a:spcPts val="320"/>
              </a:spcBef>
            </a:pPr>
            <a:r>
              <a:rPr sz="1900" b="1" spc="320" dirty="0">
                <a:solidFill>
                  <a:srgbClr val="033755"/>
                </a:solidFill>
                <a:latin typeface="Calibri"/>
                <a:cs typeface="Calibri"/>
              </a:rPr>
              <a:t>ПОЦИНКОВАНЕ </a:t>
            </a:r>
            <a:r>
              <a:rPr sz="1900" b="1" spc="254" dirty="0">
                <a:solidFill>
                  <a:srgbClr val="033755"/>
                </a:solidFill>
                <a:latin typeface="Calibri"/>
                <a:cs typeface="Calibri"/>
              </a:rPr>
              <a:t>ТА</a:t>
            </a:r>
            <a:r>
              <a:rPr sz="1900" b="1" spc="95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1900" b="1" spc="210" dirty="0">
                <a:solidFill>
                  <a:srgbClr val="033755"/>
                </a:solidFill>
                <a:latin typeface="Calibri"/>
                <a:cs typeface="Calibri"/>
              </a:rPr>
              <a:t>АЛЮМІНІЄВЕ </a:t>
            </a:r>
            <a:r>
              <a:rPr sz="1900" b="1" spc="290" dirty="0">
                <a:solidFill>
                  <a:srgbClr val="033755"/>
                </a:solidFill>
                <a:latin typeface="Calibri"/>
                <a:cs typeface="Calibri"/>
              </a:rPr>
              <a:t>ГРИЛЬЯТО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522577" y="10210196"/>
            <a:ext cx="1206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5" dirty="0">
                <a:solidFill>
                  <a:srgbClr val="FFFFFF"/>
                </a:solidFill>
                <a:latin typeface="Bodoni MT Condensed"/>
                <a:cs typeface="Bodoni MT Condensed"/>
              </a:rPr>
              <a:t>39</a:t>
            </a:r>
            <a:endParaRPr sz="1000">
              <a:latin typeface="Bodoni MT Condensed"/>
              <a:cs typeface="Bodoni MT Condensed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379764" y="10306202"/>
            <a:ext cx="10364470" cy="12700"/>
            <a:chOff x="2379764" y="10306202"/>
            <a:chExt cx="10364470" cy="12700"/>
          </a:xfrm>
        </p:grpSpPr>
        <p:sp>
          <p:nvSpPr>
            <p:cNvPr id="5" name="object 5"/>
            <p:cNvSpPr/>
            <p:nvPr/>
          </p:nvSpPr>
          <p:spPr>
            <a:xfrm>
              <a:off x="7559941" y="10312552"/>
              <a:ext cx="5184140" cy="0"/>
            </a:xfrm>
            <a:custGeom>
              <a:avLst/>
              <a:gdLst/>
              <a:ahLst/>
              <a:cxnLst/>
              <a:rect l="l" t="t" r="r" b="b"/>
              <a:pathLst>
                <a:path w="5184140">
                  <a:moveTo>
                    <a:pt x="51840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E962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79764" y="10312552"/>
              <a:ext cx="5180330" cy="0"/>
            </a:xfrm>
            <a:custGeom>
              <a:avLst/>
              <a:gdLst/>
              <a:ahLst/>
              <a:cxnLst/>
              <a:rect l="l" t="t" r="r" b="b"/>
              <a:pathLst>
                <a:path w="5180330">
                  <a:moveTo>
                    <a:pt x="5180241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E860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82300" y="10210196"/>
            <a:ext cx="1206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5" dirty="0">
                <a:solidFill>
                  <a:srgbClr val="FFFFFF"/>
                </a:solidFill>
                <a:latin typeface="Bodoni MT Condensed"/>
                <a:cs typeface="Bodoni MT Condensed"/>
              </a:rPr>
              <a:t>38</a:t>
            </a:r>
            <a:endParaRPr sz="1000">
              <a:latin typeface="Bodoni MT Condensed"/>
              <a:cs typeface="Bodoni MT Condensed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574005" y="533653"/>
            <a:ext cx="3546475" cy="12700"/>
          </a:xfrm>
          <a:custGeom>
            <a:avLst/>
            <a:gdLst/>
            <a:ahLst/>
            <a:cxnLst/>
            <a:rect l="l" t="t" r="r" b="b"/>
            <a:pathLst>
              <a:path w="3546475" h="12700">
                <a:moveTo>
                  <a:pt x="2673997" y="0"/>
                </a:moveTo>
                <a:lnTo>
                  <a:pt x="0" y="0"/>
                </a:lnTo>
                <a:lnTo>
                  <a:pt x="0" y="12700"/>
                </a:lnTo>
                <a:lnTo>
                  <a:pt x="2673997" y="12700"/>
                </a:lnTo>
                <a:lnTo>
                  <a:pt x="2673997" y="0"/>
                </a:lnTo>
                <a:close/>
              </a:path>
              <a:path w="3546475" h="12700">
                <a:moveTo>
                  <a:pt x="3545979" y="0"/>
                </a:moveTo>
                <a:lnTo>
                  <a:pt x="3406000" y="0"/>
                </a:lnTo>
                <a:lnTo>
                  <a:pt x="3406000" y="12700"/>
                </a:lnTo>
                <a:lnTo>
                  <a:pt x="3545979" y="12700"/>
                </a:lnTo>
                <a:lnTo>
                  <a:pt x="3545979" y="0"/>
                </a:lnTo>
                <a:close/>
              </a:path>
            </a:pathLst>
          </a:custGeom>
          <a:solidFill>
            <a:srgbClr val="E860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34003" y="540004"/>
            <a:ext cx="2746375" cy="0"/>
          </a:xfrm>
          <a:custGeom>
            <a:avLst/>
            <a:gdLst/>
            <a:ahLst/>
            <a:cxnLst/>
            <a:rect l="l" t="t" r="r" b="b"/>
            <a:pathLst>
              <a:path w="2746375">
                <a:moveTo>
                  <a:pt x="0" y="0"/>
                </a:moveTo>
                <a:lnTo>
                  <a:pt x="2746057" y="0"/>
                </a:lnTo>
              </a:path>
            </a:pathLst>
          </a:custGeom>
          <a:ln w="12700">
            <a:solidFill>
              <a:srgbClr val="E860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312062" y="540004"/>
            <a:ext cx="248285" cy="0"/>
          </a:xfrm>
          <a:custGeom>
            <a:avLst/>
            <a:gdLst/>
            <a:ahLst/>
            <a:cxnLst/>
            <a:rect l="l" t="t" r="r" b="b"/>
            <a:pathLst>
              <a:path w="248284">
                <a:moveTo>
                  <a:pt x="0" y="0"/>
                </a:moveTo>
                <a:lnTo>
                  <a:pt x="247942" y="0"/>
                </a:lnTo>
              </a:path>
            </a:pathLst>
          </a:custGeom>
          <a:ln w="12700">
            <a:solidFill>
              <a:srgbClr val="E860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766070" y="1691435"/>
            <a:ext cx="3582987" cy="1380827"/>
          </a:xfrm>
          <a:prstGeom prst="rect">
            <a:avLst/>
          </a:prstGeom>
          <a:solidFill>
            <a:srgbClr val="033755"/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07950" marR="1121410">
              <a:lnSpc>
                <a:spcPct val="108300"/>
              </a:lnSpc>
            </a:pPr>
            <a:r>
              <a:rPr sz="1400" spc="55" dirty="0">
                <a:solidFill>
                  <a:srgbClr val="FFFFFF"/>
                </a:solidFill>
                <a:latin typeface="Lucida Sans Unicode"/>
                <a:cs typeface="Lucida Sans Unicode"/>
              </a:rPr>
              <a:t>Рейкові</a:t>
            </a:r>
            <a:r>
              <a:rPr sz="1400" spc="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стелі</a:t>
            </a:r>
            <a:r>
              <a:rPr sz="14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(прямі</a:t>
            </a:r>
            <a:r>
              <a:rPr sz="1400" spc="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та</a:t>
            </a:r>
            <a:r>
              <a:rPr sz="14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хвилеподібні) </a:t>
            </a:r>
            <a:r>
              <a:rPr sz="14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виготовляються</a:t>
            </a:r>
            <a:r>
              <a:rPr sz="1400" spc="1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Lucida Sans Unicode"/>
                <a:cs typeface="Lucida Sans Unicode"/>
              </a:rPr>
              <a:t>з</a:t>
            </a:r>
            <a:r>
              <a:rPr sz="1400" spc="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алюмінієвої</a:t>
            </a:r>
            <a:r>
              <a:rPr sz="1400" spc="1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та </a:t>
            </a:r>
            <a:r>
              <a:rPr sz="1400" spc="20" dirty="0">
                <a:solidFill>
                  <a:srgbClr val="FFFFFF"/>
                </a:solidFill>
                <a:latin typeface="Lucida Sans Unicode"/>
                <a:cs typeface="Lucida Sans Unicode"/>
              </a:rPr>
              <a:t>поцинкованої</a:t>
            </a:r>
            <a:r>
              <a:rPr sz="1400" spc="1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стрічки.</a:t>
            </a:r>
            <a:endParaRPr sz="1400" dirty="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96929" y="1357700"/>
            <a:ext cx="3546005" cy="1595180"/>
          </a:xfrm>
          <a:prstGeom prst="rect">
            <a:avLst/>
          </a:prstGeom>
          <a:solidFill>
            <a:srgbClr val="033755"/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07950" marR="523240">
              <a:lnSpc>
                <a:spcPct val="108300"/>
              </a:lnSpc>
            </a:pPr>
            <a:r>
              <a:rPr sz="1400" dirty="0" err="1">
                <a:solidFill>
                  <a:srgbClr val="FFFFFF"/>
                </a:solidFill>
                <a:latin typeface="Century Gothic"/>
                <a:cs typeface="Century Gothic"/>
              </a:rPr>
              <a:t>Алюмінієв</a:t>
            </a:r>
            <a:r>
              <a:rPr lang="uk-UA" sz="1400" dirty="0">
                <a:solidFill>
                  <a:srgbClr val="FFFFFF"/>
                </a:solidFill>
                <a:latin typeface="Century Gothic"/>
                <a:cs typeface="Century Gothic"/>
              </a:rPr>
              <a:t>і</a:t>
            </a:r>
            <a:r>
              <a:rPr sz="1400" spc="20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 err="1">
                <a:solidFill>
                  <a:srgbClr val="FFFFFF"/>
                </a:solidFill>
                <a:latin typeface="Century Gothic"/>
                <a:cs typeface="Century Gothic"/>
              </a:rPr>
              <a:t>та</a:t>
            </a:r>
            <a:r>
              <a:rPr sz="1400" spc="20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 err="1">
                <a:solidFill>
                  <a:srgbClr val="FFFFFF"/>
                </a:solidFill>
                <a:latin typeface="Century Gothic"/>
                <a:cs typeface="Century Gothic"/>
              </a:rPr>
              <a:t>поцинкован</a:t>
            </a:r>
            <a:r>
              <a:rPr lang="uk-UA" sz="1400" dirty="0">
                <a:solidFill>
                  <a:srgbClr val="FFFFFF"/>
                </a:solidFill>
                <a:latin typeface="Century Gothic"/>
                <a:cs typeface="Century Gothic"/>
              </a:rPr>
              <a:t>і</a:t>
            </a:r>
            <a:r>
              <a:rPr sz="1400" spc="2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рейкові</a:t>
            </a:r>
            <a:r>
              <a:rPr sz="1400" spc="20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entury Gothic"/>
                <a:cs typeface="Century Gothic"/>
              </a:rPr>
              <a:t>стелі </a:t>
            </a:r>
            <a:r>
              <a:rPr sz="1400" spc="10" dirty="0">
                <a:solidFill>
                  <a:srgbClr val="FFFFFF"/>
                </a:solidFill>
                <a:latin typeface="Century Gothic"/>
                <a:cs typeface="Century Gothic"/>
              </a:rPr>
              <a:t>користуються</a:t>
            </a:r>
            <a:r>
              <a:rPr sz="1400" spc="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Century Gothic"/>
                <a:cs typeface="Century Gothic"/>
              </a:rPr>
              <a:t>особливою</a:t>
            </a:r>
            <a:r>
              <a:rPr sz="1400" spc="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20" dirty="0" err="1">
                <a:solidFill>
                  <a:srgbClr val="FFFFFF"/>
                </a:solidFill>
                <a:latin typeface="Century Gothic"/>
                <a:cs typeface="Century Gothic"/>
              </a:rPr>
              <a:t>популярністю</a:t>
            </a:r>
            <a:r>
              <a:rPr sz="1400" spc="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у</a:t>
            </a:r>
            <a:r>
              <a:rPr sz="1400" spc="-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громадських</a:t>
            </a:r>
            <a:r>
              <a:rPr sz="1400" spc="-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 err="1">
                <a:solidFill>
                  <a:srgbClr val="FFFFFF"/>
                </a:solidFill>
                <a:latin typeface="Century Gothic"/>
                <a:cs typeface="Century Gothic"/>
              </a:rPr>
              <a:t>закладах</a:t>
            </a:r>
            <a:r>
              <a:rPr sz="1400" spc="-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uk-UA" sz="1400" spc="-30" dirty="0">
                <a:solidFill>
                  <a:srgbClr val="FFFFFF"/>
                </a:solidFill>
                <a:latin typeface="Century Gothic"/>
                <a:cs typeface="Century Gothic"/>
              </a:rPr>
              <a:t>, ТРЦ </a:t>
            </a:r>
            <a:r>
              <a:rPr sz="1400" dirty="0" err="1">
                <a:solidFill>
                  <a:srgbClr val="FFFFFF"/>
                </a:solidFill>
                <a:latin typeface="Century Gothic"/>
                <a:cs typeface="Century Gothic"/>
              </a:rPr>
              <a:t>та</a:t>
            </a:r>
            <a:r>
              <a:rPr sz="140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у</a:t>
            </a:r>
            <a:r>
              <a:rPr sz="140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якості</a:t>
            </a:r>
            <a:r>
              <a:rPr sz="140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60" dirty="0">
                <a:solidFill>
                  <a:srgbClr val="FFFFFF"/>
                </a:solidFill>
                <a:latin typeface="Century Gothic"/>
                <a:cs typeface="Century Gothic"/>
              </a:rPr>
              <a:t>фасадного</a:t>
            </a:r>
            <a:r>
              <a:rPr sz="140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обрамлення будівель.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1450" y="4197691"/>
            <a:ext cx="3645344" cy="43676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7945">
              <a:lnSpc>
                <a:spcPct val="133300"/>
              </a:lnSpc>
              <a:spcBef>
                <a:spcPts val="100"/>
              </a:spcBef>
            </a:pPr>
            <a:r>
              <a:rPr sz="1200" spc="-20" dirty="0">
                <a:latin typeface="Century Gothic"/>
                <a:cs typeface="Century Gothic"/>
              </a:rPr>
              <a:t>Матеріал: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алюміній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та</a:t>
            </a:r>
            <a:r>
              <a:rPr sz="1200" spc="3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поцинкована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сталь </a:t>
            </a:r>
            <a:r>
              <a:rPr sz="1200" dirty="0">
                <a:latin typeface="Century Gothic"/>
                <a:cs typeface="Century Gothic"/>
              </a:rPr>
              <a:t>Товщина: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0,3 –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0,5 </a:t>
            </a:r>
            <a:r>
              <a:rPr sz="1200" spc="-25" dirty="0">
                <a:latin typeface="Century Gothic"/>
                <a:cs typeface="Century Gothic"/>
              </a:rPr>
              <a:t>мм</a:t>
            </a:r>
            <a:endParaRPr sz="1200" dirty="0">
              <a:latin typeface="Century Gothic"/>
              <a:cs typeface="Century Gothic"/>
            </a:endParaRPr>
          </a:p>
          <a:p>
            <a:pPr marL="12700" marR="229870">
              <a:lnSpc>
                <a:spcPct val="133300"/>
              </a:lnSpc>
            </a:pPr>
            <a:r>
              <a:rPr sz="1200" dirty="0">
                <a:latin typeface="Century Gothic"/>
                <a:cs typeface="Century Gothic"/>
              </a:rPr>
              <a:t>Ширина</a:t>
            </a:r>
            <a:r>
              <a:rPr sz="1200" spc="15" dirty="0">
                <a:latin typeface="Century Gothic"/>
                <a:cs typeface="Century Gothic"/>
              </a:rPr>
              <a:t> </a:t>
            </a:r>
            <a:r>
              <a:rPr sz="1200" spc="-30" dirty="0">
                <a:latin typeface="Century Gothic"/>
                <a:cs typeface="Century Gothic"/>
              </a:rPr>
              <a:t>профілю:</a:t>
            </a:r>
            <a:r>
              <a:rPr sz="1200" spc="20" dirty="0">
                <a:latin typeface="Century Gothic"/>
                <a:cs typeface="Century Gothic"/>
              </a:rPr>
              <a:t> </a:t>
            </a:r>
            <a:r>
              <a:rPr sz="1200" spc="-100" dirty="0">
                <a:latin typeface="Century Gothic"/>
                <a:cs typeface="Century Gothic"/>
              </a:rPr>
              <a:t>15</a:t>
            </a:r>
            <a:r>
              <a:rPr sz="1200" spc="20" dirty="0">
                <a:latin typeface="Century Gothic"/>
                <a:cs typeface="Century Gothic"/>
              </a:rPr>
              <a:t> </a:t>
            </a:r>
            <a:r>
              <a:rPr sz="1200" spc="-95" dirty="0">
                <a:latin typeface="Century Gothic"/>
                <a:cs typeface="Century Gothic"/>
              </a:rPr>
              <a:t>мм,</a:t>
            </a:r>
            <a:r>
              <a:rPr sz="1200" spc="1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85</a:t>
            </a:r>
            <a:r>
              <a:rPr sz="1200" spc="2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мм </a:t>
            </a:r>
            <a:r>
              <a:rPr sz="1200" dirty="0">
                <a:latin typeface="Century Gothic"/>
                <a:cs typeface="Century Gothic"/>
              </a:rPr>
              <a:t>Варіанти</a:t>
            </a:r>
            <a:r>
              <a:rPr sz="1200" spc="3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комбінації</a:t>
            </a:r>
            <a:r>
              <a:rPr sz="1200" spc="40" dirty="0">
                <a:latin typeface="Century Gothic"/>
                <a:cs typeface="Century Gothic"/>
              </a:rPr>
              <a:t> </a:t>
            </a:r>
            <a:r>
              <a:rPr sz="1200" spc="-30" dirty="0">
                <a:latin typeface="Century Gothic"/>
                <a:cs typeface="Century Gothic"/>
              </a:rPr>
              <a:t>профілю:</a:t>
            </a:r>
            <a:r>
              <a:rPr sz="1200" spc="35" dirty="0">
                <a:latin typeface="Century Gothic"/>
                <a:cs typeface="Century Gothic"/>
              </a:rPr>
              <a:t> </a:t>
            </a:r>
            <a:r>
              <a:rPr sz="1200" spc="-35" dirty="0">
                <a:latin typeface="Century Gothic"/>
                <a:cs typeface="Century Gothic"/>
              </a:rPr>
              <a:t>85+15</a:t>
            </a:r>
            <a:r>
              <a:rPr sz="1200" spc="40" dirty="0">
                <a:latin typeface="Century Gothic"/>
                <a:cs typeface="Century Gothic"/>
              </a:rPr>
              <a:t> </a:t>
            </a:r>
            <a:r>
              <a:rPr sz="1200" spc="-85" dirty="0">
                <a:latin typeface="Century Gothic"/>
                <a:cs typeface="Century Gothic"/>
              </a:rPr>
              <a:t>мм,</a:t>
            </a:r>
            <a:r>
              <a:rPr sz="1200" dirty="0">
                <a:latin typeface="Century Gothic"/>
                <a:cs typeface="Century Gothic"/>
              </a:rPr>
              <a:t> 85+5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-100" dirty="0">
                <a:latin typeface="Century Gothic"/>
                <a:cs typeface="Century Gothic"/>
              </a:rPr>
              <a:t>мм</a:t>
            </a:r>
            <a:r>
              <a:rPr sz="1200" spc="5" dirty="0">
                <a:latin typeface="Century Gothic"/>
                <a:cs typeface="Century Gothic"/>
              </a:rPr>
              <a:t> </a:t>
            </a:r>
            <a:r>
              <a:rPr sz="1200" spc="-20" dirty="0">
                <a:latin typeface="Century Gothic"/>
                <a:cs typeface="Century Gothic"/>
              </a:rPr>
              <a:t>зазор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200" dirty="0">
                <a:latin typeface="Century Gothic"/>
                <a:cs typeface="Century Gothic"/>
              </a:rPr>
              <a:t>Довжина</a:t>
            </a:r>
            <a:r>
              <a:rPr sz="1200" spc="90" dirty="0">
                <a:latin typeface="Century Gothic"/>
                <a:cs typeface="Century Gothic"/>
              </a:rPr>
              <a:t> </a:t>
            </a:r>
            <a:r>
              <a:rPr sz="1200" spc="-30" dirty="0">
                <a:latin typeface="Century Gothic"/>
                <a:cs typeface="Century Gothic"/>
              </a:rPr>
              <a:t>профілю:</a:t>
            </a:r>
            <a:r>
              <a:rPr sz="1200" spc="9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будь-</a:t>
            </a:r>
            <a:r>
              <a:rPr sz="1200" spc="-25" dirty="0">
                <a:latin typeface="Century Gothic"/>
                <a:cs typeface="Century Gothic"/>
              </a:rPr>
              <a:t>яка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200" spc="-10" dirty="0">
                <a:latin typeface="Century Gothic"/>
                <a:cs typeface="Century Gothic"/>
              </a:rPr>
              <a:t>Радіус</a:t>
            </a:r>
            <a:r>
              <a:rPr sz="1200" spc="6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згину: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spc="55" dirty="0">
                <a:latin typeface="Century Gothic"/>
                <a:cs typeface="Century Gothic"/>
              </a:rPr>
              <a:t>R=300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spc="-95" dirty="0">
                <a:latin typeface="Century Gothic"/>
                <a:cs typeface="Century Gothic"/>
              </a:rPr>
              <a:t>мм,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довжина</a:t>
            </a:r>
            <a:r>
              <a:rPr sz="1200" spc="6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сегмента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200" dirty="0">
                <a:latin typeface="Century Gothic"/>
                <a:cs typeface="Century Gothic"/>
              </a:rPr>
              <a:t>-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spc="50" dirty="0">
                <a:latin typeface="Century Gothic"/>
                <a:cs typeface="Century Gothic"/>
              </a:rPr>
              <a:t>670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-35" dirty="0">
                <a:latin typeface="Century Gothic"/>
                <a:cs typeface="Century Gothic"/>
              </a:rPr>
              <a:t>мм</a:t>
            </a:r>
            <a:endParaRPr sz="1200" dirty="0">
              <a:latin typeface="Century Gothic"/>
              <a:cs typeface="Century Gothic"/>
            </a:endParaRPr>
          </a:p>
          <a:p>
            <a:pPr marL="12700" marR="382905">
              <a:lnSpc>
                <a:spcPct val="133300"/>
              </a:lnSpc>
            </a:pPr>
            <a:r>
              <a:rPr sz="1200" dirty="0">
                <a:latin typeface="Century Gothic"/>
                <a:cs typeface="Century Gothic"/>
              </a:rPr>
              <a:t>Колір: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стандарт:</a:t>
            </a:r>
            <a:r>
              <a:rPr sz="1200" spc="3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білий/чорний/сірий/ золото/дзеркало</a:t>
            </a:r>
            <a:endParaRPr sz="1200" dirty="0">
              <a:latin typeface="Century Gothic"/>
              <a:cs typeface="Century Gothic"/>
            </a:endParaRPr>
          </a:p>
          <a:p>
            <a:pPr marL="12700" marR="388620">
              <a:lnSpc>
                <a:spcPct val="133300"/>
              </a:lnSpc>
            </a:pPr>
            <a:r>
              <a:rPr sz="1200" dirty="0">
                <a:latin typeface="Century Gothic"/>
                <a:cs typeface="Century Gothic"/>
              </a:rPr>
              <a:t>Колір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spc="-20" dirty="0">
                <a:latin typeface="Century Gothic"/>
                <a:cs typeface="Century Gothic"/>
              </a:rPr>
              <a:t>на</a:t>
            </a:r>
            <a:r>
              <a:rPr sz="1200" spc="7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замовлення:</a:t>
            </a:r>
            <a:r>
              <a:rPr sz="1200" spc="7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будь-</a:t>
            </a:r>
            <a:r>
              <a:rPr sz="1200" spc="80" dirty="0">
                <a:latin typeface="Century Gothic"/>
                <a:cs typeface="Century Gothic"/>
              </a:rPr>
              <a:t>який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spc="30" dirty="0">
                <a:latin typeface="Century Gothic"/>
                <a:cs typeface="Century Gothic"/>
              </a:rPr>
              <a:t>RAL </a:t>
            </a:r>
            <a:r>
              <a:rPr sz="1200" dirty="0">
                <a:latin typeface="Century Gothic"/>
                <a:cs typeface="Century Gothic"/>
              </a:rPr>
              <a:t>Декор</a:t>
            </a:r>
            <a:r>
              <a:rPr sz="1200" spc="-40" dirty="0">
                <a:latin typeface="Century Gothic"/>
                <a:cs typeface="Century Gothic"/>
              </a:rPr>
              <a:t> </a:t>
            </a:r>
            <a:r>
              <a:rPr sz="1200" spc="55" dirty="0">
                <a:latin typeface="Century Gothic"/>
                <a:cs typeface="Century Gothic"/>
              </a:rPr>
              <a:t>під</a:t>
            </a:r>
            <a:r>
              <a:rPr sz="1200" spc="-4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дерево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200" dirty="0">
                <a:latin typeface="Century Gothic"/>
                <a:cs typeface="Century Gothic"/>
              </a:rPr>
              <a:t>Вага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стелі: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80" dirty="0">
                <a:latin typeface="Century Gothic"/>
                <a:cs typeface="Century Gothic"/>
              </a:rPr>
              <a:t>від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70" dirty="0">
                <a:latin typeface="Century Gothic"/>
                <a:cs typeface="Century Gothic"/>
              </a:rPr>
              <a:t>1,4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до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85" dirty="0">
                <a:latin typeface="Century Gothic"/>
                <a:cs typeface="Century Gothic"/>
              </a:rPr>
              <a:t>8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spc="-20" dirty="0">
                <a:latin typeface="Century Gothic"/>
                <a:cs typeface="Century Gothic"/>
              </a:rPr>
              <a:t>кг/м2</a:t>
            </a:r>
            <a:endParaRPr sz="1200" dirty="0">
              <a:latin typeface="Century Gothic"/>
              <a:cs typeface="Century Gothic"/>
            </a:endParaRPr>
          </a:p>
          <a:p>
            <a:pPr marL="12700" marR="148590">
              <a:lnSpc>
                <a:spcPct val="133300"/>
              </a:lnSpc>
            </a:pPr>
            <a:r>
              <a:rPr sz="1200" dirty="0">
                <a:latin typeface="Century Gothic"/>
                <a:cs typeface="Century Gothic"/>
              </a:rPr>
              <a:t>Несучі </a:t>
            </a:r>
            <a:r>
              <a:rPr sz="1200" spc="-20" dirty="0">
                <a:latin typeface="Century Gothic"/>
                <a:cs typeface="Century Gothic"/>
              </a:rPr>
              <a:t>профілі</a:t>
            </a:r>
            <a:r>
              <a:rPr sz="1200" spc="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(стрінгери):</a:t>
            </a:r>
            <a:r>
              <a:rPr sz="1200" spc="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сталь</a:t>
            </a:r>
            <a:r>
              <a:rPr sz="1200" spc="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0,5</a:t>
            </a:r>
            <a:r>
              <a:rPr sz="1200" spc="5" dirty="0">
                <a:latin typeface="Century Gothic"/>
                <a:cs typeface="Century Gothic"/>
              </a:rPr>
              <a:t> </a:t>
            </a:r>
            <a:r>
              <a:rPr sz="1200" spc="-100" dirty="0">
                <a:latin typeface="Century Gothic"/>
                <a:cs typeface="Century Gothic"/>
              </a:rPr>
              <a:t>мм</a:t>
            </a:r>
            <a:r>
              <a:rPr sz="1200" dirty="0">
                <a:latin typeface="Century Gothic"/>
                <a:cs typeface="Century Gothic"/>
              </a:rPr>
              <a:t> </a:t>
            </a:r>
            <a:r>
              <a:rPr sz="1200" spc="-50" dirty="0">
                <a:latin typeface="Century Gothic"/>
                <a:cs typeface="Century Gothic"/>
              </a:rPr>
              <a:t>/ </a:t>
            </a:r>
            <a:r>
              <a:rPr sz="1200" dirty="0">
                <a:latin typeface="Century Gothic"/>
                <a:cs typeface="Century Gothic"/>
              </a:rPr>
              <a:t>алюміній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0,95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мм</a:t>
            </a:r>
            <a:endParaRPr sz="1200" dirty="0">
              <a:latin typeface="Century Gothic"/>
              <a:cs typeface="Century Gothic"/>
            </a:endParaRPr>
          </a:p>
          <a:p>
            <a:pPr marL="12700" marR="17145">
              <a:lnSpc>
                <a:spcPct val="133300"/>
              </a:lnSpc>
            </a:pPr>
            <a:r>
              <a:rPr sz="1200" spc="-20" dirty="0">
                <a:latin typeface="Century Gothic"/>
                <a:cs typeface="Century Gothic"/>
              </a:rPr>
              <a:t>Стандартна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довжина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несного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spc="-30" dirty="0">
                <a:latin typeface="Century Gothic"/>
                <a:cs typeface="Century Gothic"/>
              </a:rPr>
              <a:t>профілю: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до </a:t>
            </a:r>
            <a:r>
              <a:rPr sz="1200" spc="110" dirty="0">
                <a:latin typeface="Century Gothic"/>
                <a:cs typeface="Century Gothic"/>
              </a:rPr>
              <a:t>4</a:t>
            </a:r>
            <a:r>
              <a:rPr sz="1200" spc="-35" dirty="0">
                <a:latin typeface="Century Gothic"/>
                <a:cs typeface="Century Gothic"/>
              </a:rPr>
              <a:t> </a:t>
            </a:r>
            <a:r>
              <a:rPr sz="1200" spc="-50" dirty="0">
                <a:latin typeface="Century Gothic"/>
                <a:cs typeface="Century Gothic"/>
              </a:rPr>
              <a:t>м</a:t>
            </a:r>
            <a:endParaRPr sz="1200" dirty="0">
              <a:latin typeface="Century Gothic"/>
              <a:cs typeface="Century Gothic"/>
            </a:endParaRPr>
          </a:p>
          <a:p>
            <a:pPr marL="12700" marR="119380">
              <a:lnSpc>
                <a:spcPct val="133300"/>
              </a:lnSpc>
            </a:pPr>
            <a:r>
              <a:rPr sz="1200" spc="-10" dirty="0">
                <a:latin typeface="Century Gothic"/>
                <a:cs typeface="Century Gothic"/>
              </a:rPr>
              <a:t>З’єднання:</a:t>
            </a:r>
            <a:r>
              <a:rPr sz="1200" spc="-3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за</a:t>
            </a:r>
            <a:r>
              <a:rPr sz="1200" spc="-3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допомогою</a:t>
            </a:r>
            <a:r>
              <a:rPr sz="1200" spc="-3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з’єднувального </a:t>
            </a:r>
            <a:r>
              <a:rPr sz="1200" spc="-30" dirty="0">
                <a:latin typeface="Century Gothic"/>
                <a:cs typeface="Century Gothic"/>
              </a:rPr>
              <a:t>елемента,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нахлистом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-60" dirty="0">
                <a:latin typeface="Century Gothic"/>
                <a:cs typeface="Century Gothic"/>
              </a:rPr>
              <a:t>або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встик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5299" y="8725840"/>
            <a:ext cx="24904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40" dirty="0">
                <a:latin typeface="Calibri"/>
                <a:cs typeface="Calibri"/>
              </a:rPr>
              <a:t>Варіант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spc="110" dirty="0">
                <a:latin typeface="Calibri"/>
                <a:cs typeface="Calibri"/>
              </a:rPr>
              <a:t>комбінації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spc="114" dirty="0">
                <a:latin typeface="Calibri"/>
                <a:cs typeface="Calibri"/>
              </a:rPr>
              <a:t>профілів,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spc="35" dirty="0">
                <a:latin typeface="Calibri"/>
                <a:cs typeface="Calibri"/>
              </a:rPr>
              <a:t>мм: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5299" y="9068740"/>
            <a:ext cx="23374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latin typeface="Century Gothic"/>
                <a:cs typeface="Century Gothic"/>
              </a:rPr>
              <a:t>85мм+15мм</a:t>
            </a:r>
            <a:r>
              <a:rPr sz="1000" spc="10" dirty="0">
                <a:latin typeface="Century Gothic"/>
                <a:cs typeface="Century Gothic"/>
              </a:rPr>
              <a:t> </a:t>
            </a:r>
            <a:r>
              <a:rPr sz="1000" spc="-20" dirty="0">
                <a:latin typeface="Century Gothic"/>
                <a:cs typeface="Century Gothic"/>
              </a:rPr>
              <a:t>(зазор)=100</a:t>
            </a:r>
            <a:r>
              <a:rPr sz="1000" spc="15" dirty="0">
                <a:latin typeface="Century Gothic"/>
                <a:cs typeface="Century Gothic"/>
              </a:rPr>
              <a:t> </a:t>
            </a:r>
            <a:r>
              <a:rPr sz="1000" spc="-100" dirty="0">
                <a:latin typeface="Century Gothic"/>
                <a:cs typeface="Century Gothic"/>
              </a:rPr>
              <a:t>мм</a:t>
            </a:r>
            <a:r>
              <a:rPr sz="1000" spc="15" dirty="0">
                <a:latin typeface="Century Gothic"/>
                <a:cs typeface="Century Gothic"/>
              </a:rPr>
              <a:t> </a:t>
            </a:r>
            <a:r>
              <a:rPr sz="1000" spc="-10" dirty="0">
                <a:latin typeface="Century Gothic"/>
                <a:cs typeface="Century Gothic"/>
              </a:rPr>
              <a:t>(модуль)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5299" y="9564040"/>
            <a:ext cx="22758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Century Gothic"/>
                <a:cs typeface="Century Gothic"/>
              </a:rPr>
              <a:t>85мм+5мм</a:t>
            </a:r>
            <a:r>
              <a:rPr sz="1000" spc="-10" dirty="0">
                <a:latin typeface="Century Gothic"/>
                <a:cs typeface="Century Gothic"/>
              </a:rPr>
              <a:t> </a:t>
            </a:r>
            <a:r>
              <a:rPr sz="1000" spc="-25" dirty="0">
                <a:latin typeface="Century Gothic"/>
                <a:cs typeface="Century Gothic"/>
              </a:rPr>
              <a:t>(зазор)=</a:t>
            </a:r>
            <a:r>
              <a:rPr sz="1000" spc="-10" dirty="0">
                <a:latin typeface="Century Gothic"/>
                <a:cs typeface="Century Gothic"/>
              </a:rPr>
              <a:t> </a:t>
            </a:r>
            <a:r>
              <a:rPr sz="1000" spc="75" dirty="0">
                <a:latin typeface="Century Gothic"/>
                <a:cs typeface="Century Gothic"/>
              </a:rPr>
              <a:t>90</a:t>
            </a:r>
            <a:r>
              <a:rPr sz="1000" spc="-10" dirty="0">
                <a:latin typeface="Century Gothic"/>
                <a:cs typeface="Century Gothic"/>
              </a:rPr>
              <a:t> </a:t>
            </a:r>
            <a:r>
              <a:rPr sz="1000" spc="-100" dirty="0">
                <a:latin typeface="Century Gothic"/>
                <a:cs typeface="Century Gothic"/>
              </a:rPr>
              <a:t>мм</a:t>
            </a:r>
            <a:r>
              <a:rPr sz="1000" spc="-10" dirty="0">
                <a:latin typeface="Century Gothic"/>
                <a:cs typeface="Century Gothic"/>
              </a:rPr>
              <a:t> (модуль)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34003" y="5330977"/>
            <a:ext cx="2089150" cy="891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85"/>
              </a:lnSpc>
            </a:pPr>
            <a:r>
              <a:rPr sz="1100" b="1" spc="155" dirty="0">
                <a:latin typeface="Calibri"/>
                <a:cs typeface="Calibri"/>
              </a:rPr>
              <a:t>Склад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spc="120" dirty="0">
                <a:latin typeface="Calibri"/>
                <a:cs typeface="Calibri"/>
              </a:rPr>
              <a:t>системи: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80"/>
              </a:spcBef>
            </a:pPr>
            <a:r>
              <a:rPr sz="1000" spc="-270" dirty="0">
                <a:latin typeface="Lucida Sans Unicode"/>
                <a:cs typeface="Lucida Sans Unicode"/>
              </a:rPr>
              <a:t>1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–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50" dirty="0">
                <a:latin typeface="Lucida Sans Unicode"/>
                <a:cs typeface="Lucida Sans Unicode"/>
              </a:rPr>
              <a:t>основний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профіль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85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45" dirty="0">
                <a:latin typeface="Lucida Sans Unicode"/>
                <a:cs typeface="Lucida Sans Unicode"/>
              </a:rPr>
              <a:t>мм</a:t>
            </a:r>
            <a:endParaRPr sz="1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2,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3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4" dirty="0">
                <a:latin typeface="Lucida Sans Unicode"/>
                <a:cs typeface="Lucida Sans Unicode"/>
              </a:rPr>
              <a:t>-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50" dirty="0">
                <a:latin typeface="Lucida Sans Unicode"/>
                <a:cs typeface="Lucida Sans Unicode"/>
              </a:rPr>
              <a:t>проміжний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профіль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75" dirty="0">
                <a:latin typeface="Lucida Sans Unicode"/>
                <a:cs typeface="Lucida Sans Unicode"/>
              </a:rPr>
              <a:t>15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45" dirty="0">
                <a:latin typeface="Lucida Sans Unicode"/>
                <a:cs typeface="Lucida Sans Unicode"/>
              </a:rPr>
              <a:t>мм</a:t>
            </a:r>
            <a:endParaRPr sz="1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4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204" dirty="0">
                <a:latin typeface="Lucida Sans Unicode"/>
                <a:cs typeface="Lucida Sans Unicode"/>
              </a:rPr>
              <a:t>-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55" dirty="0">
                <a:latin typeface="Lucida Sans Unicode"/>
                <a:cs typeface="Lucida Sans Unicode"/>
              </a:rPr>
              <a:t>несний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профіль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(стринґер)</a:t>
            </a:r>
            <a:endParaRPr sz="1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latin typeface="Lucida Sans Unicode"/>
                <a:cs typeface="Lucida Sans Unicode"/>
              </a:rPr>
              <a:t>5</a:t>
            </a:r>
            <a:r>
              <a:rPr sz="1000" spc="50" dirty="0">
                <a:latin typeface="Lucida Sans Unicode"/>
                <a:cs typeface="Lucida Sans Unicode"/>
              </a:rPr>
              <a:t> </a:t>
            </a:r>
            <a:r>
              <a:rPr sz="1000" spc="-204" dirty="0">
                <a:latin typeface="Lucida Sans Unicode"/>
                <a:cs typeface="Lucida Sans Unicode"/>
              </a:rPr>
              <a:t>-</a:t>
            </a:r>
            <a:r>
              <a:rPr sz="1000" spc="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елементи</a:t>
            </a:r>
            <a:r>
              <a:rPr sz="1000" spc="50" dirty="0">
                <a:latin typeface="Lucida Sans Unicode"/>
                <a:cs typeface="Lucida Sans Unicode"/>
              </a:rPr>
              <a:t> </a:t>
            </a:r>
            <a:r>
              <a:rPr sz="1000" spc="55" dirty="0">
                <a:latin typeface="Lucida Sans Unicode"/>
                <a:cs typeface="Lucida Sans Unicode"/>
              </a:rPr>
              <a:t>кріплення </a:t>
            </a:r>
            <a:r>
              <a:rPr sz="1000" spc="-10" dirty="0">
                <a:latin typeface="Lucida Sans Unicode"/>
                <a:cs typeface="Lucida Sans Unicode"/>
              </a:rPr>
              <a:t>(підвіс)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58480" y="4525414"/>
            <a:ext cx="3414776" cy="16062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6839">
              <a:lnSpc>
                <a:spcPct val="108300"/>
              </a:lnSpc>
              <a:spcBef>
                <a:spcPts val="100"/>
              </a:spcBef>
            </a:pPr>
            <a:r>
              <a:rPr sz="1200" spc="-20" dirty="0">
                <a:latin typeface="Century Gothic"/>
                <a:cs typeface="Century Gothic"/>
              </a:rPr>
              <a:t>Матеріал: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алюміній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та</a:t>
            </a:r>
            <a:r>
              <a:rPr sz="1200" spc="3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поцинкована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сталь </a:t>
            </a:r>
            <a:r>
              <a:rPr sz="1200" dirty="0">
                <a:latin typeface="Century Gothic"/>
                <a:cs typeface="Century Gothic"/>
              </a:rPr>
              <a:t>Товщина</a:t>
            </a:r>
            <a:r>
              <a:rPr sz="1200" spc="45" dirty="0">
                <a:latin typeface="Century Gothic"/>
                <a:cs typeface="Century Gothic"/>
              </a:rPr>
              <a:t> </a:t>
            </a:r>
            <a:r>
              <a:rPr sz="1200" spc="-30" dirty="0">
                <a:latin typeface="Century Gothic"/>
                <a:cs typeface="Century Gothic"/>
              </a:rPr>
              <a:t>профілю:</a:t>
            </a:r>
            <a:r>
              <a:rPr sz="1200" spc="4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0,4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-</a:t>
            </a:r>
            <a:r>
              <a:rPr sz="1200" spc="4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0,8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мм</a:t>
            </a:r>
            <a:endParaRPr sz="1200" dirty="0">
              <a:latin typeface="Century Gothic"/>
              <a:cs typeface="Century Gothic"/>
            </a:endParaRPr>
          </a:p>
          <a:p>
            <a:pPr marL="12700" marR="597535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Довжина</a:t>
            </a:r>
            <a:r>
              <a:rPr sz="1200" spc="95" dirty="0">
                <a:latin typeface="Century Gothic"/>
                <a:cs typeface="Century Gothic"/>
              </a:rPr>
              <a:t> </a:t>
            </a:r>
            <a:r>
              <a:rPr sz="1200" spc="-30" dirty="0">
                <a:latin typeface="Century Gothic"/>
                <a:cs typeface="Century Gothic"/>
              </a:rPr>
              <a:t>профілю:</a:t>
            </a:r>
            <a:r>
              <a:rPr sz="1200" spc="9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будь-</a:t>
            </a:r>
            <a:r>
              <a:rPr sz="1200" spc="-25" dirty="0">
                <a:latin typeface="Century Gothic"/>
                <a:cs typeface="Century Gothic"/>
              </a:rPr>
              <a:t>яка </a:t>
            </a:r>
            <a:r>
              <a:rPr sz="1200" dirty="0">
                <a:latin typeface="Century Gothic"/>
                <a:cs typeface="Century Gothic"/>
              </a:rPr>
              <a:t>Ширина</a:t>
            </a:r>
            <a:r>
              <a:rPr sz="1200" spc="15" dirty="0">
                <a:latin typeface="Century Gothic"/>
                <a:cs typeface="Century Gothic"/>
              </a:rPr>
              <a:t> </a:t>
            </a:r>
            <a:r>
              <a:rPr sz="1200" spc="-30" dirty="0">
                <a:latin typeface="Century Gothic"/>
                <a:cs typeface="Century Gothic"/>
              </a:rPr>
              <a:t>профілю:</a:t>
            </a:r>
            <a:r>
              <a:rPr sz="1200" spc="20" dirty="0">
                <a:latin typeface="Century Gothic"/>
                <a:cs typeface="Century Gothic"/>
              </a:rPr>
              <a:t> </a:t>
            </a:r>
            <a:r>
              <a:rPr sz="1200" spc="-45" dirty="0">
                <a:latin typeface="Century Gothic"/>
                <a:cs typeface="Century Gothic"/>
              </a:rPr>
              <a:t>150,</a:t>
            </a:r>
            <a:r>
              <a:rPr sz="1200" spc="2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200,</a:t>
            </a:r>
            <a:r>
              <a:rPr sz="1200" spc="20" dirty="0">
                <a:latin typeface="Century Gothic"/>
                <a:cs typeface="Century Gothic"/>
              </a:rPr>
              <a:t> </a:t>
            </a:r>
            <a:r>
              <a:rPr sz="1200" spc="70" dirty="0">
                <a:latin typeface="Century Gothic"/>
                <a:cs typeface="Century Gothic"/>
              </a:rPr>
              <a:t>300</a:t>
            </a:r>
            <a:r>
              <a:rPr sz="1200" spc="20" dirty="0">
                <a:latin typeface="Century Gothic"/>
                <a:cs typeface="Century Gothic"/>
              </a:rPr>
              <a:t> </a:t>
            </a:r>
            <a:r>
              <a:rPr sz="1200" spc="-75" dirty="0">
                <a:latin typeface="Century Gothic"/>
                <a:cs typeface="Century Gothic"/>
              </a:rPr>
              <a:t>мм</a:t>
            </a:r>
            <a:r>
              <a:rPr sz="1200" dirty="0">
                <a:latin typeface="Century Gothic"/>
                <a:cs typeface="Century Gothic"/>
              </a:rPr>
              <a:t> Колір: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стандарт: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білий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сірий</a:t>
            </a:r>
            <a:endParaRPr sz="1200" dirty="0">
              <a:latin typeface="Century Gothic"/>
              <a:cs typeface="Century Gothic"/>
            </a:endParaRPr>
          </a:p>
          <a:p>
            <a:pPr marL="12700" marR="395605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Колір</a:t>
            </a:r>
            <a:r>
              <a:rPr sz="1200" spc="75" dirty="0">
                <a:latin typeface="Century Gothic"/>
                <a:cs typeface="Century Gothic"/>
              </a:rPr>
              <a:t> </a:t>
            </a:r>
            <a:r>
              <a:rPr sz="1200" spc="55" dirty="0">
                <a:latin typeface="Century Gothic"/>
                <a:cs typeface="Century Gothic"/>
              </a:rPr>
              <a:t>під</a:t>
            </a:r>
            <a:r>
              <a:rPr sz="1200" spc="8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замовлення:</a:t>
            </a:r>
            <a:r>
              <a:rPr sz="1200" spc="7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будь-</a:t>
            </a:r>
            <a:r>
              <a:rPr sz="1200" spc="80" dirty="0">
                <a:latin typeface="Century Gothic"/>
                <a:cs typeface="Century Gothic"/>
              </a:rPr>
              <a:t>який </a:t>
            </a:r>
            <a:r>
              <a:rPr sz="1200" spc="30" dirty="0">
                <a:latin typeface="Century Gothic"/>
                <a:cs typeface="Century Gothic"/>
              </a:rPr>
              <a:t>RAL </a:t>
            </a:r>
            <a:r>
              <a:rPr sz="1200" dirty="0">
                <a:latin typeface="Century Gothic"/>
                <a:cs typeface="Century Gothic"/>
              </a:rPr>
              <a:t>Варіант</a:t>
            </a:r>
            <a:r>
              <a:rPr sz="1200" spc="9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кріплення: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entury Gothic"/>
                <a:cs typeface="Century Gothic"/>
              </a:rPr>
              <a:t>горизонтальне</a:t>
            </a:r>
            <a:r>
              <a:rPr sz="1200" spc="130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13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вертикальне</a:t>
            </a:r>
            <a:r>
              <a:rPr sz="1200" spc="135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13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діагональне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75294" y="6242964"/>
            <a:ext cx="2515870" cy="69723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1100" b="1" spc="155" dirty="0">
                <a:latin typeface="Calibri"/>
                <a:cs typeface="Calibri"/>
              </a:rPr>
              <a:t>Склад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spc="120" dirty="0">
                <a:latin typeface="Calibri"/>
                <a:cs typeface="Calibri"/>
              </a:rPr>
              <a:t>системи:</a:t>
            </a:r>
            <a:endParaRPr sz="1100">
              <a:latin typeface="Calibri"/>
              <a:cs typeface="Calibri"/>
            </a:endParaRPr>
          </a:p>
          <a:p>
            <a:pPr marL="88900" indent="-82550">
              <a:lnSpc>
                <a:spcPct val="100000"/>
              </a:lnSpc>
              <a:spcBef>
                <a:spcPts val="80"/>
              </a:spcBef>
              <a:buAutoNum type="arabicPlain"/>
              <a:tabLst>
                <a:tab pos="88900" algn="l"/>
              </a:tabLst>
            </a:pPr>
            <a:r>
              <a:rPr sz="1000" dirty="0">
                <a:latin typeface="Century Gothic"/>
                <a:cs typeface="Century Gothic"/>
              </a:rPr>
              <a:t>– основний</a:t>
            </a:r>
            <a:r>
              <a:rPr sz="1000" spc="5" dirty="0">
                <a:latin typeface="Century Gothic"/>
                <a:cs typeface="Century Gothic"/>
              </a:rPr>
              <a:t> </a:t>
            </a:r>
            <a:r>
              <a:rPr sz="1000" spc="-25" dirty="0">
                <a:latin typeface="Century Gothic"/>
                <a:cs typeface="Century Gothic"/>
              </a:rPr>
              <a:t>профіль150</a:t>
            </a:r>
            <a:r>
              <a:rPr sz="1000" dirty="0">
                <a:latin typeface="Century Gothic"/>
                <a:cs typeface="Century Gothic"/>
              </a:rPr>
              <a:t> </a:t>
            </a:r>
            <a:r>
              <a:rPr sz="1000" spc="-105" dirty="0">
                <a:latin typeface="Century Gothic"/>
                <a:cs typeface="Century Gothic"/>
              </a:rPr>
              <a:t>/</a:t>
            </a:r>
            <a:r>
              <a:rPr sz="1000" spc="5" dirty="0">
                <a:latin typeface="Century Gothic"/>
                <a:cs typeface="Century Gothic"/>
              </a:rPr>
              <a:t> </a:t>
            </a:r>
            <a:r>
              <a:rPr sz="1000" spc="70" dirty="0">
                <a:latin typeface="Century Gothic"/>
                <a:cs typeface="Century Gothic"/>
              </a:rPr>
              <a:t>200</a:t>
            </a:r>
            <a:r>
              <a:rPr sz="1000" dirty="0">
                <a:latin typeface="Century Gothic"/>
                <a:cs typeface="Century Gothic"/>
              </a:rPr>
              <a:t> </a:t>
            </a:r>
            <a:r>
              <a:rPr sz="1000" spc="-105" dirty="0">
                <a:latin typeface="Century Gothic"/>
                <a:cs typeface="Century Gothic"/>
              </a:rPr>
              <a:t>/</a:t>
            </a:r>
            <a:r>
              <a:rPr sz="1000" spc="5" dirty="0">
                <a:latin typeface="Century Gothic"/>
                <a:cs typeface="Century Gothic"/>
              </a:rPr>
              <a:t> </a:t>
            </a:r>
            <a:r>
              <a:rPr sz="1000" spc="70" dirty="0">
                <a:latin typeface="Century Gothic"/>
                <a:cs typeface="Century Gothic"/>
              </a:rPr>
              <a:t>300</a:t>
            </a:r>
            <a:r>
              <a:rPr sz="1000" dirty="0">
                <a:latin typeface="Century Gothic"/>
                <a:cs typeface="Century Gothic"/>
              </a:rPr>
              <a:t> </a:t>
            </a:r>
            <a:r>
              <a:rPr sz="1000" spc="-25" dirty="0">
                <a:latin typeface="Century Gothic"/>
                <a:cs typeface="Century Gothic"/>
              </a:rPr>
              <a:t>мм</a:t>
            </a:r>
            <a:endParaRPr sz="1000">
              <a:latin typeface="Century Gothic"/>
              <a:cs typeface="Century Gothic"/>
            </a:endParaRPr>
          </a:p>
          <a:p>
            <a:pPr marL="114935" indent="-102235">
              <a:lnSpc>
                <a:spcPct val="100000"/>
              </a:lnSpc>
              <a:spcBef>
                <a:spcPts val="100"/>
              </a:spcBef>
              <a:buAutoNum type="arabicPlain"/>
              <a:tabLst>
                <a:tab pos="114935" algn="l"/>
              </a:tabLst>
            </a:pPr>
            <a:r>
              <a:rPr sz="1000" dirty="0">
                <a:latin typeface="Century Gothic"/>
                <a:cs typeface="Century Gothic"/>
              </a:rPr>
              <a:t>–</a:t>
            </a:r>
            <a:r>
              <a:rPr sz="1000" spc="10" dirty="0">
                <a:latin typeface="Century Gothic"/>
                <a:cs typeface="Century Gothic"/>
              </a:rPr>
              <a:t> </a:t>
            </a:r>
            <a:r>
              <a:rPr sz="1000" dirty="0">
                <a:latin typeface="Century Gothic"/>
                <a:cs typeface="Century Gothic"/>
              </a:rPr>
              <a:t>несний</a:t>
            </a:r>
            <a:r>
              <a:rPr sz="1000" spc="10" dirty="0">
                <a:latin typeface="Century Gothic"/>
                <a:cs typeface="Century Gothic"/>
              </a:rPr>
              <a:t> </a:t>
            </a:r>
            <a:r>
              <a:rPr sz="1000" spc="-20" dirty="0">
                <a:latin typeface="Century Gothic"/>
                <a:cs typeface="Century Gothic"/>
              </a:rPr>
              <a:t>профіль</a:t>
            </a:r>
            <a:r>
              <a:rPr sz="1000" spc="10" dirty="0">
                <a:latin typeface="Century Gothic"/>
                <a:cs typeface="Century Gothic"/>
              </a:rPr>
              <a:t> </a:t>
            </a:r>
            <a:r>
              <a:rPr sz="1000" spc="-10" dirty="0">
                <a:latin typeface="Century Gothic"/>
                <a:cs typeface="Century Gothic"/>
              </a:rPr>
              <a:t>(стрингер)</a:t>
            </a:r>
            <a:endParaRPr sz="1000">
              <a:latin typeface="Century Gothic"/>
              <a:cs typeface="Century Gothic"/>
            </a:endParaRPr>
          </a:p>
          <a:p>
            <a:pPr marL="114300" indent="-101600">
              <a:lnSpc>
                <a:spcPct val="100000"/>
              </a:lnSpc>
              <a:spcBef>
                <a:spcPts val="100"/>
              </a:spcBef>
              <a:buAutoNum type="arabicPlain"/>
              <a:tabLst>
                <a:tab pos="114300" algn="l"/>
              </a:tabLst>
            </a:pPr>
            <a:r>
              <a:rPr sz="1000" dirty="0">
                <a:latin typeface="Century Gothic"/>
                <a:cs typeface="Century Gothic"/>
              </a:rPr>
              <a:t>–</a:t>
            </a:r>
            <a:r>
              <a:rPr sz="1000" spc="-25" dirty="0">
                <a:latin typeface="Century Gothic"/>
                <a:cs typeface="Century Gothic"/>
              </a:rPr>
              <a:t> </a:t>
            </a:r>
            <a:r>
              <a:rPr sz="1000" spc="-20" dirty="0">
                <a:latin typeface="Century Gothic"/>
                <a:cs typeface="Century Gothic"/>
              </a:rPr>
              <a:t>профіль </a:t>
            </a:r>
            <a:r>
              <a:rPr sz="1000" spc="135" dirty="0">
                <a:latin typeface="Century Gothic"/>
                <a:cs typeface="Century Gothic"/>
              </a:rPr>
              <a:t>П</a:t>
            </a:r>
            <a:r>
              <a:rPr sz="1000" spc="-20" dirty="0">
                <a:latin typeface="Century Gothic"/>
                <a:cs typeface="Century Gothic"/>
              </a:rPr>
              <a:t> </a:t>
            </a:r>
            <a:r>
              <a:rPr sz="1000" spc="40" dirty="0">
                <a:latin typeface="Century Gothic"/>
                <a:cs typeface="Century Gothic"/>
              </a:rPr>
              <a:t>кінцевий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75294" y="7233564"/>
            <a:ext cx="2490470" cy="69723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1100" b="1" spc="140" dirty="0">
                <a:latin typeface="Calibri"/>
                <a:cs typeface="Calibri"/>
              </a:rPr>
              <a:t>Варіант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spc="110" dirty="0">
                <a:latin typeface="Calibri"/>
                <a:cs typeface="Calibri"/>
              </a:rPr>
              <a:t>комбінації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spc="114" dirty="0">
                <a:latin typeface="Calibri"/>
                <a:cs typeface="Calibri"/>
              </a:rPr>
              <a:t>профілів,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spc="35" dirty="0">
                <a:latin typeface="Calibri"/>
                <a:cs typeface="Calibri"/>
              </a:rPr>
              <a:t>мм: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1000" spc="-140" dirty="0">
                <a:latin typeface="Century Gothic"/>
                <a:cs typeface="Century Gothic"/>
              </a:rPr>
              <a:t>1.</a:t>
            </a:r>
            <a:r>
              <a:rPr sz="1000" spc="-20" dirty="0">
                <a:latin typeface="Century Gothic"/>
                <a:cs typeface="Century Gothic"/>
              </a:rPr>
              <a:t> </a:t>
            </a:r>
            <a:r>
              <a:rPr sz="1000" spc="-35" dirty="0">
                <a:latin typeface="Century Gothic"/>
                <a:cs typeface="Century Gothic"/>
              </a:rPr>
              <a:t>150</a:t>
            </a:r>
            <a:r>
              <a:rPr sz="1000" spc="-20" dirty="0">
                <a:latin typeface="Century Gothic"/>
                <a:cs typeface="Century Gothic"/>
              </a:rPr>
              <a:t> +150</a:t>
            </a:r>
            <a:endParaRPr sz="10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latin typeface="Century Gothic"/>
                <a:cs typeface="Century Gothic"/>
              </a:rPr>
              <a:t>2.</a:t>
            </a:r>
            <a:r>
              <a:rPr sz="1000" spc="-45" dirty="0">
                <a:latin typeface="Century Gothic"/>
                <a:cs typeface="Century Gothic"/>
              </a:rPr>
              <a:t> </a:t>
            </a:r>
            <a:r>
              <a:rPr sz="1000" spc="40" dirty="0">
                <a:latin typeface="Century Gothic"/>
                <a:cs typeface="Century Gothic"/>
              </a:rPr>
              <a:t>200+200</a:t>
            </a:r>
            <a:endParaRPr sz="10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latin typeface="Century Gothic"/>
                <a:cs typeface="Century Gothic"/>
              </a:rPr>
              <a:t>3.</a:t>
            </a:r>
            <a:r>
              <a:rPr sz="1000" spc="-35" dirty="0">
                <a:latin typeface="Century Gothic"/>
                <a:cs typeface="Century Gothic"/>
              </a:rPr>
              <a:t> </a:t>
            </a:r>
            <a:r>
              <a:rPr sz="1000" spc="35" dirty="0">
                <a:latin typeface="Century Gothic"/>
                <a:cs typeface="Century Gothic"/>
              </a:rPr>
              <a:t>300+300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653295" y="8810752"/>
            <a:ext cx="89090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105" dirty="0">
                <a:latin typeface="Calibri"/>
                <a:cs typeface="Calibri"/>
              </a:rPr>
              <a:t>Переріз</a:t>
            </a:r>
            <a:r>
              <a:rPr sz="800" i="1" spc="55" dirty="0">
                <a:latin typeface="Calibri"/>
                <a:cs typeface="Calibri"/>
              </a:rPr>
              <a:t> </a:t>
            </a:r>
            <a:r>
              <a:rPr sz="800" i="1" spc="100" dirty="0">
                <a:latin typeface="Calibri"/>
                <a:cs typeface="Calibri"/>
              </a:rPr>
              <a:t>фасаду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004484" y="8810752"/>
            <a:ext cx="205993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90" dirty="0">
                <a:latin typeface="Calibri"/>
                <a:cs typeface="Calibri"/>
              </a:rPr>
              <a:t>Профілі</a:t>
            </a:r>
            <a:r>
              <a:rPr sz="800" i="1" spc="45" dirty="0">
                <a:latin typeface="Calibri"/>
                <a:cs typeface="Calibri"/>
              </a:rPr>
              <a:t> </a:t>
            </a:r>
            <a:r>
              <a:rPr sz="800" i="1" spc="114" dirty="0">
                <a:latin typeface="Calibri"/>
                <a:cs typeface="Calibri"/>
              </a:rPr>
              <a:t>панелей</a:t>
            </a:r>
            <a:r>
              <a:rPr sz="800" i="1" spc="50" dirty="0">
                <a:latin typeface="Calibri"/>
                <a:cs typeface="Calibri"/>
              </a:rPr>
              <a:t> </a:t>
            </a:r>
            <a:r>
              <a:rPr sz="800" i="1" spc="110" dirty="0">
                <a:latin typeface="Calibri"/>
                <a:cs typeface="Calibri"/>
              </a:rPr>
              <a:t>рейкових</a:t>
            </a:r>
            <a:r>
              <a:rPr sz="800" i="1" spc="50" dirty="0">
                <a:latin typeface="Calibri"/>
                <a:cs typeface="Calibri"/>
              </a:rPr>
              <a:t> </a:t>
            </a:r>
            <a:r>
              <a:rPr sz="800" i="1" spc="100" dirty="0">
                <a:latin typeface="Calibri"/>
                <a:cs typeface="Calibri"/>
              </a:rPr>
              <a:t>фасадних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178326" y="9398304"/>
            <a:ext cx="887730" cy="304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sz="800" i="1" spc="95" dirty="0">
                <a:latin typeface="Calibri"/>
                <a:cs typeface="Calibri"/>
              </a:rPr>
              <a:t>Панель</a:t>
            </a:r>
            <a:r>
              <a:rPr sz="800" i="1" spc="5" dirty="0">
                <a:latin typeface="Calibri"/>
                <a:cs typeface="Calibri"/>
              </a:rPr>
              <a:t> </a:t>
            </a:r>
            <a:r>
              <a:rPr sz="800" i="1" spc="85" dirty="0">
                <a:latin typeface="Calibri"/>
                <a:cs typeface="Calibri"/>
              </a:rPr>
              <a:t>рейкова фасадна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36250" y="540004"/>
            <a:ext cx="503555" cy="503555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59690" rIns="0" bIns="0" rtlCol="0">
            <a:spAutoFit/>
          </a:bodyPr>
          <a:lstStyle/>
          <a:p>
            <a:pPr marL="141605">
              <a:lnSpc>
                <a:spcPct val="100000"/>
              </a:lnSpc>
              <a:spcBef>
                <a:spcPts val="470"/>
              </a:spcBef>
            </a:pPr>
            <a:r>
              <a:rPr sz="2100" b="1" spc="45" dirty="0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22394" y="562000"/>
            <a:ext cx="2160270" cy="110744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 indent="10160">
              <a:lnSpc>
                <a:spcPct val="91200"/>
              </a:lnSpc>
              <a:spcBef>
                <a:spcPts val="310"/>
              </a:spcBef>
            </a:pPr>
            <a:r>
              <a:rPr sz="2000" b="1" spc="320" dirty="0">
                <a:solidFill>
                  <a:srgbClr val="033755"/>
                </a:solidFill>
                <a:latin typeface="Calibri"/>
                <a:cs typeface="Calibri"/>
              </a:rPr>
              <a:t>РЕЙКОВІ</a:t>
            </a:r>
            <a:r>
              <a:rPr sz="2000" b="1" spc="135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2000" b="1" spc="295" dirty="0">
                <a:solidFill>
                  <a:srgbClr val="033755"/>
                </a:solidFill>
                <a:latin typeface="Calibri"/>
                <a:cs typeface="Calibri"/>
              </a:rPr>
              <a:t>СТЕЛІ </a:t>
            </a:r>
            <a:r>
              <a:rPr sz="2000" b="1" spc="325" dirty="0">
                <a:solidFill>
                  <a:srgbClr val="033755"/>
                </a:solidFill>
                <a:latin typeface="Calibri"/>
                <a:cs typeface="Calibri"/>
              </a:rPr>
              <a:t>ТИПУ </a:t>
            </a:r>
            <a:r>
              <a:rPr sz="2000" b="1" spc="350" dirty="0">
                <a:solidFill>
                  <a:srgbClr val="033755"/>
                </a:solidFill>
                <a:latin typeface="Calibri"/>
                <a:cs typeface="Calibri"/>
              </a:rPr>
              <a:t>ЛЮКСАЛОН </a:t>
            </a:r>
            <a:r>
              <a:rPr sz="1600" b="1" spc="80" dirty="0">
                <a:solidFill>
                  <a:srgbClr val="033755"/>
                </a:solidFill>
                <a:latin typeface="Calibri"/>
                <a:cs typeface="Calibri"/>
              </a:rPr>
              <a:t>(85+15</a:t>
            </a:r>
            <a:r>
              <a:rPr sz="1600" b="1" spc="100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1600" b="1" spc="95" dirty="0">
                <a:solidFill>
                  <a:srgbClr val="033755"/>
                </a:solidFill>
                <a:latin typeface="Calibri"/>
                <a:cs typeface="Calibri"/>
              </a:rPr>
              <a:t>мм;</a:t>
            </a:r>
            <a:r>
              <a:rPr sz="1600" b="1" spc="100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1600" b="1" spc="170" dirty="0">
                <a:solidFill>
                  <a:srgbClr val="033755"/>
                </a:solidFill>
                <a:latin typeface="Calibri"/>
                <a:cs typeface="Calibri"/>
              </a:rPr>
              <a:t>85+5</a:t>
            </a:r>
            <a:r>
              <a:rPr sz="1600" b="1" spc="100" dirty="0">
                <a:solidFill>
                  <a:srgbClr val="033755"/>
                </a:solidFill>
                <a:latin typeface="Calibri"/>
                <a:cs typeface="Calibri"/>
              </a:rPr>
              <a:t> мм)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2394" y="3162698"/>
            <a:ext cx="2032279" cy="201533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29760" y="8526590"/>
            <a:ext cx="3188150" cy="1523288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16492" y="9083762"/>
            <a:ext cx="5715012" cy="563881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73992" y="2989618"/>
            <a:ext cx="3546005" cy="5577789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3545992" cy="3456000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559992" y="0"/>
            <a:ext cx="3726002" cy="3455403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0" y="3693604"/>
            <a:ext cx="3546475" cy="467995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10795" rIns="0" bIns="0" rtlCol="0">
            <a:spAutoFit/>
          </a:bodyPr>
          <a:lstStyle/>
          <a:p>
            <a:pPr marL="647700" marR="983615">
              <a:lnSpc>
                <a:spcPts val="1800"/>
              </a:lnSpc>
              <a:spcBef>
                <a:spcPts val="85"/>
              </a:spcBef>
            </a:pPr>
            <a:r>
              <a:rPr sz="1600" b="1" spc="240" dirty="0">
                <a:solidFill>
                  <a:srgbClr val="FFFFFF"/>
                </a:solidFill>
                <a:latin typeface="Calibri"/>
                <a:cs typeface="Calibri"/>
              </a:rPr>
              <a:t>СПЕЦИФІКАЦІЯ </a:t>
            </a:r>
            <a:r>
              <a:rPr sz="1600" b="1" spc="245" dirty="0">
                <a:solidFill>
                  <a:srgbClr val="FFFFFF"/>
                </a:solidFill>
                <a:latin typeface="Calibri"/>
                <a:cs typeface="Calibri"/>
              </a:rPr>
              <a:t>РЕЙКОВОЇ</a:t>
            </a:r>
            <a:r>
              <a:rPr sz="1600" b="1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180" dirty="0">
                <a:solidFill>
                  <a:srgbClr val="FFFFFF"/>
                </a:solidFill>
                <a:latin typeface="Calibri"/>
                <a:cs typeface="Calibri"/>
              </a:rPr>
              <a:t>СТЕЛІ: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555496" y="3693604"/>
            <a:ext cx="3726179" cy="706120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23495" rIns="0" bIns="0" rtlCol="0">
            <a:spAutoFit/>
          </a:bodyPr>
          <a:lstStyle/>
          <a:p>
            <a:pPr marL="827405" marR="917575">
              <a:lnSpc>
                <a:spcPts val="1700"/>
              </a:lnSpc>
              <a:spcBef>
                <a:spcPts val="185"/>
              </a:spcBef>
            </a:pPr>
            <a:r>
              <a:rPr sz="1600" b="1" spc="240" dirty="0">
                <a:solidFill>
                  <a:srgbClr val="FFFFFF"/>
                </a:solidFill>
                <a:latin typeface="Calibri"/>
                <a:cs typeface="Calibri"/>
              </a:rPr>
              <a:t>СПЕЦИФІКАЦІЯ </a:t>
            </a:r>
            <a:r>
              <a:rPr sz="1600" b="1" spc="260" dirty="0">
                <a:solidFill>
                  <a:srgbClr val="FFFFFF"/>
                </a:solidFill>
                <a:latin typeface="Calibri"/>
                <a:cs typeface="Calibri"/>
              </a:rPr>
              <a:t>РЕЙКОВИХ </a:t>
            </a:r>
            <a:r>
              <a:rPr sz="1600" b="1" spc="265" dirty="0">
                <a:solidFill>
                  <a:srgbClr val="FFFFFF"/>
                </a:solidFill>
                <a:latin typeface="Calibri"/>
                <a:cs typeface="Calibri"/>
              </a:rPr>
              <a:t>СТЕЛЬ</a:t>
            </a:r>
            <a:r>
              <a:rPr sz="1600" b="1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195" dirty="0">
                <a:solidFill>
                  <a:srgbClr val="FFFFFF"/>
                </a:solidFill>
                <a:latin typeface="Calibri"/>
                <a:cs typeface="Calibri"/>
              </a:rPr>
              <a:t>(ФАСАДИ):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37" name="object 3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36238" y="5003978"/>
            <a:ext cx="3430983" cy="3315740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11574005" y="540004"/>
            <a:ext cx="503555" cy="503555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35560" rIns="0" bIns="0" rtlCol="0">
            <a:spAutoFit/>
          </a:bodyPr>
          <a:lstStyle/>
          <a:p>
            <a:pPr marL="179705">
              <a:lnSpc>
                <a:spcPct val="100000"/>
              </a:lnSpc>
              <a:spcBef>
                <a:spcPts val="280"/>
              </a:spcBef>
            </a:pPr>
            <a:r>
              <a:rPr sz="2100" b="1" spc="30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2177064" y="525119"/>
            <a:ext cx="20434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245" dirty="0">
                <a:solidFill>
                  <a:srgbClr val="033755"/>
                </a:solidFill>
                <a:latin typeface="Calibri"/>
                <a:cs typeface="Calibri"/>
              </a:rPr>
              <a:t>РЕЙКОВІ</a:t>
            </a:r>
            <a:r>
              <a:rPr sz="2000" b="1" spc="110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2000" b="1" spc="225" dirty="0">
                <a:solidFill>
                  <a:srgbClr val="033755"/>
                </a:solidFill>
                <a:latin typeface="Calibri"/>
                <a:cs typeface="Calibri"/>
              </a:rPr>
              <a:t>СТЕЛІ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2134113" y="817219"/>
            <a:ext cx="1422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254" dirty="0">
                <a:solidFill>
                  <a:srgbClr val="033755"/>
                </a:solidFill>
                <a:latin typeface="Calibri"/>
                <a:cs typeface="Calibri"/>
              </a:rPr>
              <a:t>(ФАСАДИ)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2179820" y="1122019"/>
            <a:ext cx="25044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33755"/>
                </a:solidFill>
                <a:latin typeface="Calibri"/>
                <a:cs typeface="Calibri"/>
              </a:rPr>
              <a:t>(150</a:t>
            </a:r>
            <a:r>
              <a:rPr sz="1600" b="1" spc="100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33755"/>
                </a:solidFill>
                <a:latin typeface="Calibri"/>
                <a:cs typeface="Calibri"/>
              </a:rPr>
              <a:t>мм;</a:t>
            </a:r>
            <a:r>
              <a:rPr sz="1600" b="1" spc="105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1600" b="1" spc="150" dirty="0">
                <a:solidFill>
                  <a:srgbClr val="033755"/>
                </a:solidFill>
                <a:latin typeface="Calibri"/>
                <a:cs typeface="Calibri"/>
              </a:rPr>
              <a:t>200</a:t>
            </a:r>
            <a:r>
              <a:rPr sz="1600" b="1" spc="100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33755"/>
                </a:solidFill>
                <a:latin typeface="Calibri"/>
                <a:cs typeface="Calibri"/>
              </a:rPr>
              <a:t>мм;</a:t>
            </a:r>
            <a:r>
              <a:rPr sz="1600" b="1" spc="105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1600" b="1" spc="150" dirty="0">
                <a:solidFill>
                  <a:srgbClr val="033755"/>
                </a:solidFill>
                <a:latin typeface="Calibri"/>
                <a:cs typeface="Calibri"/>
              </a:rPr>
              <a:t>300</a:t>
            </a:r>
            <a:r>
              <a:rPr sz="1600" b="1" spc="105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1600" b="1" spc="30" dirty="0">
                <a:solidFill>
                  <a:srgbClr val="033755"/>
                </a:solidFill>
                <a:latin typeface="Calibri"/>
                <a:cs typeface="Calibri"/>
              </a:rPr>
              <a:t>мм)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65427" y="10190404"/>
            <a:ext cx="231775" cy="231775"/>
          </a:xfrm>
          <a:custGeom>
            <a:avLst/>
            <a:gdLst/>
            <a:ahLst/>
            <a:cxnLst/>
            <a:rect l="l" t="t" r="r" b="b"/>
            <a:pathLst>
              <a:path w="231775" h="231775">
                <a:moveTo>
                  <a:pt x="231597" y="0"/>
                </a:moveTo>
                <a:lnTo>
                  <a:pt x="0" y="0"/>
                </a:lnTo>
                <a:lnTo>
                  <a:pt x="0" y="231597"/>
                </a:lnTo>
                <a:lnTo>
                  <a:pt x="231597" y="231597"/>
                </a:lnTo>
                <a:lnTo>
                  <a:pt x="231597" y="0"/>
                </a:lnTo>
                <a:close/>
              </a:path>
            </a:pathLst>
          </a:custGeom>
          <a:solidFill>
            <a:srgbClr val="E8600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73414" y="10306202"/>
            <a:ext cx="10377170" cy="12700"/>
            <a:chOff x="2373414" y="10306202"/>
            <a:chExt cx="10377170" cy="12700"/>
          </a:xfrm>
        </p:grpSpPr>
        <p:sp>
          <p:nvSpPr>
            <p:cNvPr id="4" name="object 4"/>
            <p:cNvSpPr/>
            <p:nvPr/>
          </p:nvSpPr>
          <p:spPr>
            <a:xfrm>
              <a:off x="7559941" y="10312552"/>
              <a:ext cx="5184140" cy="0"/>
            </a:xfrm>
            <a:custGeom>
              <a:avLst/>
              <a:gdLst/>
              <a:ahLst/>
              <a:cxnLst/>
              <a:rect l="l" t="t" r="r" b="b"/>
              <a:pathLst>
                <a:path w="5184140">
                  <a:moveTo>
                    <a:pt x="51840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E962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79764" y="10312552"/>
              <a:ext cx="5180330" cy="0"/>
            </a:xfrm>
            <a:custGeom>
              <a:avLst/>
              <a:gdLst/>
              <a:ahLst/>
              <a:cxnLst/>
              <a:rect l="l" t="t" r="r" b="b"/>
              <a:pathLst>
                <a:path w="5180330">
                  <a:moveTo>
                    <a:pt x="5180241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E860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82300" y="10210196"/>
            <a:ext cx="1206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5" dirty="0">
                <a:solidFill>
                  <a:srgbClr val="FFFFFF"/>
                </a:solidFill>
                <a:latin typeface="Bodoni MT Condensed"/>
                <a:cs typeface="Bodoni MT Condensed"/>
              </a:rPr>
              <a:t>44</a:t>
            </a:r>
            <a:endParaRPr sz="1000">
              <a:latin typeface="Bodoni MT Condensed"/>
              <a:cs typeface="Bodoni MT Condense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136498" y="10238399"/>
            <a:ext cx="1494155" cy="144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80"/>
              </a:lnSpc>
              <a:tabLst>
                <a:tab pos="1398270" algn="l"/>
              </a:tabLst>
            </a:pPr>
            <a:r>
              <a:rPr sz="1200" baseline="6944" dirty="0">
                <a:solidFill>
                  <a:srgbClr val="A6A8AB"/>
                </a:solidFill>
                <a:latin typeface="Century Gothic"/>
                <a:cs typeface="Century Gothic"/>
              </a:rPr>
              <a:t>open-</a:t>
            </a:r>
            <a:r>
              <a:rPr sz="1200" spc="-15" baseline="6944" dirty="0">
                <a:solidFill>
                  <a:srgbClr val="A6A8AB"/>
                </a:solidFill>
                <a:latin typeface="Century Gothic"/>
                <a:cs typeface="Century Gothic"/>
              </a:rPr>
              <a:t>cell.amtt.ua</a:t>
            </a:r>
            <a:r>
              <a:rPr sz="1200" baseline="6944" dirty="0">
                <a:solidFill>
                  <a:srgbClr val="A6A8AB"/>
                </a:solidFill>
                <a:latin typeface="Century Gothic"/>
                <a:cs typeface="Century Gothic"/>
              </a:rPr>
              <a:t>	</a:t>
            </a:r>
            <a:r>
              <a:rPr sz="1000" b="1" spc="-35" dirty="0">
                <a:solidFill>
                  <a:srgbClr val="FFFFFF"/>
                </a:solidFill>
                <a:latin typeface="Bodoni MT Condensed"/>
                <a:cs typeface="Bodoni MT Condensed"/>
              </a:rPr>
              <a:t>45</a:t>
            </a:r>
            <a:endParaRPr sz="1000">
              <a:latin typeface="Bodoni MT Condensed"/>
              <a:cs typeface="Bodoni MT Condensed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312062" y="540004"/>
            <a:ext cx="248285" cy="0"/>
          </a:xfrm>
          <a:custGeom>
            <a:avLst/>
            <a:gdLst/>
            <a:ahLst/>
            <a:cxnLst/>
            <a:rect l="l" t="t" r="r" b="b"/>
            <a:pathLst>
              <a:path w="248284">
                <a:moveTo>
                  <a:pt x="0" y="0"/>
                </a:moveTo>
                <a:lnTo>
                  <a:pt x="247942" y="0"/>
                </a:lnTo>
              </a:path>
            </a:pathLst>
          </a:custGeom>
          <a:ln w="12700">
            <a:solidFill>
              <a:srgbClr val="E860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34003" y="540004"/>
            <a:ext cx="2746375" cy="0"/>
          </a:xfrm>
          <a:custGeom>
            <a:avLst/>
            <a:gdLst/>
            <a:ahLst/>
            <a:cxnLst/>
            <a:rect l="l" t="t" r="r" b="b"/>
            <a:pathLst>
              <a:path w="2746375">
                <a:moveTo>
                  <a:pt x="0" y="0"/>
                </a:moveTo>
                <a:lnTo>
                  <a:pt x="2746057" y="0"/>
                </a:lnTo>
              </a:path>
            </a:pathLst>
          </a:custGeom>
          <a:ln w="12700">
            <a:solidFill>
              <a:srgbClr val="E860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23850" y="4434962"/>
            <a:ext cx="3530875" cy="39597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7160">
              <a:lnSpc>
                <a:spcPct val="108300"/>
              </a:lnSpc>
              <a:spcBef>
                <a:spcPts val="100"/>
              </a:spcBef>
            </a:pPr>
            <a:r>
              <a:rPr sz="1400" spc="-20" dirty="0">
                <a:latin typeface="Century Gothic"/>
                <a:cs typeface="Century Gothic"/>
              </a:rPr>
              <a:t>Матеріал:</a:t>
            </a:r>
            <a:r>
              <a:rPr sz="1400" spc="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алюміній</a:t>
            </a:r>
            <a:r>
              <a:rPr sz="1400" spc="40" dirty="0">
                <a:latin typeface="Century Gothic"/>
                <a:cs typeface="Century Gothic"/>
              </a:rPr>
              <a:t> </a:t>
            </a:r>
            <a:r>
              <a:rPr sz="1400" spc="70" dirty="0">
                <a:latin typeface="Century Gothic"/>
                <a:cs typeface="Century Gothic"/>
              </a:rPr>
              <a:t>и</a:t>
            </a:r>
            <a:r>
              <a:rPr sz="1400" spc="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поцинкована</a:t>
            </a:r>
            <a:r>
              <a:rPr sz="1400" spc="4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сталь </a:t>
            </a:r>
            <a:r>
              <a:rPr sz="1400" dirty="0">
                <a:latin typeface="Century Gothic"/>
                <a:cs typeface="Century Gothic"/>
              </a:rPr>
              <a:t>Товщина: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0,3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-0,5</a:t>
            </a:r>
            <a:r>
              <a:rPr sz="1400" spc="25" dirty="0">
                <a:latin typeface="Century Gothic"/>
                <a:cs typeface="Century Gothic"/>
              </a:rPr>
              <a:t> </a:t>
            </a:r>
            <a:r>
              <a:rPr sz="1400" spc="-25" dirty="0">
                <a:latin typeface="Century Gothic"/>
                <a:cs typeface="Century Gothic"/>
              </a:rPr>
              <a:t>мм</a:t>
            </a:r>
            <a:endParaRPr sz="1400" dirty="0">
              <a:latin typeface="Century Gothic"/>
              <a:cs typeface="Century Gothic"/>
            </a:endParaRPr>
          </a:p>
          <a:p>
            <a:pPr marL="12700" marR="5080">
              <a:lnSpc>
                <a:spcPct val="108300"/>
              </a:lnSpc>
            </a:pPr>
            <a:r>
              <a:rPr sz="1400" dirty="0">
                <a:latin typeface="Century Gothic"/>
                <a:cs typeface="Century Gothic"/>
              </a:rPr>
              <a:t>Ширина</a:t>
            </a:r>
            <a:r>
              <a:rPr sz="1400" spc="1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основного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spc="-30" dirty="0">
                <a:latin typeface="Century Gothic"/>
                <a:cs typeface="Century Gothic"/>
              </a:rPr>
              <a:t>профілю: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spc="55" dirty="0">
                <a:latin typeface="Century Gothic"/>
                <a:cs typeface="Century Gothic"/>
              </a:rPr>
              <a:t>30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spc="-95" dirty="0">
                <a:latin typeface="Century Gothic"/>
                <a:cs typeface="Century Gothic"/>
              </a:rPr>
              <a:t>мм,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spc="90" dirty="0">
                <a:latin typeface="Century Gothic"/>
                <a:cs typeface="Century Gothic"/>
              </a:rPr>
              <a:t>80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spc="-80" dirty="0">
                <a:latin typeface="Century Gothic"/>
                <a:cs typeface="Century Gothic"/>
              </a:rPr>
              <a:t>мм,</a:t>
            </a:r>
            <a:r>
              <a:rPr sz="1400" spc="-35" dirty="0">
                <a:latin typeface="Century Gothic"/>
                <a:cs typeface="Century Gothic"/>
              </a:rPr>
              <a:t> 130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spc="-35" dirty="0">
                <a:latin typeface="Century Gothic"/>
                <a:cs typeface="Century Gothic"/>
              </a:rPr>
              <a:t>мм</a:t>
            </a:r>
            <a:endParaRPr sz="1400" dirty="0">
              <a:latin typeface="Century Gothic"/>
              <a:cs typeface="Century Gothic"/>
            </a:endParaRPr>
          </a:p>
          <a:p>
            <a:pPr marL="12700" marR="974090">
              <a:lnSpc>
                <a:spcPct val="108300"/>
              </a:lnSpc>
            </a:pPr>
            <a:r>
              <a:rPr sz="1400" dirty="0">
                <a:latin typeface="Century Gothic"/>
                <a:cs typeface="Century Gothic"/>
              </a:rPr>
              <a:t>Ширина</a:t>
            </a:r>
            <a:r>
              <a:rPr sz="1400" spc="6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вставки:</a:t>
            </a:r>
            <a:r>
              <a:rPr sz="1400" spc="65" dirty="0">
                <a:latin typeface="Century Gothic"/>
                <a:cs typeface="Century Gothic"/>
              </a:rPr>
              <a:t> </a:t>
            </a:r>
            <a:r>
              <a:rPr sz="1400" spc="55" dirty="0">
                <a:latin typeface="Century Gothic"/>
                <a:cs typeface="Century Gothic"/>
              </a:rPr>
              <a:t>20</a:t>
            </a:r>
            <a:r>
              <a:rPr sz="1400" spc="65" dirty="0">
                <a:latin typeface="Century Gothic"/>
                <a:cs typeface="Century Gothic"/>
              </a:rPr>
              <a:t> </a:t>
            </a:r>
            <a:r>
              <a:rPr sz="1400" spc="-25" dirty="0">
                <a:latin typeface="Century Gothic"/>
                <a:cs typeface="Century Gothic"/>
              </a:rPr>
              <a:t>мм </a:t>
            </a:r>
            <a:r>
              <a:rPr sz="1400" dirty="0">
                <a:latin typeface="Century Gothic"/>
                <a:cs typeface="Century Gothic"/>
              </a:rPr>
              <a:t>Довжина</a:t>
            </a:r>
            <a:r>
              <a:rPr sz="1400" spc="95" dirty="0">
                <a:latin typeface="Century Gothic"/>
                <a:cs typeface="Century Gothic"/>
              </a:rPr>
              <a:t> </a:t>
            </a:r>
            <a:r>
              <a:rPr sz="1400" spc="-30" dirty="0">
                <a:latin typeface="Century Gothic"/>
                <a:cs typeface="Century Gothic"/>
              </a:rPr>
              <a:t>профілю:</a:t>
            </a:r>
            <a:r>
              <a:rPr sz="1400" spc="9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будь-</a:t>
            </a:r>
            <a:r>
              <a:rPr sz="1400" spc="-25" dirty="0">
                <a:latin typeface="Century Gothic"/>
                <a:cs typeface="Century Gothic"/>
              </a:rPr>
              <a:t>яка</a:t>
            </a:r>
            <a:endParaRPr sz="1400" dirty="0">
              <a:latin typeface="Century Gothic"/>
              <a:cs typeface="Century Gothic"/>
            </a:endParaRPr>
          </a:p>
          <a:p>
            <a:pPr marL="12700" marR="227965">
              <a:lnSpc>
                <a:spcPct val="108300"/>
              </a:lnSpc>
            </a:pPr>
            <a:r>
              <a:rPr sz="1400" dirty="0">
                <a:latin typeface="Century Gothic"/>
                <a:cs typeface="Century Gothic"/>
              </a:rPr>
              <a:t>Колір:</a:t>
            </a:r>
            <a:r>
              <a:rPr sz="1400" spc="65" dirty="0">
                <a:latin typeface="Century Gothic"/>
                <a:cs typeface="Century Gothic"/>
              </a:rPr>
              <a:t> </a:t>
            </a:r>
            <a:r>
              <a:rPr sz="1400" spc="-25" dirty="0">
                <a:latin typeface="Century Gothic"/>
                <a:cs typeface="Century Gothic"/>
              </a:rPr>
              <a:t>стандарт:</a:t>
            </a:r>
            <a:r>
              <a:rPr sz="1400" spc="6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білий</a:t>
            </a:r>
            <a:r>
              <a:rPr sz="1400" spc="65" dirty="0">
                <a:latin typeface="Century Gothic"/>
                <a:cs typeface="Century Gothic"/>
              </a:rPr>
              <a:t> </a:t>
            </a:r>
            <a:r>
              <a:rPr sz="1400" spc="-105" dirty="0">
                <a:latin typeface="Century Gothic"/>
                <a:cs typeface="Century Gothic"/>
              </a:rPr>
              <a:t>/</a:t>
            </a:r>
            <a:r>
              <a:rPr sz="1400" spc="6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чорний</a:t>
            </a:r>
            <a:r>
              <a:rPr sz="1400" spc="70" dirty="0">
                <a:latin typeface="Century Gothic"/>
                <a:cs typeface="Century Gothic"/>
              </a:rPr>
              <a:t> </a:t>
            </a:r>
            <a:r>
              <a:rPr sz="1400" spc="-105" dirty="0">
                <a:latin typeface="Century Gothic"/>
                <a:cs typeface="Century Gothic"/>
              </a:rPr>
              <a:t>/</a:t>
            </a:r>
            <a:r>
              <a:rPr sz="1400" spc="6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сірий</a:t>
            </a:r>
            <a:r>
              <a:rPr sz="1400" spc="65" dirty="0">
                <a:latin typeface="Century Gothic"/>
                <a:cs typeface="Century Gothic"/>
              </a:rPr>
              <a:t> </a:t>
            </a:r>
            <a:r>
              <a:rPr sz="1400" spc="-50" dirty="0">
                <a:latin typeface="Century Gothic"/>
                <a:cs typeface="Century Gothic"/>
              </a:rPr>
              <a:t>/ </a:t>
            </a:r>
            <a:r>
              <a:rPr sz="1400" dirty="0">
                <a:latin typeface="Century Gothic"/>
                <a:cs typeface="Century Gothic"/>
              </a:rPr>
              <a:t>золото</a:t>
            </a:r>
            <a:r>
              <a:rPr sz="1400" spc="-10" dirty="0">
                <a:latin typeface="Century Gothic"/>
                <a:cs typeface="Century Gothic"/>
              </a:rPr>
              <a:t> </a:t>
            </a:r>
            <a:r>
              <a:rPr sz="1400" spc="-105" dirty="0">
                <a:latin typeface="Century Gothic"/>
                <a:cs typeface="Century Gothic"/>
              </a:rPr>
              <a:t>/</a:t>
            </a:r>
            <a:r>
              <a:rPr sz="1400" spc="-1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дзеркало</a:t>
            </a:r>
            <a:r>
              <a:rPr sz="1400" spc="-10" dirty="0">
                <a:latin typeface="Century Gothic"/>
                <a:cs typeface="Century Gothic"/>
              </a:rPr>
              <a:t> </a:t>
            </a:r>
            <a:r>
              <a:rPr sz="1400" spc="-105" dirty="0">
                <a:latin typeface="Century Gothic"/>
                <a:cs typeface="Century Gothic"/>
              </a:rPr>
              <a:t>/</a:t>
            </a:r>
            <a:r>
              <a:rPr sz="1400" spc="-1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слонова</a:t>
            </a:r>
            <a:r>
              <a:rPr sz="1400" spc="-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кістка</a:t>
            </a:r>
            <a:r>
              <a:rPr sz="1400" spc="50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Колір</a:t>
            </a:r>
            <a:r>
              <a:rPr sz="1400" spc="75" dirty="0">
                <a:latin typeface="Century Gothic"/>
                <a:cs typeface="Century Gothic"/>
              </a:rPr>
              <a:t> </a:t>
            </a:r>
            <a:r>
              <a:rPr sz="1400" spc="55" dirty="0">
                <a:latin typeface="Century Gothic"/>
                <a:cs typeface="Century Gothic"/>
              </a:rPr>
              <a:t>під</a:t>
            </a:r>
            <a:r>
              <a:rPr sz="1400" spc="8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замовлення:</a:t>
            </a:r>
            <a:r>
              <a:rPr sz="1400" spc="7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будь-</a:t>
            </a:r>
            <a:r>
              <a:rPr sz="1400" spc="80" dirty="0">
                <a:latin typeface="Century Gothic"/>
                <a:cs typeface="Century Gothic"/>
              </a:rPr>
              <a:t>який </a:t>
            </a:r>
            <a:r>
              <a:rPr sz="1400" spc="30" dirty="0">
                <a:latin typeface="Century Gothic"/>
                <a:cs typeface="Century Gothic"/>
              </a:rPr>
              <a:t>RAL </a:t>
            </a:r>
            <a:r>
              <a:rPr sz="1400" spc="45" dirty="0">
                <a:latin typeface="Century Gothic"/>
                <a:cs typeface="Century Gothic"/>
              </a:rPr>
              <a:t>Покриття: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декор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spc="55" dirty="0">
                <a:latin typeface="Century Gothic"/>
                <a:cs typeface="Century Gothic"/>
              </a:rPr>
              <a:t>під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дерево</a:t>
            </a:r>
            <a:endParaRPr sz="14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entury Gothic"/>
                <a:cs typeface="Century Gothic"/>
              </a:rPr>
              <a:t>Вага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стелі: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spc="80" dirty="0">
                <a:latin typeface="Century Gothic"/>
                <a:cs typeface="Century Gothic"/>
              </a:rPr>
              <a:t>від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spc="-70" dirty="0">
                <a:latin typeface="Century Gothic"/>
                <a:cs typeface="Century Gothic"/>
              </a:rPr>
              <a:t>1,4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до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spc="85" dirty="0">
                <a:latin typeface="Century Gothic"/>
                <a:cs typeface="Century Gothic"/>
              </a:rPr>
              <a:t>8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spc="-20" dirty="0">
                <a:latin typeface="Century Gothic"/>
                <a:cs typeface="Century Gothic"/>
              </a:rPr>
              <a:t>кг/м2</a:t>
            </a:r>
            <a:endParaRPr sz="1400" dirty="0">
              <a:latin typeface="Century Gothic"/>
              <a:cs typeface="Century Gothic"/>
            </a:endParaRPr>
          </a:p>
          <a:p>
            <a:pPr marL="12700" marR="178435">
              <a:lnSpc>
                <a:spcPct val="108300"/>
              </a:lnSpc>
            </a:pPr>
            <a:r>
              <a:rPr sz="1400" dirty="0">
                <a:latin typeface="Century Gothic"/>
                <a:cs typeface="Century Gothic"/>
              </a:rPr>
              <a:t>Несні</a:t>
            </a:r>
            <a:r>
              <a:rPr sz="1400" spc="-10" dirty="0">
                <a:latin typeface="Century Gothic"/>
                <a:cs typeface="Century Gothic"/>
              </a:rPr>
              <a:t> </a:t>
            </a:r>
            <a:r>
              <a:rPr sz="1400" spc="-20" dirty="0">
                <a:latin typeface="Century Gothic"/>
                <a:cs typeface="Century Gothic"/>
              </a:rPr>
              <a:t>профілі</a:t>
            </a:r>
            <a:r>
              <a:rPr sz="1400" spc="-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(стрингери):</a:t>
            </a:r>
            <a:r>
              <a:rPr sz="1400" spc="-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сталь</a:t>
            </a:r>
            <a:r>
              <a:rPr sz="1400" spc="-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0,5</a:t>
            </a:r>
            <a:r>
              <a:rPr sz="1400" spc="-5" dirty="0">
                <a:latin typeface="Century Gothic"/>
                <a:cs typeface="Century Gothic"/>
              </a:rPr>
              <a:t> </a:t>
            </a:r>
            <a:r>
              <a:rPr sz="1400" spc="-100" dirty="0">
                <a:latin typeface="Century Gothic"/>
                <a:cs typeface="Century Gothic"/>
              </a:rPr>
              <a:t>мм</a:t>
            </a:r>
            <a:r>
              <a:rPr sz="1400" spc="-10" dirty="0">
                <a:latin typeface="Century Gothic"/>
                <a:cs typeface="Century Gothic"/>
              </a:rPr>
              <a:t> </a:t>
            </a:r>
            <a:r>
              <a:rPr sz="1400" spc="-50" dirty="0">
                <a:latin typeface="Century Gothic"/>
                <a:cs typeface="Century Gothic"/>
              </a:rPr>
              <a:t>/ </a:t>
            </a:r>
            <a:r>
              <a:rPr sz="1400" dirty="0">
                <a:latin typeface="Century Gothic"/>
                <a:cs typeface="Century Gothic"/>
              </a:rPr>
              <a:t>алюміній</a:t>
            </a:r>
            <a:r>
              <a:rPr sz="1400" spc="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0,95</a:t>
            </a:r>
            <a:r>
              <a:rPr sz="1400" spc="55" dirty="0">
                <a:latin typeface="Century Gothic"/>
                <a:cs typeface="Century Gothic"/>
              </a:rPr>
              <a:t> </a:t>
            </a:r>
            <a:r>
              <a:rPr sz="1400" spc="-25" dirty="0">
                <a:latin typeface="Century Gothic"/>
                <a:cs typeface="Century Gothic"/>
              </a:rPr>
              <a:t>мм</a:t>
            </a:r>
            <a:endParaRPr sz="1400" dirty="0">
              <a:latin typeface="Century Gothic"/>
              <a:cs typeface="Century Gothic"/>
            </a:endParaRPr>
          </a:p>
          <a:p>
            <a:pPr marL="12700" marR="40640">
              <a:lnSpc>
                <a:spcPct val="108300"/>
              </a:lnSpc>
            </a:pPr>
            <a:r>
              <a:rPr sz="1400" spc="-20" dirty="0">
                <a:latin typeface="Century Gothic"/>
                <a:cs typeface="Century Gothic"/>
              </a:rPr>
              <a:t>Стандартна</a:t>
            </a:r>
            <a:r>
              <a:rPr sz="1400" spc="2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довжина</a:t>
            </a:r>
            <a:r>
              <a:rPr sz="1400" spc="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несного</a:t>
            </a:r>
            <a:r>
              <a:rPr sz="1400" spc="30" dirty="0">
                <a:latin typeface="Century Gothic"/>
                <a:cs typeface="Century Gothic"/>
              </a:rPr>
              <a:t> </a:t>
            </a:r>
            <a:r>
              <a:rPr sz="1400" spc="-30" dirty="0">
                <a:latin typeface="Century Gothic"/>
                <a:cs typeface="Century Gothic"/>
              </a:rPr>
              <a:t>профілю:</a:t>
            </a:r>
            <a:r>
              <a:rPr sz="1400" spc="30" dirty="0">
                <a:latin typeface="Century Gothic"/>
                <a:cs typeface="Century Gothic"/>
              </a:rPr>
              <a:t> </a:t>
            </a:r>
            <a:r>
              <a:rPr sz="1400" spc="-25" dirty="0">
                <a:latin typeface="Century Gothic"/>
                <a:cs typeface="Century Gothic"/>
              </a:rPr>
              <a:t>до </a:t>
            </a:r>
            <a:r>
              <a:rPr sz="1400" spc="110" dirty="0">
                <a:latin typeface="Century Gothic"/>
                <a:cs typeface="Century Gothic"/>
              </a:rPr>
              <a:t>4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spc="-50" dirty="0">
                <a:latin typeface="Century Gothic"/>
                <a:cs typeface="Century Gothic"/>
              </a:rPr>
              <a:t>м</a:t>
            </a:r>
            <a:endParaRPr sz="14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entury Gothic"/>
                <a:cs typeface="Century Gothic"/>
              </a:rPr>
              <a:t>З’єднання:</a:t>
            </a:r>
            <a:r>
              <a:rPr sz="1400" spc="-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встик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4153" y="8435038"/>
            <a:ext cx="2834640" cy="86233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1100" b="1" spc="140" dirty="0">
                <a:latin typeface="Calibri"/>
                <a:cs typeface="Calibri"/>
              </a:rPr>
              <a:t>Состав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spc="110" dirty="0">
                <a:latin typeface="Calibri"/>
                <a:cs typeface="Calibri"/>
              </a:rPr>
              <a:t>системи: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1000" spc="-140" dirty="0">
                <a:latin typeface="Century Gothic"/>
                <a:cs typeface="Century Gothic"/>
              </a:rPr>
              <a:t>1,</a:t>
            </a:r>
            <a:r>
              <a:rPr sz="1000" dirty="0">
                <a:latin typeface="Century Gothic"/>
                <a:cs typeface="Century Gothic"/>
              </a:rPr>
              <a:t> </a:t>
            </a:r>
            <a:r>
              <a:rPr sz="1000" spc="-20" dirty="0">
                <a:latin typeface="Century Gothic"/>
                <a:cs typeface="Century Gothic"/>
              </a:rPr>
              <a:t>2,</a:t>
            </a:r>
            <a:r>
              <a:rPr sz="1000" spc="5" dirty="0">
                <a:latin typeface="Century Gothic"/>
                <a:cs typeface="Century Gothic"/>
              </a:rPr>
              <a:t> </a:t>
            </a:r>
            <a:r>
              <a:rPr sz="1000" spc="-30" dirty="0">
                <a:latin typeface="Century Gothic"/>
                <a:cs typeface="Century Gothic"/>
              </a:rPr>
              <a:t>3,</a:t>
            </a:r>
            <a:r>
              <a:rPr sz="1000" spc="5" dirty="0">
                <a:latin typeface="Century Gothic"/>
                <a:cs typeface="Century Gothic"/>
              </a:rPr>
              <a:t> </a:t>
            </a:r>
            <a:r>
              <a:rPr sz="1000" spc="110" dirty="0">
                <a:latin typeface="Century Gothic"/>
                <a:cs typeface="Century Gothic"/>
              </a:rPr>
              <a:t>4</a:t>
            </a:r>
            <a:r>
              <a:rPr sz="1000" spc="5" dirty="0">
                <a:latin typeface="Century Gothic"/>
                <a:cs typeface="Century Gothic"/>
              </a:rPr>
              <a:t> </a:t>
            </a:r>
            <a:r>
              <a:rPr sz="1000" dirty="0">
                <a:latin typeface="Century Gothic"/>
                <a:cs typeface="Century Gothic"/>
              </a:rPr>
              <a:t>-</a:t>
            </a:r>
            <a:r>
              <a:rPr sz="1000" spc="5" dirty="0">
                <a:latin typeface="Century Gothic"/>
                <a:cs typeface="Century Gothic"/>
              </a:rPr>
              <a:t> </a:t>
            </a:r>
            <a:r>
              <a:rPr sz="1000" dirty="0">
                <a:latin typeface="Century Gothic"/>
                <a:cs typeface="Century Gothic"/>
              </a:rPr>
              <a:t>основний</a:t>
            </a:r>
            <a:r>
              <a:rPr sz="1000" spc="5" dirty="0">
                <a:latin typeface="Century Gothic"/>
                <a:cs typeface="Century Gothic"/>
              </a:rPr>
              <a:t> </a:t>
            </a:r>
            <a:r>
              <a:rPr sz="1000" spc="-20" dirty="0">
                <a:latin typeface="Century Gothic"/>
                <a:cs typeface="Century Gothic"/>
              </a:rPr>
              <a:t>профіль</a:t>
            </a:r>
            <a:r>
              <a:rPr sz="1000" spc="5" dirty="0">
                <a:latin typeface="Century Gothic"/>
                <a:cs typeface="Century Gothic"/>
              </a:rPr>
              <a:t> </a:t>
            </a:r>
            <a:r>
              <a:rPr sz="1000" spc="-10" dirty="0">
                <a:latin typeface="Century Gothic"/>
                <a:cs typeface="Century Gothic"/>
              </a:rPr>
              <a:t>20/30/80/130</a:t>
            </a:r>
            <a:r>
              <a:rPr sz="1000" spc="5" dirty="0">
                <a:latin typeface="Century Gothic"/>
                <a:cs typeface="Century Gothic"/>
              </a:rPr>
              <a:t> </a:t>
            </a:r>
            <a:r>
              <a:rPr sz="1000" spc="-25" dirty="0">
                <a:latin typeface="Century Gothic"/>
                <a:cs typeface="Century Gothic"/>
              </a:rPr>
              <a:t>мм</a:t>
            </a:r>
            <a:endParaRPr sz="1000" dirty="0">
              <a:latin typeface="Century Gothic"/>
              <a:cs typeface="Century Gothic"/>
            </a:endParaRPr>
          </a:p>
          <a:p>
            <a:pPr marL="114935" indent="-102235">
              <a:lnSpc>
                <a:spcPct val="100000"/>
              </a:lnSpc>
              <a:spcBef>
                <a:spcPts val="100"/>
              </a:spcBef>
              <a:buAutoNum type="arabicPlain" startAt="5"/>
              <a:tabLst>
                <a:tab pos="114935" algn="l"/>
              </a:tabLst>
            </a:pPr>
            <a:r>
              <a:rPr sz="1000" dirty="0">
                <a:latin typeface="Century Gothic"/>
                <a:cs typeface="Century Gothic"/>
              </a:rPr>
              <a:t>-</a:t>
            </a:r>
            <a:r>
              <a:rPr sz="1000" spc="-10" dirty="0">
                <a:latin typeface="Century Gothic"/>
                <a:cs typeface="Century Gothic"/>
              </a:rPr>
              <a:t> </a:t>
            </a:r>
            <a:r>
              <a:rPr sz="1000" spc="-20" dirty="0">
                <a:latin typeface="Century Gothic"/>
                <a:cs typeface="Century Gothic"/>
              </a:rPr>
              <a:t>профіль</a:t>
            </a:r>
            <a:r>
              <a:rPr sz="1000" spc="-5" dirty="0">
                <a:latin typeface="Century Gothic"/>
                <a:cs typeface="Century Gothic"/>
              </a:rPr>
              <a:t> </a:t>
            </a:r>
            <a:r>
              <a:rPr sz="1000" spc="135" dirty="0">
                <a:latin typeface="Century Gothic"/>
                <a:cs typeface="Century Gothic"/>
              </a:rPr>
              <a:t>П</a:t>
            </a:r>
            <a:r>
              <a:rPr sz="1000" spc="-10" dirty="0">
                <a:latin typeface="Century Gothic"/>
                <a:cs typeface="Century Gothic"/>
              </a:rPr>
              <a:t> </a:t>
            </a:r>
            <a:r>
              <a:rPr sz="1000" spc="40" dirty="0">
                <a:latin typeface="Century Gothic"/>
                <a:cs typeface="Century Gothic"/>
              </a:rPr>
              <a:t>кінцевий</a:t>
            </a:r>
            <a:endParaRPr sz="1000" dirty="0">
              <a:latin typeface="Century Gothic"/>
              <a:cs typeface="Century Gothic"/>
            </a:endParaRPr>
          </a:p>
          <a:p>
            <a:pPr marL="120014" indent="-107314">
              <a:lnSpc>
                <a:spcPct val="100000"/>
              </a:lnSpc>
              <a:spcBef>
                <a:spcPts val="100"/>
              </a:spcBef>
              <a:buAutoNum type="arabicPlain" startAt="5"/>
              <a:tabLst>
                <a:tab pos="120014" algn="l"/>
              </a:tabLst>
            </a:pPr>
            <a:r>
              <a:rPr sz="1000" dirty="0">
                <a:latin typeface="Century Gothic"/>
                <a:cs typeface="Century Gothic"/>
              </a:rPr>
              <a:t>-</a:t>
            </a:r>
            <a:r>
              <a:rPr sz="1000" spc="25" dirty="0">
                <a:latin typeface="Century Gothic"/>
                <a:cs typeface="Century Gothic"/>
              </a:rPr>
              <a:t> </a:t>
            </a:r>
            <a:r>
              <a:rPr sz="1000" dirty="0">
                <a:latin typeface="Century Gothic"/>
                <a:cs typeface="Century Gothic"/>
              </a:rPr>
              <a:t>несний</a:t>
            </a:r>
            <a:r>
              <a:rPr sz="1000" spc="25" dirty="0">
                <a:latin typeface="Century Gothic"/>
                <a:cs typeface="Century Gothic"/>
              </a:rPr>
              <a:t> </a:t>
            </a:r>
            <a:r>
              <a:rPr sz="1000" spc="-20" dirty="0">
                <a:latin typeface="Century Gothic"/>
                <a:cs typeface="Century Gothic"/>
              </a:rPr>
              <a:t>профіль</a:t>
            </a:r>
            <a:r>
              <a:rPr sz="1000" spc="25" dirty="0">
                <a:latin typeface="Century Gothic"/>
                <a:cs typeface="Century Gothic"/>
              </a:rPr>
              <a:t> </a:t>
            </a:r>
            <a:r>
              <a:rPr sz="1000" spc="-10" dirty="0">
                <a:latin typeface="Century Gothic"/>
                <a:cs typeface="Century Gothic"/>
              </a:rPr>
              <a:t>(стрингер)</a:t>
            </a:r>
            <a:endParaRPr sz="1000" dirty="0">
              <a:latin typeface="Century Gothic"/>
              <a:cs typeface="Century Gothic"/>
            </a:endParaRPr>
          </a:p>
          <a:p>
            <a:pPr marL="117475" indent="-104775">
              <a:lnSpc>
                <a:spcPct val="100000"/>
              </a:lnSpc>
              <a:spcBef>
                <a:spcPts val="100"/>
              </a:spcBef>
              <a:buAutoNum type="arabicPlain" startAt="5"/>
              <a:tabLst>
                <a:tab pos="117475" algn="l"/>
              </a:tabLst>
            </a:pPr>
            <a:r>
              <a:rPr sz="1000" dirty="0">
                <a:latin typeface="Century Gothic"/>
                <a:cs typeface="Century Gothic"/>
              </a:rPr>
              <a:t>-</a:t>
            </a:r>
            <a:r>
              <a:rPr sz="1000" spc="-15" dirty="0">
                <a:latin typeface="Century Gothic"/>
                <a:cs typeface="Century Gothic"/>
              </a:rPr>
              <a:t> </a:t>
            </a:r>
            <a:r>
              <a:rPr sz="1000" dirty="0">
                <a:latin typeface="Century Gothic"/>
                <a:cs typeface="Century Gothic"/>
              </a:rPr>
              <a:t>елементи</a:t>
            </a:r>
            <a:r>
              <a:rPr sz="1000" spc="-15" dirty="0">
                <a:latin typeface="Century Gothic"/>
                <a:cs typeface="Century Gothic"/>
              </a:rPr>
              <a:t> </a:t>
            </a:r>
            <a:r>
              <a:rPr sz="1000" spc="55" dirty="0">
                <a:latin typeface="Century Gothic"/>
                <a:cs typeface="Century Gothic"/>
              </a:rPr>
              <a:t>кріплення</a:t>
            </a:r>
            <a:r>
              <a:rPr sz="1000" spc="-15" dirty="0">
                <a:latin typeface="Century Gothic"/>
                <a:cs typeface="Century Gothic"/>
              </a:rPr>
              <a:t> </a:t>
            </a:r>
            <a:r>
              <a:rPr sz="1000" spc="-10" dirty="0">
                <a:latin typeface="Century Gothic"/>
                <a:cs typeface="Century Gothic"/>
              </a:rPr>
              <a:t>(підвіс)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10348" y="3786543"/>
            <a:ext cx="3577076" cy="1193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200" b="1" spc="105" dirty="0">
                <a:latin typeface="Calibri"/>
                <a:cs typeface="Calibri"/>
              </a:rPr>
              <a:t>Мультипанельні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110" dirty="0">
                <a:latin typeface="Calibri"/>
                <a:cs typeface="Calibri"/>
              </a:rPr>
              <a:t>рейкові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114" dirty="0">
                <a:latin typeface="Calibri"/>
                <a:cs typeface="Calibri"/>
              </a:rPr>
              <a:t>стелі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dirty="0">
                <a:latin typeface="Century Gothic"/>
                <a:cs typeface="Century Gothic"/>
              </a:rPr>
              <a:t>–</a:t>
            </a:r>
            <a:r>
              <a:rPr sz="1200" spc="-3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це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-30" dirty="0">
                <a:latin typeface="Century Gothic"/>
                <a:cs typeface="Century Gothic"/>
              </a:rPr>
              <a:t>сучасна </a:t>
            </a:r>
            <a:r>
              <a:rPr sz="1200" spc="-55" dirty="0">
                <a:latin typeface="Century Gothic"/>
                <a:cs typeface="Century Gothic"/>
              </a:rPr>
              <a:t>система</a:t>
            </a:r>
            <a:r>
              <a:rPr sz="1200" spc="4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рейкових</a:t>
            </a:r>
            <a:r>
              <a:rPr sz="1200" spc="4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стель,</a:t>
            </a:r>
            <a:r>
              <a:rPr sz="1200" spc="45" dirty="0">
                <a:latin typeface="Century Gothic"/>
                <a:cs typeface="Century Gothic"/>
              </a:rPr>
              <a:t> </a:t>
            </a:r>
            <a:r>
              <a:rPr sz="1200" spc="-60" dirty="0">
                <a:latin typeface="Century Gothic"/>
                <a:cs typeface="Century Gothic"/>
              </a:rPr>
              <a:t>що</a:t>
            </a:r>
            <a:r>
              <a:rPr sz="1200" spc="4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складаються</a:t>
            </a:r>
            <a:endParaRPr sz="1200" dirty="0">
              <a:latin typeface="Century Gothic"/>
              <a:cs typeface="Century Gothic"/>
            </a:endParaRPr>
          </a:p>
          <a:p>
            <a:pPr marL="12700" marR="132080">
              <a:lnSpc>
                <a:spcPct val="108300"/>
              </a:lnSpc>
            </a:pPr>
            <a:r>
              <a:rPr sz="1200" spc="105" dirty="0">
                <a:latin typeface="Century Gothic"/>
                <a:cs typeface="Century Gothic"/>
              </a:rPr>
              <a:t>з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50" dirty="0">
                <a:latin typeface="Century Gothic"/>
                <a:cs typeface="Century Gothic"/>
              </a:rPr>
              <a:t>різних</a:t>
            </a:r>
            <a:r>
              <a:rPr sz="1200" dirty="0">
                <a:latin typeface="Century Gothic"/>
                <a:cs typeface="Century Gothic"/>
              </a:rPr>
              <a:t> за шириною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панелей,</a:t>
            </a:r>
            <a:r>
              <a:rPr sz="1200" dirty="0">
                <a:latin typeface="Century Gothic"/>
                <a:cs typeface="Century Gothic"/>
              </a:rPr>
              <a:t> </a:t>
            </a:r>
            <a:r>
              <a:rPr sz="1200" spc="60" dirty="0">
                <a:latin typeface="Century Gothic"/>
                <a:cs typeface="Century Gothic"/>
              </a:rPr>
              <a:t>які </a:t>
            </a:r>
            <a:r>
              <a:rPr sz="1200" dirty="0">
                <a:latin typeface="Century Gothic"/>
                <a:cs typeface="Century Gothic"/>
              </a:rPr>
              <a:t>покривають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spc="-60" dirty="0">
                <a:latin typeface="Century Gothic"/>
                <a:cs typeface="Century Gothic"/>
              </a:rPr>
              <a:t>або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матовою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текстурою,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або </a:t>
            </a:r>
            <a:r>
              <a:rPr sz="1200" dirty="0">
                <a:latin typeface="Century Gothic"/>
                <a:cs typeface="Century Gothic"/>
              </a:rPr>
              <a:t>спеціальним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металізованим</a:t>
            </a:r>
            <a:r>
              <a:rPr sz="1200" spc="-10" dirty="0">
                <a:latin typeface="Century Gothic"/>
                <a:cs typeface="Century Gothic"/>
              </a:rPr>
              <a:t> дзеркальним матеріалом.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43756" y="5124691"/>
            <a:ext cx="3681027" cy="46483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400" b="1" spc="120" dirty="0">
                <a:latin typeface="Calibri"/>
                <a:cs typeface="Calibri"/>
              </a:rPr>
              <a:t>Особливості</a:t>
            </a:r>
            <a:r>
              <a:rPr sz="1400" b="1" spc="45" dirty="0">
                <a:latin typeface="Calibri"/>
                <a:cs typeface="Calibri"/>
              </a:rPr>
              <a:t> </a:t>
            </a:r>
            <a:r>
              <a:rPr sz="1400" b="1" spc="125" dirty="0">
                <a:latin typeface="Calibri"/>
                <a:cs typeface="Calibri"/>
              </a:rPr>
              <a:t>та</a:t>
            </a:r>
            <a:r>
              <a:rPr sz="1400" b="1" spc="50" dirty="0">
                <a:latin typeface="Calibri"/>
                <a:cs typeface="Calibri"/>
              </a:rPr>
              <a:t> </a:t>
            </a:r>
            <a:r>
              <a:rPr sz="1400" b="1" spc="125" dirty="0">
                <a:latin typeface="Calibri"/>
                <a:cs typeface="Calibri"/>
              </a:rPr>
              <a:t>склад</a:t>
            </a:r>
            <a:r>
              <a:rPr sz="1400" b="1" spc="45" dirty="0">
                <a:latin typeface="Calibri"/>
                <a:cs typeface="Calibri"/>
              </a:rPr>
              <a:t> </a:t>
            </a:r>
            <a:r>
              <a:rPr sz="1400" b="1" spc="90" dirty="0">
                <a:latin typeface="Calibri"/>
                <a:cs typeface="Calibri"/>
              </a:rPr>
              <a:t>матеріалів </a:t>
            </a:r>
            <a:r>
              <a:rPr sz="1400" spc="55" dirty="0">
                <a:latin typeface="Century Gothic"/>
                <a:cs typeface="Century Gothic"/>
              </a:rPr>
              <a:t>дозволяють</a:t>
            </a:r>
            <a:r>
              <a:rPr sz="1400" spc="70" dirty="0">
                <a:latin typeface="Century Gothic"/>
                <a:cs typeface="Century Gothic"/>
              </a:rPr>
              <a:t> </a:t>
            </a:r>
            <a:r>
              <a:rPr sz="1400" spc="10" dirty="0">
                <a:latin typeface="Century Gothic"/>
                <a:cs typeface="Century Gothic"/>
              </a:rPr>
              <a:t>практично</a:t>
            </a:r>
            <a:r>
              <a:rPr sz="1400" spc="7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використовувати </a:t>
            </a:r>
            <a:r>
              <a:rPr sz="1400" spc="10" dirty="0">
                <a:latin typeface="Century Gothic"/>
                <a:cs typeface="Century Gothic"/>
              </a:rPr>
              <a:t>мультипанельні</a:t>
            </a:r>
            <a:r>
              <a:rPr sz="1400" spc="15" dirty="0">
                <a:latin typeface="Century Gothic"/>
                <a:cs typeface="Century Gothic"/>
              </a:rPr>
              <a:t> </a:t>
            </a:r>
            <a:r>
              <a:rPr sz="1400" spc="10" dirty="0">
                <a:latin typeface="Century Gothic"/>
                <a:cs typeface="Century Gothic"/>
              </a:rPr>
              <a:t>стелі</a:t>
            </a:r>
            <a:r>
              <a:rPr sz="1400" spc="15" dirty="0">
                <a:latin typeface="Century Gothic"/>
                <a:cs typeface="Century Gothic"/>
              </a:rPr>
              <a:t> </a:t>
            </a:r>
            <a:r>
              <a:rPr sz="1400" spc="140" dirty="0">
                <a:latin typeface="Century Gothic"/>
                <a:cs typeface="Century Gothic"/>
              </a:rPr>
              <a:t>в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найрізноманітніших </a:t>
            </a:r>
            <a:r>
              <a:rPr sz="1400" dirty="0">
                <a:latin typeface="Century Gothic"/>
                <a:cs typeface="Century Gothic"/>
              </a:rPr>
              <a:t>будинках,</a:t>
            </a:r>
            <a:r>
              <a:rPr sz="1400" spc="1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при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цьому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spc="50" dirty="0">
                <a:latin typeface="Century Gothic"/>
                <a:cs typeface="Century Gothic"/>
              </a:rPr>
              <a:t>їх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можливості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spc="-25" dirty="0">
                <a:latin typeface="Century Gothic"/>
                <a:cs typeface="Century Gothic"/>
              </a:rPr>
              <a:t>та </a:t>
            </a:r>
            <a:r>
              <a:rPr sz="1400" dirty="0">
                <a:latin typeface="Century Gothic"/>
                <a:cs typeface="Century Gothic"/>
              </a:rPr>
              <a:t>переваги</a:t>
            </a:r>
            <a:r>
              <a:rPr sz="1400" spc="55" dirty="0">
                <a:latin typeface="Century Gothic"/>
                <a:cs typeface="Century Gothic"/>
              </a:rPr>
              <a:t> дозволяють </a:t>
            </a:r>
            <a:r>
              <a:rPr sz="1400" spc="-10" dirty="0">
                <a:latin typeface="Century Gothic"/>
                <a:cs typeface="Century Gothic"/>
              </a:rPr>
              <a:t>встановлювати </a:t>
            </a:r>
            <a:r>
              <a:rPr sz="1400" spc="-25" dirty="0">
                <a:latin typeface="Century Gothic"/>
                <a:cs typeface="Century Gothic"/>
              </a:rPr>
              <a:t>каркаси</a:t>
            </a:r>
            <a:r>
              <a:rPr sz="1400" spc="1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всередині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приміщень</a:t>
            </a:r>
            <a:r>
              <a:rPr sz="1400" spc="1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та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зовні.</a:t>
            </a:r>
            <a:endParaRPr sz="1400" dirty="0">
              <a:latin typeface="Century Gothic"/>
              <a:cs typeface="Century Gothic"/>
            </a:endParaRPr>
          </a:p>
          <a:p>
            <a:pPr marL="12700" marR="10160">
              <a:lnSpc>
                <a:spcPct val="108300"/>
              </a:lnSpc>
            </a:pPr>
            <a:r>
              <a:rPr sz="1400" dirty="0">
                <a:latin typeface="Century Gothic"/>
                <a:cs typeface="Century Gothic"/>
              </a:rPr>
              <a:t>Особливо</a:t>
            </a:r>
            <a:r>
              <a:rPr sz="1400" spc="1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актуальними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spc="-80" dirty="0">
                <a:latin typeface="Century Gothic"/>
                <a:cs typeface="Century Gothic"/>
              </a:rPr>
              <a:t>є</a:t>
            </a:r>
            <a:r>
              <a:rPr sz="1400" spc="1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такі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стелі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spc="90" dirty="0">
                <a:latin typeface="Century Gothic"/>
                <a:cs typeface="Century Gothic"/>
              </a:rPr>
              <a:t>в </a:t>
            </a:r>
            <a:r>
              <a:rPr sz="1400" spc="10" dirty="0">
                <a:latin typeface="Century Gothic"/>
                <a:cs typeface="Century Gothic"/>
              </a:rPr>
              <a:t>приміщеннях</a:t>
            </a:r>
            <a:r>
              <a:rPr sz="1400" spc="65" dirty="0">
                <a:latin typeface="Century Gothic"/>
                <a:cs typeface="Century Gothic"/>
              </a:rPr>
              <a:t> </a:t>
            </a:r>
            <a:r>
              <a:rPr sz="1400" spc="105" dirty="0">
                <a:latin typeface="Century Gothic"/>
                <a:cs typeface="Century Gothic"/>
              </a:rPr>
              <a:t>з</a:t>
            </a:r>
            <a:r>
              <a:rPr sz="1400" spc="70" dirty="0">
                <a:latin typeface="Century Gothic"/>
                <a:cs typeface="Century Gothic"/>
              </a:rPr>
              <a:t> </a:t>
            </a:r>
            <a:r>
              <a:rPr sz="1400" spc="10" dirty="0">
                <a:latin typeface="Century Gothic"/>
                <a:cs typeface="Century Gothic"/>
              </a:rPr>
              <a:t>підвищеною</a:t>
            </a:r>
            <a:r>
              <a:rPr sz="1400" spc="7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вологістю </a:t>
            </a:r>
            <a:r>
              <a:rPr sz="1400" spc="-30" dirty="0">
                <a:latin typeface="Century Gothic"/>
                <a:cs typeface="Century Gothic"/>
              </a:rPr>
              <a:t>(басейни,</a:t>
            </a:r>
            <a:r>
              <a:rPr sz="1400" spc="30" dirty="0">
                <a:latin typeface="Century Gothic"/>
                <a:cs typeface="Century Gothic"/>
              </a:rPr>
              <a:t> </a:t>
            </a:r>
            <a:r>
              <a:rPr sz="1400" spc="-20" dirty="0">
                <a:latin typeface="Century Gothic"/>
                <a:cs typeface="Century Gothic"/>
              </a:rPr>
              <a:t>сауни)</a:t>
            </a:r>
            <a:r>
              <a:rPr sz="1400" spc="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у</a:t>
            </a:r>
            <a:r>
              <a:rPr sz="1400" spc="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медичних</a:t>
            </a:r>
            <a:r>
              <a:rPr sz="1400" spc="3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закладах, школах,</a:t>
            </a:r>
            <a:r>
              <a:rPr sz="1400" spc="3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магазинах</a:t>
            </a:r>
            <a:r>
              <a:rPr sz="1400" spc="40" dirty="0">
                <a:latin typeface="Century Gothic"/>
                <a:cs typeface="Century Gothic"/>
              </a:rPr>
              <a:t> </a:t>
            </a:r>
            <a:r>
              <a:rPr sz="1400" spc="-35" dirty="0">
                <a:latin typeface="Century Gothic"/>
                <a:cs typeface="Century Gothic"/>
              </a:rPr>
              <a:t>тощо,</a:t>
            </a:r>
            <a:r>
              <a:rPr sz="1400" spc="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оскільки</a:t>
            </a:r>
            <a:r>
              <a:rPr sz="1400" spc="40" dirty="0">
                <a:latin typeface="Century Gothic"/>
                <a:cs typeface="Century Gothic"/>
              </a:rPr>
              <a:t> </a:t>
            </a:r>
            <a:r>
              <a:rPr sz="1400" spc="35" dirty="0">
                <a:latin typeface="Century Gothic"/>
                <a:cs typeface="Century Gothic"/>
              </a:rPr>
              <a:t>вони </a:t>
            </a:r>
            <a:r>
              <a:rPr sz="1400" spc="-10" dirty="0">
                <a:latin typeface="Century Gothic"/>
                <a:cs typeface="Century Gothic"/>
              </a:rPr>
              <a:t>добре</a:t>
            </a:r>
            <a:r>
              <a:rPr sz="1400" spc="-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переносять</a:t>
            </a:r>
            <a:r>
              <a:rPr sz="1400" spc="-5" dirty="0">
                <a:latin typeface="Century Gothic"/>
                <a:cs typeface="Century Gothic"/>
              </a:rPr>
              <a:t> </a:t>
            </a:r>
            <a:r>
              <a:rPr sz="1400" spc="50" dirty="0">
                <a:latin typeface="Century Gothic"/>
                <a:cs typeface="Century Gothic"/>
              </a:rPr>
              <a:t>вогкість</a:t>
            </a:r>
            <a:r>
              <a:rPr sz="1400" spc="-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та</a:t>
            </a:r>
            <a:r>
              <a:rPr sz="1400" spc="-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перепади </a:t>
            </a:r>
            <a:r>
              <a:rPr sz="1400" spc="-25" dirty="0">
                <a:latin typeface="Century Gothic"/>
                <a:cs typeface="Century Gothic"/>
              </a:rPr>
              <a:t>температур,</a:t>
            </a:r>
            <a:r>
              <a:rPr sz="1400" spc="9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зберігаючи</a:t>
            </a:r>
            <a:r>
              <a:rPr sz="1400" spc="10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при</a:t>
            </a:r>
            <a:r>
              <a:rPr sz="1400" spc="9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цьому </a:t>
            </a:r>
            <a:r>
              <a:rPr sz="1400" spc="20" dirty="0">
                <a:latin typeface="Century Gothic"/>
                <a:cs typeface="Century Gothic"/>
              </a:rPr>
              <a:t>початковий</a:t>
            </a:r>
            <a:r>
              <a:rPr sz="1400" spc="65" dirty="0">
                <a:latin typeface="Century Gothic"/>
                <a:cs typeface="Century Gothic"/>
              </a:rPr>
              <a:t> вигляд.</a:t>
            </a:r>
            <a:r>
              <a:rPr sz="1400" spc="7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Мультипанельні</a:t>
            </a:r>
            <a:r>
              <a:rPr sz="1400" spc="500" dirty="0">
                <a:latin typeface="Century Gothic"/>
                <a:cs typeface="Century Gothic"/>
              </a:rPr>
              <a:t>  </a:t>
            </a:r>
            <a:r>
              <a:rPr sz="1400" dirty="0">
                <a:latin typeface="Century Gothic"/>
                <a:cs typeface="Century Gothic"/>
              </a:rPr>
              <a:t>рейкові</a:t>
            </a:r>
            <a:r>
              <a:rPr sz="1400" spc="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стелі</a:t>
            </a:r>
            <a:r>
              <a:rPr sz="1400" spc="35" dirty="0">
                <a:latin typeface="Century Gothic"/>
                <a:cs typeface="Century Gothic"/>
              </a:rPr>
              <a:t> </a:t>
            </a:r>
            <a:r>
              <a:rPr sz="1400" spc="-80" dirty="0">
                <a:latin typeface="Century Gothic"/>
                <a:cs typeface="Century Gothic"/>
              </a:rPr>
              <a:t>є</a:t>
            </a:r>
            <a:r>
              <a:rPr sz="1400" spc="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дуже</a:t>
            </a:r>
            <a:r>
              <a:rPr sz="1400" spc="3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практичними,</a:t>
            </a:r>
            <a:r>
              <a:rPr sz="1400" spc="500" dirty="0">
                <a:latin typeface="Century Gothic"/>
                <a:cs typeface="Century Gothic"/>
              </a:rPr>
              <a:t>  </a:t>
            </a:r>
            <a:r>
              <a:rPr sz="1400" spc="10" dirty="0">
                <a:latin typeface="Century Gothic"/>
                <a:cs typeface="Century Gothic"/>
              </a:rPr>
              <a:t>оскільки</a:t>
            </a:r>
            <a:r>
              <a:rPr sz="1400" spc="45" dirty="0">
                <a:latin typeface="Century Gothic"/>
                <a:cs typeface="Century Gothic"/>
              </a:rPr>
              <a:t> </a:t>
            </a:r>
            <a:r>
              <a:rPr sz="1400" spc="140" dirty="0">
                <a:latin typeface="Century Gothic"/>
                <a:cs typeface="Century Gothic"/>
              </a:rPr>
              <a:t>в</a:t>
            </a:r>
            <a:r>
              <a:rPr sz="1400" spc="50" dirty="0">
                <a:latin typeface="Century Gothic"/>
                <a:cs typeface="Century Gothic"/>
              </a:rPr>
              <a:t> </a:t>
            </a:r>
            <a:r>
              <a:rPr sz="1400" spc="55" dirty="0">
                <a:latin typeface="Century Gothic"/>
                <a:cs typeface="Century Gothic"/>
              </a:rPr>
              <a:t>них</a:t>
            </a:r>
            <a:r>
              <a:rPr sz="1400" spc="45" dirty="0">
                <a:latin typeface="Century Gothic"/>
                <a:cs typeface="Century Gothic"/>
              </a:rPr>
              <a:t> </a:t>
            </a:r>
            <a:r>
              <a:rPr sz="1400" spc="10" dirty="0">
                <a:latin typeface="Century Gothic"/>
                <a:cs typeface="Century Gothic"/>
              </a:rPr>
              <a:t>легко</a:t>
            </a:r>
            <a:r>
              <a:rPr sz="1400" spc="50" dirty="0">
                <a:latin typeface="Century Gothic"/>
                <a:cs typeface="Century Gothic"/>
              </a:rPr>
              <a:t> </a:t>
            </a:r>
            <a:r>
              <a:rPr sz="1400" spc="10" dirty="0">
                <a:latin typeface="Century Gothic"/>
                <a:cs typeface="Century Gothic"/>
              </a:rPr>
              <a:t>монтуються</a:t>
            </a:r>
            <a:r>
              <a:rPr sz="1400" spc="45" dirty="0">
                <a:latin typeface="Century Gothic"/>
                <a:cs typeface="Century Gothic"/>
              </a:rPr>
              <a:t> </a:t>
            </a:r>
            <a:r>
              <a:rPr sz="1400" spc="40" dirty="0">
                <a:latin typeface="Century Gothic"/>
                <a:cs typeface="Century Gothic"/>
              </a:rPr>
              <a:t>різні </a:t>
            </a:r>
            <a:r>
              <a:rPr sz="1400" dirty="0">
                <a:latin typeface="Century Gothic"/>
                <a:cs typeface="Century Gothic"/>
              </a:rPr>
              <a:t>елементи</a:t>
            </a:r>
            <a:r>
              <a:rPr sz="1400" spc="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стельових</a:t>
            </a:r>
            <a:r>
              <a:rPr sz="1400" spc="55" dirty="0">
                <a:latin typeface="Century Gothic"/>
                <a:cs typeface="Century Gothic"/>
              </a:rPr>
              <a:t> </a:t>
            </a:r>
            <a:r>
              <a:rPr sz="1400" spc="-40" dirty="0">
                <a:latin typeface="Century Gothic"/>
                <a:cs typeface="Century Gothic"/>
              </a:rPr>
              <a:t>систем</a:t>
            </a:r>
            <a:r>
              <a:rPr sz="1400" spc="5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(освітлювальні </a:t>
            </a:r>
            <a:r>
              <a:rPr sz="1400" dirty="0">
                <a:latin typeface="Century Gothic"/>
                <a:cs typeface="Century Gothic"/>
              </a:rPr>
              <a:t>прилади,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охоронно-пожежна</a:t>
            </a:r>
            <a:r>
              <a:rPr sz="1400" spc="2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сигналізація, </a:t>
            </a:r>
            <a:r>
              <a:rPr sz="1400" dirty="0">
                <a:latin typeface="Century Gothic"/>
                <a:cs typeface="Century Gothic"/>
              </a:rPr>
              <a:t>кондиціонери,</a:t>
            </a:r>
            <a:r>
              <a:rPr sz="1400" spc="95" dirty="0">
                <a:latin typeface="Century Gothic"/>
                <a:cs typeface="Century Gothic"/>
              </a:rPr>
              <a:t> </a:t>
            </a:r>
            <a:r>
              <a:rPr sz="1400" spc="65" dirty="0">
                <a:latin typeface="Century Gothic"/>
                <a:cs typeface="Century Gothic"/>
              </a:rPr>
              <a:t>вентиляційні</a:t>
            </a:r>
            <a:r>
              <a:rPr sz="1400" spc="9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решітки</a:t>
            </a:r>
            <a:r>
              <a:rPr sz="1400" spc="100" dirty="0">
                <a:latin typeface="Century Gothic"/>
                <a:cs typeface="Century Gothic"/>
              </a:rPr>
              <a:t> </a:t>
            </a:r>
            <a:r>
              <a:rPr sz="1400" spc="-30" dirty="0">
                <a:latin typeface="Century Gothic"/>
                <a:cs typeface="Century Gothic"/>
              </a:rPr>
              <a:t>тощо).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89820" y="1479277"/>
            <a:ext cx="3726002" cy="2758640"/>
          </a:xfrm>
          <a:prstGeom prst="rect">
            <a:avLst/>
          </a:prstGeom>
          <a:solidFill>
            <a:srgbClr val="033755"/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07950" marR="832485">
              <a:lnSpc>
                <a:spcPct val="108300"/>
              </a:lnSpc>
            </a:pPr>
            <a:r>
              <a:rPr sz="1400" spc="-55" dirty="0">
                <a:solidFill>
                  <a:srgbClr val="FFFFFF"/>
                </a:solidFill>
                <a:latin typeface="Century Gothic"/>
                <a:cs typeface="Century Gothic"/>
              </a:rPr>
              <a:t>Система</a:t>
            </a:r>
            <a:r>
              <a:rPr sz="1400" spc="1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мультипанельних</a:t>
            </a:r>
            <a:r>
              <a:rPr sz="1400" spc="1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рейкових</a:t>
            </a:r>
            <a:r>
              <a:rPr sz="1400" spc="1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entury Gothic"/>
                <a:cs typeface="Century Gothic"/>
              </a:rPr>
              <a:t>стель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складається </a:t>
            </a:r>
            <a:r>
              <a:rPr sz="1400" spc="105" dirty="0">
                <a:solidFill>
                  <a:srgbClr val="FFFFFF"/>
                </a:solidFill>
                <a:latin typeface="Century Gothic"/>
                <a:cs typeface="Century Gothic"/>
              </a:rPr>
              <a:t>з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панелей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Century Gothic"/>
                <a:cs typeface="Century Gothic"/>
              </a:rPr>
              <a:t>4-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х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Century Gothic"/>
                <a:cs typeface="Century Gothic"/>
              </a:rPr>
              <a:t>різних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Century Gothic"/>
                <a:cs typeface="Century Gothic"/>
              </a:rPr>
              <a:t>типів</a:t>
            </a:r>
            <a:endParaRPr sz="1400" dirty="0">
              <a:latin typeface="Century Gothic"/>
              <a:cs typeface="Century Gothic"/>
            </a:endParaRPr>
          </a:p>
          <a:p>
            <a:pPr marL="107950" marR="878840">
              <a:lnSpc>
                <a:spcPct val="108300"/>
              </a:lnSpc>
            </a:pPr>
            <a:r>
              <a:rPr sz="1400" spc="-30" dirty="0">
                <a:solidFill>
                  <a:srgbClr val="FFFFFF"/>
                </a:solidFill>
                <a:latin typeface="Century Gothic"/>
                <a:cs typeface="Century Gothic"/>
              </a:rPr>
              <a:t>(за</a:t>
            </a:r>
            <a:r>
              <a:rPr sz="14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шириною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95" dirty="0">
                <a:solidFill>
                  <a:srgbClr val="FFFFFF"/>
                </a:solidFill>
                <a:latin typeface="Century Gothic"/>
                <a:cs typeface="Century Gothic"/>
              </a:rPr>
              <a:t>мм,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Century Gothic"/>
                <a:cs typeface="Century Gothic"/>
              </a:rPr>
              <a:t>30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85" dirty="0">
                <a:solidFill>
                  <a:srgbClr val="FFFFFF"/>
                </a:solidFill>
                <a:latin typeface="Century Gothic"/>
                <a:cs typeface="Century Gothic"/>
              </a:rPr>
              <a:t>м,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90" dirty="0">
                <a:solidFill>
                  <a:srgbClr val="FFFFFF"/>
                </a:solidFill>
                <a:latin typeface="Century Gothic"/>
                <a:cs typeface="Century Gothic"/>
              </a:rPr>
              <a:t>80</a:t>
            </a:r>
            <a:r>
              <a:rPr sz="14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95" dirty="0">
                <a:solidFill>
                  <a:srgbClr val="FFFFFF"/>
                </a:solidFill>
                <a:latin typeface="Century Gothic"/>
                <a:cs typeface="Century Gothic"/>
              </a:rPr>
              <a:t>мм,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Century Gothic"/>
                <a:cs typeface="Century Gothic"/>
              </a:rPr>
              <a:t>130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entury Gothic"/>
                <a:cs typeface="Century Gothic"/>
              </a:rPr>
              <a:t>мм),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прямокутного</a:t>
            </a:r>
            <a:r>
              <a:rPr sz="1400" spc="7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перерізу,</a:t>
            </a:r>
            <a:r>
              <a:rPr sz="1400" spc="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всі</a:t>
            </a:r>
            <a:r>
              <a:rPr sz="1400" spc="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панелі</a:t>
            </a:r>
            <a:r>
              <a:rPr sz="1400" spc="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можуть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кріпитися</a:t>
            </a:r>
            <a:r>
              <a:rPr sz="1400" spc="1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1400" spc="1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один</a:t>
            </a:r>
            <a:r>
              <a:rPr sz="1400" spc="18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універсальний</a:t>
            </a:r>
            <a:r>
              <a:rPr sz="1400" spc="1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несний </a:t>
            </a:r>
            <a:r>
              <a:rPr sz="1400" spc="-25" dirty="0">
                <a:solidFill>
                  <a:srgbClr val="FFFFFF"/>
                </a:solidFill>
                <a:latin typeface="Century Gothic"/>
                <a:cs typeface="Century Gothic"/>
              </a:rPr>
              <a:t>профіль,</a:t>
            </a:r>
            <a:r>
              <a:rPr sz="1400" spc="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60" dirty="0">
                <a:solidFill>
                  <a:srgbClr val="FFFFFF"/>
                </a:solidFill>
                <a:latin typeface="Century Gothic"/>
                <a:cs typeface="Century Gothic"/>
              </a:rPr>
              <a:t>що</a:t>
            </a:r>
            <a:r>
              <a:rPr sz="1400" spc="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дозволяє</a:t>
            </a:r>
            <a:r>
              <a:rPr sz="1400" spc="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поєднувати</a:t>
            </a:r>
            <a:r>
              <a:rPr sz="1400" spc="8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Century Gothic"/>
                <a:cs typeface="Century Gothic"/>
              </a:rPr>
              <a:t>різні</a:t>
            </a:r>
            <a:r>
              <a:rPr sz="1400" spc="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entury Gothic"/>
                <a:cs typeface="Century Gothic"/>
              </a:rPr>
              <a:t>за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шириною</a:t>
            </a:r>
            <a:r>
              <a:rPr sz="1400" spc="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панелі</a:t>
            </a:r>
            <a:r>
              <a:rPr sz="1400" spc="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у</a:t>
            </a:r>
            <a:r>
              <a:rPr sz="1400" spc="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будь-</a:t>
            </a:r>
            <a:r>
              <a:rPr sz="1400" spc="85" dirty="0">
                <a:solidFill>
                  <a:srgbClr val="FFFFFF"/>
                </a:solidFill>
                <a:latin typeface="Century Gothic"/>
                <a:cs typeface="Century Gothic"/>
              </a:rPr>
              <a:t>якій</a:t>
            </a:r>
            <a:r>
              <a:rPr sz="1400" spc="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комбінації.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2625" y="9409043"/>
            <a:ext cx="24904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40" dirty="0">
                <a:latin typeface="Calibri"/>
                <a:cs typeface="Calibri"/>
              </a:rPr>
              <a:t>Варіант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spc="110" dirty="0">
                <a:latin typeface="Calibri"/>
                <a:cs typeface="Calibri"/>
              </a:rPr>
              <a:t>комбінації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spc="114" dirty="0">
                <a:latin typeface="Calibri"/>
                <a:cs typeface="Calibri"/>
              </a:rPr>
              <a:t>профілів,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spc="35" dirty="0">
                <a:latin typeface="Calibri"/>
                <a:cs typeface="Calibri"/>
              </a:rPr>
              <a:t>мм:</a:t>
            </a:r>
            <a:endParaRPr sz="1100" dirty="0">
              <a:latin typeface="Calibri"/>
              <a:cs typeface="Calibri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057104"/>
              </p:ext>
            </p:extLst>
          </p:nvPr>
        </p:nvGraphicFramePr>
        <p:xfrm>
          <a:off x="1833567" y="9824706"/>
          <a:ext cx="5427344" cy="331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0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8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1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5735">
                <a:tc>
                  <a:txBody>
                    <a:bodyPr/>
                    <a:lstStyle/>
                    <a:p>
                      <a:pPr marL="31750">
                        <a:lnSpc>
                          <a:spcPts val="1170"/>
                        </a:lnSpc>
                      </a:pPr>
                      <a:r>
                        <a:rPr sz="1000" b="1" spc="-20" dirty="0">
                          <a:latin typeface="Calibri"/>
                          <a:cs typeface="Calibri"/>
                        </a:rPr>
                        <a:t>1.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40" dirty="0">
                          <a:latin typeface="Lucida Sans Unicode"/>
                          <a:cs typeface="Lucida Sans Unicode"/>
                        </a:rPr>
                        <a:t>130+20+80+20+30+20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55600" algn="r">
                        <a:lnSpc>
                          <a:spcPts val="117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3.</a:t>
                      </a:r>
                      <a:r>
                        <a:rPr sz="1000" b="1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80+20+80+20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3695">
                        <a:lnSpc>
                          <a:spcPts val="1170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5.</a:t>
                      </a:r>
                      <a:r>
                        <a:rPr sz="1000" b="1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80+20+30+20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marL="31750">
                        <a:lnSpc>
                          <a:spcPts val="1150"/>
                        </a:lnSpc>
                        <a:spcBef>
                          <a:spcPts val="5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dirty="0">
                          <a:latin typeface="Lucida Sans Unicode"/>
                          <a:cs typeface="Lucida Sans Unicode"/>
                        </a:rPr>
                        <a:t>.</a:t>
                      </a:r>
                      <a:r>
                        <a:rPr sz="10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40" dirty="0">
                          <a:latin typeface="Lucida Sans Unicode"/>
                          <a:cs typeface="Lucida Sans Unicode"/>
                        </a:rPr>
                        <a:t>130+20+130+20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R="342265" algn="r">
                        <a:lnSpc>
                          <a:spcPts val="1150"/>
                        </a:lnSpc>
                        <a:spcBef>
                          <a:spcPts val="55"/>
                        </a:spcBef>
                      </a:pPr>
                      <a:r>
                        <a:rPr sz="1000" b="1" spc="95" dirty="0">
                          <a:latin typeface="Calibri"/>
                          <a:cs typeface="Calibri"/>
                        </a:rPr>
                        <a:t>4.</a:t>
                      </a:r>
                      <a:r>
                        <a:rPr sz="1000" b="1" spc="3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30+20+30+20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ts val="1150"/>
                        </a:lnSpc>
                        <a:spcBef>
                          <a:spcPts val="55"/>
                        </a:spcBef>
                      </a:pPr>
                      <a:r>
                        <a:rPr sz="1000" b="1" spc="65" dirty="0">
                          <a:latin typeface="Calibri"/>
                          <a:cs typeface="Calibri"/>
                        </a:rPr>
                        <a:t>6.</a:t>
                      </a:r>
                      <a:r>
                        <a:rPr sz="1000" b="1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Lucida Sans Unicode"/>
                          <a:cs typeface="Lucida Sans Unicode"/>
                        </a:rPr>
                        <a:t>інші</a:t>
                      </a:r>
                      <a:r>
                        <a:rPr sz="1000" spc="2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комбінації</a:t>
                      </a:r>
                      <a:endParaRPr sz="100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7709" y="8409248"/>
            <a:ext cx="1550224" cy="1382429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3792592" y="52384"/>
            <a:ext cx="11333108" cy="10692003"/>
            <a:chOff x="3786889" y="0"/>
            <a:chExt cx="11333108" cy="10692003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9992" y="0"/>
              <a:ext cx="3726014" cy="345780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86889" y="4670356"/>
              <a:ext cx="3726002" cy="35634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73992" y="0"/>
              <a:ext cx="3546005" cy="10692003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0" y="3695408"/>
            <a:ext cx="3546475" cy="715010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23495" rIns="0" bIns="0" rtlCol="0">
            <a:spAutoFit/>
          </a:bodyPr>
          <a:lstStyle/>
          <a:p>
            <a:pPr marL="647700" marR="408940">
              <a:lnSpc>
                <a:spcPts val="1700"/>
              </a:lnSpc>
              <a:spcBef>
                <a:spcPts val="185"/>
              </a:spcBef>
            </a:pPr>
            <a:r>
              <a:rPr sz="1600" b="1" spc="240" dirty="0">
                <a:solidFill>
                  <a:srgbClr val="FFFFFF"/>
                </a:solidFill>
                <a:latin typeface="Calibri"/>
                <a:cs typeface="Calibri"/>
              </a:rPr>
              <a:t>СПЕЦИФІКАЦІЯ </a:t>
            </a:r>
            <a:r>
              <a:rPr sz="1600" b="1" spc="229" dirty="0">
                <a:solidFill>
                  <a:srgbClr val="FFFFFF"/>
                </a:solidFill>
                <a:latin typeface="Calibri"/>
                <a:cs typeface="Calibri"/>
              </a:rPr>
              <a:t>МУЛЬТИПАНЕЛЬНОГО </a:t>
            </a:r>
            <a:r>
              <a:rPr sz="1600" b="1" spc="245" dirty="0">
                <a:solidFill>
                  <a:srgbClr val="FFFFFF"/>
                </a:solidFill>
                <a:latin typeface="Calibri"/>
                <a:cs typeface="Calibri"/>
              </a:rPr>
              <a:t>РЕЙКОВОЇ</a:t>
            </a:r>
            <a:r>
              <a:rPr sz="1600" b="1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215" dirty="0">
                <a:solidFill>
                  <a:srgbClr val="FFFFFF"/>
                </a:solidFill>
                <a:latin typeface="Calibri"/>
                <a:cs typeface="Calibri"/>
              </a:rPr>
              <a:t>СТЕЛІ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34003" y="540004"/>
            <a:ext cx="503555" cy="503555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72390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570"/>
              </a:spcBef>
            </a:pPr>
            <a:r>
              <a:rPr sz="2100" b="1" spc="175" dirty="0">
                <a:solidFill>
                  <a:srgbClr val="FFFFFF"/>
                </a:solidFill>
                <a:latin typeface="Calibri"/>
                <a:cs typeface="Calibri"/>
              </a:rPr>
              <a:t>4.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31893" y="572287"/>
            <a:ext cx="2402840" cy="8229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286385" indent="30480">
              <a:lnSpc>
                <a:spcPts val="2100"/>
              </a:lnSpc>
              <a:spcBef>
                <a:spcPts val="340"/>
              </a:spcBef>
            </a:pPr>
            <a:r>
              <a:rPr sz="1900" b="1" spc="-10" dirty="0">
                <a:solidFill>
                  <a:srgbClr val="033755"/>
                </a:solidFill>
                <a:latin typeface="Calibri"/>
                <a:cs typeface="Calibri"/>
              </a:rPr>
              <a:t>МУЛЬТИПАНЕЛЬНІ </a:t>
            </a:r>
            <a:r>
              <a:rPr sz="1900" b="1" spc="100" dirty="0">
                <a:solidFill>
                  <a:srgbClr val="033755"/>
                </a:solidFill>
                <a:latin typeface="Calibri"/>
                <a:cs typeface="Calibri"/>
              </a:rPr>
              <a:t>СТЕЛІ</a:t>
            </a:r>
            <a:endParaRPr sz="1900">
              <a:latin typeface="Calibri"/>
              <a:cs typeface="Calibri"/>
            </a:endParaRPr>
          </a:p>
          <a:p>
            <a:pPr marL="27305">
              <a:lnSpc>
                <a:spcPct val="100000"/>
              </a:lnSpc>
              <a:spcBef>
                <a:spcPts val="280"/>
              </a:spcBef>
            </a:pPr>
            <a:r>
              <a:rPr sz="1300" b="1" dirty="0">
                <a:solidFill>
                  <a:srgbClr val="033755"/>
                </a:solidFill>
                <a:latin typeface="Calibri"/>
                <a:cs typeface="Calibri"/>
              </a:rPr>
              <a:t>(130</a:t>
            </a:r>
            <a:r>
              <a:rPr sz="1300" b="1" spc="65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033755"/>
                </a:solidFill>
                <a:latin typeface="Calibri"/>
                <a:cs typeface="Calibri"/>
              </a:rPr>
              <a:t>мм;</a:t>
            </a:r>
            <a:r>
              <a:rPr sz="1300" b="1" spc="65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1300" b="1" spc="130" dirty="0">
                <a:solidFill>
                  <a:srgbClr val="033755"/>
                </a:solidFill>
                <a:latin typeface="Calibri"/>
                <a:cs typeface="Calibri"/>
              </a:rPr>
              <a:t>80</a:t>
            </a:r>
            <a:r>
              <a:rPr sz="1300" b="1" spc="65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033755"/>
                </a:solidFill>
                <a:latin typeface="Calibri"/>
                <a:cs typeface="Calibri"/>
              </a:rPr>
              <a:t>мм;</a:t>
            </a:r>
            <a:r>
              <a:rPr sz="1300" b="1" spc="65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1300" b="1" spc="90" dirty="0">
                <a:solidFill>
                  <a:srgbClr val="033755"/>
                </a:solidFill>
                <a:latin typeface="Calibri"/>
                <a:cs typeface="Calibri"/>
              </a:rPr>
              <a:t>30</a:t>
            </a:r>
            <a:r>
              <a:rPr sz="1300" b="1" spc="65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033755"/>
                </a:solidFill>
                <a:latin typeface="Calibri"/>
                <a:cs typeface="Calibri"/>
              </a:rPr>
              <a:t>мм;</a:t>
            </a:r>
            <a:r>
              <a:rPr sz="1300" b="1" spc="65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1300" b="1" spc="90" dirty="0">
                <a:solidFill>
                  <a:srgbClr val="033755"/>
                </a:solidFill>
                <a:latin typeface="Calibri"/>
                <a:cs typeface="Calibri"/>
              </a:rPr>
              <a:t>20</a:t>
            </a:r>
            <a:r>
              <a:rPr sz="1300" b="1" spc="65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1300" b="1" spc="-25" dirty="0">
                <a:solidFill>
                  <a:srgbClr val="033755"/>
                </a:solidFill>
                <a:latin typeface="Calibri"/>
                <a:cs typeface="Calibri"/>
              </a:rPr>
              <a:t>мм)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29" name="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3546005" cy="34578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65427" y="10190404"/>
            <a:ext cx="231775" cy="231775"/>
          </a:xfrm>
          <a:custGeom>
            <a:avLst/>
            <a:gdLst/>
            <a:ahLst/>
            <a:cxnLst/>
            <a:rect l="l" t="t" r="r" b="b"/>
            <a:pathLst>
              <a:path w="231775" h="231775">
                <a:moveTo>
                  <a:pt x="231597" y="0"/>
                </a:moveTo>
                <a:lnTo>
                  <a:pt x="0" y="0"/>
                </a:lnTo>
                <a:lnTo>
                  <a:pt x="0" y="231597"/>
                </a:lnTo>
                <a:lnTo>
                  <a:pt x="231597" y="231597"/>
                </a:lnTo>
                <a:lnTo>
                  <a:pt x="231597" y="0"/>
                </a:lnTo>
                <a:close/>
              </a:path>
            </a:pathLst>
          </a:custGeom>
          <a:solidFill>
            <a:srgbClr val="E8600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73414" y="10306202"/>
            <a:ext cx="10377170" cy="12700"/>
            <a:chOff x="2373414" y="10306202"/>
            <a:chExt cx="10377170" cy="12700"/>
          </a:xfrm>
        </p:grpSpPr>
        <p:sp>
          <p:nvSpPr>
            <p:cNvPr id="4" name="object 4"/>
            <p:cNvSpPr/>
            <p:nvPr/>
          </p:nvSpPr>
          <p:spPr>
            <a:xfrm>
              <a:off x="7559941" y="10312552"/>
              <a:ext cx="5184140" cy="0"/>
            </a:xfrm>
            <a:custGeom>
              <a:avLst/>
              <a:gdLst/>
              <a:ahLst/>
              <a:cxnLst/>
              <a:rect l="l" t="t" r="r" b="b"/>
              <a:pathLst>
                <a:path w="5184140">
                  <a:moveTo>
                    <a:pt x="51840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E962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79764" y="10312552"/>
              <a:ext cx="5180330" cy="0"/>
            </a:xfrm>
            <a:custGeom>
              <a:avLst/>
              <a:gdLst/>
              <a:ahLst/>
              <a:cxnLst/>
              <a:rect l="l" t="t" r="r" b="b"/>
              <a:pathLst>
                <a:path w="5180330">
                  <a:moveTo>
                    <a:pt x="5180241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E860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82300" y="10210196"/>
            <a:ext cx="1206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5" dirty="0">
                <a:solidFill>
                  <a:srgbClr val="FFFFFF"/>
                </a:solidFill>
                <a:latin typeface="Bodoni MT Condensed"/>
                <a:cs typeface="Bodoni MT Condensed"/>
              </a:rPr>
              <a:t>46</a:t>
            </a:r>
            <a:endParaRPr sz="1000">
              <a:latin typeface="Bodoni MT Condensed"/>
              <a:cs typeface="Bodoni MT Condense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136498" y="10238399"/>
            <a:ext cx="1494155" cy="144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80"/>
              </a:lnSpc>
              <a:tabLst>
                <a:tab pos="1398270" algn="l"/>
              </a:tabLst>
            </a:pPr>
            <a:r>
              <a:rPr sz="1200" baseline="6944" dirty="0">
                <a:solidFill>
                  <a:srgbClr val="A6A8AB"/>
                </a:solidFill>
                <a:latin typeface="Century Gothic"/>
                <a:cs typeface="Century Gothic"/>
              </a:rPr>
              <a:t>open-</a:t>
            </a:r>
            <a:r>
              <a:rPr sz="1200" spc="-15" baseline="6944" dirty="0">
                <a:solidFill>
                  <a:srgbClr val="A6A8AB"/>
                </a:solidFill>
                <a:latin typeface="Century Gothic"/>
                <a:cs typeface="Century Gothic"/>
              </a:rPr>
              <a:t>cell.amtt.ua</a:t>
            </a:r>
            <a:r>
              <a:rPr sz="1200" baseline="6944" dirty="0">
                <a:solidFill>
                  <a:srgbClr val="A6A8AB"/>
                </a:solidFill>
                <a:latin typeface="Century Gothic"/>
                <a:cs typeface="Century Gothic"/>
              </a:rPr>
              <a:t>	</a:t>
            </a:r>
            <a:r>
              <a:rPr sz="1000" b="1" spc="-35" dirty="0">
                <a:solidFill>
                  <a:srgbClr val="FFFFFF"/>
                </a:solidFill>
                <a:latin typeface="Bodoni MT Condensed"/>
                <a:cs typeface="Bodoni MT Condensed"/>
              </a:rPr>
              <a:t>47</a:t>
            </a:r>
            <a:endParaRPr sz="1000">
              <a:latin typeface="Bodoni MT Condensed"/>
              <a:cs typeface="Bodoni MT Condensed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080747" y="533654"/>
            <a:ext cx="2167255" cy="12700"/>
          </a:xfrm>
          <a:custGeom>
            <a:avLst/>
            <a:gdLst/>
            <a:ahLst/>
            <a:cxnLst/>
            <a:rect l="l" t="t" r="r" b="b"/>
            <a:pathLst>
              <a:path w="2167255" h="12700">
                <a:moveTo>
                  <a:pt x="0" y="12700"/>
                </a:moveTo>
                <a:lnTo>
                  <a:pt x="2167255" y="12700"/>
                </a:lnTo>
                <a:lnTo>
                  <a:pt x="2167255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860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980005" y="533654"/>
            <a:ext cx="140335" cy="12700"/>
          </a:xfrm>
          <a:custGeom>
            <a:avLst/>
            <a:gdLst/>
            <a:ahLst/>
            <a:cxnLst/>
            <a:rect l="l" t="t" r="r" b="b"/>
            <a:pathLst>
              <a:path w="140334" h="12700">
                <a:moveTo>
                  <a:pt x="0" y="12700"/>
                </a:moveTo>
                <a:lnTo>
                  <a:pt x="139980" y="12700"/>
                </a:lnTo>
                <a:lnTo>
                  <a:pt x="13998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860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12062" y="540004"/>
            <a:ext cx="248285" cy="0"/>
          </a:xfrm>
          <a:custGeom>
            <a:avLst/>
            <a:gdLst/>
            <a:ahLst/>
            <a:cxnLst/>
            <a:rect l="l" t="t" r="r" b="b"/>
            <a:pathLst>
              <a:path w="248284">
                <a:moveTo>
                  <a:pt x="0" y="0"/>
                </a:moveTo>
                <a:lnTo>
                  <a:pt x="247942" y="0"/>
                </a:lnTo>
              </a:path>
            </a:pathLst>
          </a:custGeom>
          <a:ln w="12700">
            <a:solidFill>
              <a:srgbClr val="E860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34003" y="540004"/>
            <a:ext cx="2746375" cy="0"/>
          </a:xfrm>
          <a:custGeom>
            <a:avLst/>
            <a:gdLst/>
            <a:ahLst/>
            <a:cxnLst/>
            <a:rect l="l" t="t" r="r" b="b"/>
            <a:pathLst>
              <a:path w="2746375">
                <a:moveTo>
                  <a:pt x="0" y="0"/>
                </a:moveTo>
                <a:lnTo>
                  <a:pt x="2746057" y="0"/>
                </a:lnTo>
              </a:path>
            </a:pathLst>
          </a:custGeom>
          <a:ln w="12700">
            <a:solidFill>
              <a:srgbClr val="E860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53450" y="7724778"/>
            <a:ext cx="2286342" cy="251065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710025" y="1773199"/>
            <a:ext cx="3726014" cy="2060564"/>
          </a:xfrm>
          <a:prstGeom prst="rect">
            <a:avLst/>
          </a:prstGeom>
          <a:solidFill>
            <a:srgbClr val="033755"/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07950" marR="840105">
              <a:lnSpc>
                <a:spcPct val="108300"/>
              </a:lnSpc>
            </a:pP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Металеві</a:t>
            </a:r>
            <a:r>
              <a:rPr sz="1400" spc="8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касетні</a:t>
            </a:r>
            <a:r>
              <a:rPr sz="1400" spc="8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стелі</a:t>
            </a:r>
            <a:r>
              <a:rPr sz="1400" spc="8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–</a:t>
            </a:r>
            <a:r>
              <a:rPr sz="1400" spc="8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виконуються</a:t>
            </a:r>
            <a:r>
              <a:rPr sz="1400" spc="8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Century Gothic"/>
                <a:cs typeface="Century Gothic"/>
              </a:rPr>
              <a:t>зі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сталі</a:t>
            </a:r>
            <a:r>
              <a:rPr sz="14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60" dirty="0">
                <a:solidFill>
                  <a:srgbClr val="FFFFFF"/>
                </a:solidFill>
                <a:latin typeface="Century Gothic"/>
                <a:cs typeface="Century Gothic"/>
              </a:rPr>
              <a:t>або</a:t>
            </a:r>
            <a:r>
              <a:rPr sz="14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алюмінію</a:t>
            </a:r>
            <a:r>
              <a:rPr sz="14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Century Gothic"/>
                <a:cs typeface="Century Gothic"/>
              </a:rPr>
              <a:t>із</a:t>
            </a:r>
            <a:r>
              <a:rPr sz="14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застосуванням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декоративних</a:t>
            </a:r>
            <a:r>
              <a:rPr sz="1400" spc="2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покриттів:</a:t>
            </a:r>
            <a:r>
              <a:rPr sz="1400" spc="2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entury Gothic"/>
                <a:cs typeface="Century Gothic"/>
              </a:rPr>
              <a:t>матовим</a:t>
            </a:r>
            <a:r>
              <a:rPr sz="1400" spc="22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entury Gothic"/>
                <a:cs typeface="Century Gothic"/>
              </a:rPr>
              <a:t>та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глянсовим</a:t>
            </a:r>
            <a:r>
              <a:rPr sz="1400" spc="15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Century Gothic"/>
                <a:cs typeface="Century Gothic"/>
              </a:rPr>
              <a:t>пофарбуванням,</a:t>
            </a:r>
            <a:r>
              <a:rPr sz="1400" spc="1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полімерним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напиленням,</a:t>
            </a:r>
            <a:r>
              <a:rPr sz="1400" spc="1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дзеркальним</a:t>
            </a:r>
            <a:r>
              <a:rPr sz="1400" spc="1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металізованим </a:t>
            </a:r>
            <a:r>
              <a:rPr sz="1400" spc="-55" dirty="0">
                <a:solidFill>
                  <a:srgbClr val="FFFFFF"/>
                </a:solidFill>
                <a:latin typeface="Century Gothic"/>
                <a:cs typeface="Century Gothic"/>
              </a:rPr>
              <a:t>шаром</a:t>
            </a:r>
            <a:r>
              <a:rPr sz="1400" spc="-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тощо.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0" y="3689998"/>
            <a:ext cx="3549650" cy="467995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23495" rIns="0" bIns="0" rtlCol="0">
            <a:spAutoFit/>
          </a:bodyPr>
          <a:lstStyle/>
          <a:p>
            <a:pPr marL="651510" marR="1016635">
              <a:lnSpc>
                <a:spcPts val="1700"/>
              </a:lnSpc>
              <a:spcBef>
                <a:spcPts val="185"/>
              </a:spcBef>
            </a:pPr>
            <a:r>
              <a:rPr sz="1600" b="1" spc="240" dirty="0">
                <a:solidFill>
                  <a:srgbClr val="FFFFFF"/>
                </a:solidFill>
                <a:latin typeface="Calibri"/>
                <a:cs typeface="Calibri"/>
              </a:rPr>
              <a:t>СПЕЦИФІКАЦІЯ </a:t>
            </a:r>
            <a:r>
              <a:rPr sz="1600" b="1" spc="245" dirty="0">
                <a:solidFill>
                  <a:srgbClr val="FFFFFF"/>
                </a:solidFill>
                <a:latin typeface="Calibri"/>
                <a:cs typeface="Calibri"/>
              </a:rPr>
              <a:t>КАСЕТНОЇ</a:t>
            </a:r>
            <a:r>
              <a:rPr sz="1600" b="1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180" dirty="0">
                <a:solidFill>
                  <a:srgbClr val="FFFFFF"/>
                </a:solidFill>
                <a:latin typeface="Calibri"/>
                <a:cs typeface="Calibri"/>
              </a:rPr>
              <a:t>СТЕЛІ: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4904" y="4369739"/>
            <a:ext cx="3549650" cy="2599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200" spc="-20" dirty="0">
                <a:latin typeface="Century Gothic"/>
                <a:cs typeface="Century Gothic"/>
              </a:rPr>
              <a:t>Матеріал: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алюміній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9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гальванічна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сталь </a:t>
            </a:r>
            <a:r>
              <a:rPr sz="1200" dirty="0">
                <a:latin typeface="Century Gothic"/>
                <a:cs typeface="Century Gothic"/>
              </a:rPr>
              <a:t>Розмір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панелі: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70" dirty="0">
                <a:latin typeface="Century Gothic"/>
                <a:cs typeface="Century Gothic"/>
              </a:rPr>
              <a:t>300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х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70" dirty="0">
                <a:latin typeface="Century Gothic"/>
                <a:cs typeface="Century Gothic"/>
              </a:rPr>
              <a:t>300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-95" dirty="0">
                <a:latin typeface="Century Gothic"/>
                <a:cs typeface="Century Gothic"/>
              </a:rPr>
              <a:t>мм,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85" dirty="0">
                <a:latin typeface="Century Gothic"/>
                <a:cs typeface="Century Gothic"/>
              </a:rPr>
              <a:t>600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х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85" dirty="0">
                <a:latin typeface="Century Gothic"/>
                <a:cs typeface="Century Gothic"/>
              </a:rPr>
              <a:t>600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-75" dirty="0">
                <a:latin typeface="Century Gothic"/>
                <a:cs typeface="Century Gothic"/>
              </a:rPr>
              <a:t>мм,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85" dirty="0">
                <a:latin typeface="Century Gothic"/>
                <a:cs typeface="Century Gothic"/>
              </a:rPr>
              <a:t>600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х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1200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мм</a:t>
            </a:r>
            <a:endParaRPr sz="1200" dirty="0">
              <a:latin typeface="Century Gothic"/>
              <a:cs typeface="Century Gothic"/>
            </a:endParaRPr>
          </a:p>
          <a:p>
            <a:pPr marL="12700" marR="30480">
              <a:lnSpc>
                <a:spcPct val="108300"/>
              </a:lnSpc>
            </a:pPr>
            <a:r>
              <a:rPr sz="1200" spc="-10" dirty="0">
                <a:latin typeface="Century Gothic"/>
                <a:cs typeface="Century Gothic"/>
              </a:rPr>
              <a:t>Склад</a:t>
            </a:r>
            <a:r>
              <a:rPr sz="1200" spc="1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системи</a:t>
            </a:r>
            <a:r>
              <a:rPr sz="1200" spc="1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Lay-</a:t>
            </a:r>
            <a:r>
              <a:rPr sz="1200" dirty="0">
                <a:latin typeface="Century Gothic"/>
                <a:cs typeface="Century Gothic"/>
              </a:rPr>
              <a:t>in,</a:t>
            </a:r>
            <a:r>
              <a:rPr sz="1200" spc="1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Clip-in:</a:t>
            </a:r>
            <a:r>
              <a:rPr sz="1200" spc="1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видима </a:t>
            </a:r>
            <a:r>
              <a:rPr sz="1200" dirty="0">
                <a:latin typeface="Century Gothic"/>
                <a:cs typeface="Century Gothic"/>
              </a:rPr>
              <a:t>tegular</a:t>
            </a:r>
            <a:r>
              <a:rPr sz="1200" spc="1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(Lay-</a:t>
            </a:r>
            <a:r>
              <a:rPr sz="1200" dirty="0">
                <a:latin typeface="Century Gothic"/>
                <a:cs typeface="Century Gothic"/>
              </a:rPr>
              <a:t>in)</a:t>
            </a:r>
            <a:r>
              <a:rPr sz="1200" spc="10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1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прихована</a:t>
            </a:r>
            <a:r>
              <a:rPr sz="1200" spc="1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board</a:t>
            </a:r>
            <a:r>
              <a:rPr sz="1200" spc="1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(Cli</a:t>
            </a:r>
            <a:r>
              <a:rPr sz="1200" spc="1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p-</a:t>
            </a:r>
            <a:r>
              <a:rPr sz="1200" spc="-25" dirty="0">
                <a:latin typeface="Century Gothic"/>
                <a:cs typeface="Century Gothic"/>
              </a:rPr>
              <a:t>in) </a:t>
            </a:r>
            <a:r>
              <a:rPr sz="1200" spc="90" dirty="0">
                <a:latin typeface="Century Gothic"/>
                <a:cs typeface="Century Gothic"/>
              </a:rPr>
              <a:t>Тип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spc="20" dirty="0">
                <a:latin typeface="Century Gothic"/>
                <a:cs typeface="Century Gothic"/>
              </a:rPr>
              <a:t>кріплення: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spc="20" dirty="0">
                <a:latin typeface="Century Gothic"/>
                <a:cs typeface="Century Gothic"/>
              </a:rPr>
              <a:t>видима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spc="20" dirty="0">
                <a:latin typeface="Century Gothic"/>
                <a:cs typeface="Century Gothic"/>
              </a:rPr>
              <a:t>підвісна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система </a:t>
            </a:r>
            <a:r>
              <a:rPr sz="1200" spc="50" dirty="0">
                <a:latin typeface="Century Gothic"/>
                <a:cs typeface="Century Gothic"/>
              </a:rPr>
              <a:t>Т24,</a:t>
            </a:r>
            <a:r>
              <a:rPr sz="1200" spc="-35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Т15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entury Gothic"/>
                <a:cs typeface="Century Gothic"/>
              </a:rPr>
              <a:t>Колір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стандарт: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білий</a:t>
            </a:r>
            <a:r>
              <a:rPr sz="1200" spc="75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сірий</a:t>
            </a:r>
            <a:endParaRPr sz="1200" dirty="0">
              <a:latin typeface="Century Gothic"/>
              <a:cs typeface="Century Gothic"/>
            </a:endParaRPr>
          </a:p>
          <a:p>
            <a:pPr marL="12700" marR="232410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Колір</a:t>
            </a:r>
            <a:r>
              <a:rPr sz="1200" spc="55" dirty="0">
                <a:latin typeface="Century Gothic"/>
                <a:cs typeface="Century Gothic"/>
              </a:rPr>
              <a:t> під</a:t>
            </a:r>
            <a:r>
              <a:rPr sz="1200" spc="6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замовлення:</a:t>
            </a:r>
            <a:r>
              <a:rPr sz="1200" spc="6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будь-</a:t>
            </a:r>
            <a:r>
              <a:rPr sz="1200" spc="80" dirty="0">
                <a:latin typeface="Century Gothic"/>
                <a:cs typeface="Century Gothic"/>
              </a:rPr>
              <a:t>який</a:t>
            </a:r>
            <a:r>
              <a:rPr sz="1200" spc="55" dirty="0">
                <a:latin typeface="Century Gothic"/>
                <a:cs typeface="Century Gothic"/>
              </a:rPr>
              <a:t> RAL</a:t>
            </a:r>
            <a:r>
              <a:rPr sz="1200" spc="60" dirty="0">
                <a:latin typeface="Century Gothic"/>
                <a:cs typeface="Century Gothic"/>
              </a:rPr>
              <a:t> </a:t>
            </a:r>
            <a:r>
              <a:rPr sz="1200" spc="-50" dirty="0">
                <a:latin typeface="Century Gothic"/>
                <a:cs typeface="Century Gothic"/>
              </a:rPr>
              <a:t>/ </a:t>
            </a:r>
            <a:r>
              <a:rPr sz="1200" dirty="0">
                <a:latin typeface="Century Gothic"/>
                <a:cs typeface="Century Gothic"/>
              </a:rPr>
              <a:t>дзеркало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золото</a:t>
            </a:r>
            <a:r>
              <a:rPr sz="1200" spc="5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тощо.</a:t>
            </a:r>
            <a:endParaRPr sz="1200" dirty="0">
              <a:latin typeface="Century Gothic"/>
              <a:cs typeface="Century Gothic"/>
            </a:endParaRPr>
          </a:p>
          <a:p>
            <a:pPr marL="12700" marR="127635">
              <a:lnSpc>
                <a:spcPct val="108300"/>
              </a:lnSpc>
            </a:pPr>
            <a:r>
              <a:rPr sz="1200" spc="-25" dirty="0">
                <a:latin typeface="Century Gothic"/>
                <a:cs typeface="Century Gothic"/>
              </a:rPr>
              <a:t>Перфорація: </a:t>
            </a:r>
            <a:r>
              <a:rPr sz="1200" spc="-20" dirty="0">
                <a:latin typeface="Century Gothic"/>
                <a:cs typeface="Century Gothic"/>
              </a:rPr>
              <a:t>діаметр 2,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3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мм</a:t>
            </a:r>
            <a:r>
              <a:rPr sz="1200" spc="50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Акустичний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прошарок:</a:t>
            </a:r>
            <a:r>
              <a:rPr sz="1200" spc="9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за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замовленням </a:t>
            </a:r>
            <a:r>
              <a:rPr sz="1200" dirty="0">
                <a:latin typeface="Century Gothic"/>
                <a:cs typeface="Century Gothic"/>
              </a:rPr>
              <a:t>Вага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стелі: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80" dirty="0">
                <a:latin typeface="Century Gothic"/>
                <a:cs typeface="Century Gothic"/>
              </a:rPr>
              <a:t>від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6,2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до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85" dirty="0">
                <a:latin typeface="Century Gothic"/>
                <a:cs typeface="Century Gothic"/>
              </a:rPr>
              <a:t>8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кг/м2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entury Gothic"/>
                <a:cs typeface="Century Gothic"/>
              </a:rPr>
              <a:t>Товщина:</a:t>
            </a:r>
            <a:r>
              <a:rPr sz="1200" spc="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0,3-</a:t>
            </a:r>
            <a:r>
              <a:rPr sz="1200" spc="-200" dirty="0">
                <a:latin typeface="Century Gothic"/>
                <a:cs typeface="Century Gothic"/>
              </a:rPr>
              <a:t>1</a:t>
            </a:r>
            <a:r>
              <a:rPr sz="1200" spc="10" dirty="0">
                <a:latin typeface="Century Gothic"/>
                <a:cs typeface="Century Gothic"/>
              </a:rPr>
              <a:t> </a:t>
            </a:r>
            <a:r>
              <a:rPr sz="1200" spc="-100" dirty="0">
                <a:latin typeface="Century Gothic"/>
                <a:cs typeface="Century Gothic"/>
              </a:rPr>
              <a:t>мм</a:t>
            </a:r>
            <a:r>
              <a:rPr sz="1200" spc="1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товщина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5521" y="6961087"/>
            <a:ext cx="2794281" cy="850874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100" b="1" spc="140" dirty="0">
                <a:latin typeface="Calibri"/>
                <a:cs typeface="Calibri"/>
              </a:rPr>
              <a:t>Состав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spc="140" dirty="0">
                <a:latin typeface="Calibri"/>
                <a:cs typeface="Calibri"/>
              </a:rPr>
              <a:t>системи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spc="114" dirty="0">
                <a:latin typeface="Calibri"/>
                <a:cs typeface="Calibri"/>
              </a:rPr>
              <a:t>Lay-</a:t>
            </a:r>
            <a:r>
              <a:rPr sz="1100" b="1" spc="70" dirty="0">
                <a:latin typeface="Calibri"/>
                <a:cs typeface="Calibri"/>
              </a:rPr>
              <a:t>in,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spc="100" dirty="0">
                <a:latin typeface="Calibri"/>
                <a:cs typeface="Calibri"/>
              </a:rPr>
              <a:t>Clip-</a:t>
            </a:r>
            <a:r>
              <a:rPr sz="1100" b="1" spc="70" dirty="0">
                <a:latin typeface="Calibri"/>
                <a:cs typeface="Calibri"/>
              </a:rPr>
              <a:t>in</a:t>
            </a:r>
            <a:endParaRPr sz="1100" dirty="0">
              <a:latin typeface="Calibri"/>
              <a:cs typeface="Calibri"/>
            </a:endParaRPr>
          </a:p>
          <a:p>
            <a:pPr marL="90170" indent="-88900">
              <a:lnSpc>
                <a:spcPct val="100000"/>
              </a:lnSpc>
              <a:spcBef>
                <a:spcPts val="380"/>
              </a:spcBef>
              <a:buSzPct val="95000"/>
              <a:buAutoNum type="arabicPlain"/>
              <a:tabLst>
                <a:tab pos="90170" algn="l"/>
              </a:tabLst>
            </a:pPr>
            <a:r>
              <a:rPr sz="1000" spc="-204" dirty="0">
                <a:latin typeface="Lucida Sans Unicode"/>
                <a:cs typeface="Lucida Sans Unicode"/>
              </a:rPr>
              <a:t>-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Касета</a:t>
            </a:r>
            <a:endParaRPr sz="1000" dirty="0">
              <a:latin typeface="Lucida Sans Unicode"/>
              <a:cs typeface="Lucida Sans Unicode"/>
            </a:endParaRPr>
          </a:p>
          <a:p>
            <a:pPr marL="116205" indent="-103505">
              <a:lnSpc>
                <a:spcPct val="100000"/>
              </a:lnSpc>
              <a:spcBef>
                <a:spcPts val="400"/>
              </a:spcBef>
              <a:buSzPct val="95000"/>
              <a:buAutoNum type="arabicPlain"/>
              <a:tabLst>
                <a:tab pos="116205" algn="l"/>
              </a:tabLst>
            </a:pPr>
            <a:r>
              <a:rPr sz="1000" spc="-204" dirty="0">
                <a:latin typeface="Lucida Sans Unicode"/>
                <a:cs typeface="Lucida Sans Unicode"/>
              </a:rPr>
              <a:t>-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50" dirty="0">
                <a:latin typeface="Lucida Sans Unicode"/>
                <a:cs typeface="Lucida Sans Unicode"/>
              </a:rPr>
              <a:t>Несний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профіль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600,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90" dirty="0">
                <a:latin typeface="Lucida Sans Unicode"/>
                <a:cs typeface="Lucida Sans Unicode"/>
              </a:rPr>
              <a:t>1200,</a:t>
            </a:r>
            <a:r>
              <a:rPr sz="1000" spc="-20" dirty="0">
                <a:latin typeface="Lucida Sans Unicode"/>
                <a:cs typeface="Lucida Sans Unicode"/>
              </a:rPr>
              <a:t> 3600</a:t>
            </a:r>
            <a:endParaRPr sz="1000" dirty="0">
              <a:latin typeface="Lucida Sans Unicode"/>
              <a:cs typeface="Lucida Sans Unicode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SzPct val="95000"/>
              <a:buAutoNum type="arabicPlain"/>
              <a:tabLst>
                <a:tab pos="115570" algn="l"/>
              </a:tabLst>
            </a:pPr>
            <a:r>
              <a:rPr sz="1000" spc="-204" dirty="0">
                <a:latin typeface="Lucida Sans Unicode"/>
                <a:cs typeface="Lucida Sans Unicode"/>
              </a:rPr>
              <a:t>-</a:t>
            </a:r>
            <a:r>
              <a:rPr sz="1000" spc="17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Кріпильний</a:t>
            </a:r>
            <a:r>
              <a:rPr sz="1000" spc="17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елемент</a:t>
            </a:r>
            <a:endParaRPr sz="1000" dirty="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533936" y="1260531"/>
            <a:ext cx="3267914" cy="2060564"/>
          </a:xfrm>
          <a:prstGeom prst="rect">
            <a:avLst/>
          </a:prstGeom>
          <a:solidFill>
            <a:srgbClr val="033755"/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07950" marR="680085">
              <a:lnSpc>
                <a:spcPct val="108300"/>
              </a:lnSpc>
            </a:pP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Підвісна</a:t>
            </a:r>
            <a:r>
              <a:rPr sz="1400" spc="8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entury Gothic"/>
                <a:cs typeface="Century Gothic"/>
              </a:rPr>
              <a:t>екранна</a:t>
            </a:r>
            <a:r>
              <a:rPr sz="1400" spc="8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стеля</a:t>
            </a:r>
            <a:r>
              <a:rPr sz="1400" spc="8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–</a:t>
            </a:r>
            <a:r>
              <a:rPr sz="1400" spc="8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це</a:t>
            </a:r>
            <a:r>
              <a:rPr sz="1400" spc="8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конструкція</a:t>
            </a:r>
            <a:r>
              <a:rPr sz="1400" spc="8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Century Gothic"/>
                <a:cs typeface="Century Gothic"/>
              </a:rPr>
              <a:t>з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пластинчастими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панелями,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90" dirty="0">
                <a:solidFill>
                  <a:srgbClr val="FFFFFF"/>
                </a:solidFill>
                <a:latin typeface="Century Gothic"/>
                <a:cs typeface="Century Gothic"/>
              </a:rPr>
              <a:t>які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Century Gothic"/>
                <a:cs typeface="Century Gothic"/>
              </a:rPr>
              <a:t>кріпляться </a:t>
            </a:r>
            <a:r>
              <a:rPr sz="1400" spc="-20" dirty="0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спеціальну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Century Gothic"/>
                <a:cs typeface="Century Gothic"/>
              </a:rPr>
              <a:t>систему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вертикальними </a:t>
            </a:r>
            <a:r>
              <a:rPr sz="1400" spc="-40" dirty="0">
                <a:solidFill>
                  <a:srgbClr val="FFFFFF"/>
                </a:solidFill>
                <a:latin typeface="Century Gothic"/>
                <a:cs typeface="Century Gothic"/>
              </a:rPr>
              <a:t>смужками</a:t>
            </a:r>
            <a:r>
              <a:rPr sz="140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паралельно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один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до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 err="1">
                <a:solidFill>
                  <a:srgbClr val="FFFFFF"/>
                </a:solidFill>
                <a:latin typeface="Century Gothic"/>
                <a:cs typeface="Century Gothic"/>
              </a:rPr>
              <a:t>одного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34351" y="4392561"/>
            <a:ext cx="3726179" cy="17919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5575">
              <a:lnSpc>
                <a:spcPct val="108300"/>
              </a:lnSpc>
              <a:spcBef>
                <a:spcPts val="100"/>
              </a:spcBef>
            </a:pPr>
            <a:r>
              <a:rPr sz="1200" spc="-20" dirty="0">
                <a:latin typeface="Century Gothic"/>
                <a:cs typeface="Century Gothic"/>
              </a:rPr>
              <a:t>Матеріал: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алюміній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та</a:t>
            </a:r>
            <a:r>
              <a:rPr sz="1200" spc="3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поцинкована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сталь </a:t>
            </a:r>
            <a:r>
              <a:rPr sz="1200" dirty="0">
                <a:latin typeface="Century Gothic"/>
                <a:cs typeface="Century Gothic"/>
              </a:rPr>
              <a:t>Товщина:</a:t>
            </a:r>
            <a:r>
              <a:rPr sz="1200" spc="9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0,3-</a:t>
            </a:r>
            <a:r>
              <a:rPr sz="1200" spc="-20" dirty="0">
                <a:latin typeface="Century Gothic"/>
                <a:cs typeface="Century Gothic"/>
              </a:rPr>
              <a:t>0,8мм</a:t>
            </a:r>
            <a:endParaRPr sz="1200" dirty="0">
              <a:latin typeface="Century Gothic"/>
              <a:cs typeface="Century Gothic"/>
            </a:endParaRPr>
          </a:p>
          <a:p>
            <a:pPr marL="12700" marR="419100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Висота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30" dirty="0">
                <a:latin typeface="Century Gothic"/>
                <a:cs typeface="Century Gothic"/>
              </a:rPr>
              <a:t>профілю: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30" dirty="0">
                <a:latin typeface="Century Gothic"/>
                <a:cs typeface="Century Gothic"/>
              </a:rPr>
              <a:t>85мм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45" dirty="0">
                <a:latin typeface="Century Gothic"/>
                <a:cs typeface="Century Gothic"/>
              </a:rPr>
              <a:t>100мм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114" dirty="0">
                <a:latin typeface="Century Gothic"/>
                <a:cs typeface="Century Gothic"/>
              </a:rPr>
              <a:t>115мм</a:t>
            </a:r>
            <a:r>
              <a:rPr sz="1200" dirty="0">
                <a:latin typeface="Century Gothic"/>
                <a:cs typeface="Century Gothic"/>
              </a:rPr>
              <a:t> Ширина</a:t>
            </a:r>
            <a:r>
              <a:rPr sz="1200" spc="20" dirty="0">
                <a:latin typeface="Century Gothic"/>
                <a:cs typeface="Century Gothic"/>
              </a:rPr>
              <a:t> </a:t>
            </a:r>
            <a:r>
              <a:rPr sz="1200" spc="-30" dirty="0">
                <a:latin typeface="Century Gothic"/>
                <a:cs typeface="Century Gothic"/>
              </a:rPr>
              <a:t>профілю: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spc="-55" dirty="0">
                <a:latin typeface="Century Gothic"/>
                <a:cs typeface="Century Gothic"/>
              </a:rPr>
              <a:t>13,4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мм</a:t>
            </a: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Крок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рейки: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55" dirty="0">
                <a:latin typeface="Century Gothic"/>
                <a:cs typeface="Century Gothic"/>
              </a:rPr>
              <a:t>50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-100" dirty="0">
                <a:latin typeface="Century Gothic"/>
                <a:cs typeface="Century Gothic"/>
              </a:rPr>
              <a:t>мм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100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spc="-100" dirty="0">
                <a:latin typeface="Century Gothic"/>
                <a:cs typeface="Century Gothic"/>
              </a:rPr>
              <a:t>мм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-35" dirty="0">
                <a:latin typeface="Century Gothic"/>
                <a:cs typeface="Century Gothic"/>
              </a:rPr>
              <a:t>150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-100" dirty="0">
                <a:latin typeface="Century Gothic"/>
                <a:cs typeface="Century Gothic"/>
              </a:rPr>
              <a:t>мм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70" dirty="0">
                <a:latin typeface="Century Gothic"/>
                <a:cs typeface="Century Gothic"/>
              </a:rPr>
              <a:t>200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spc="-80" dirty="0">
                <a:latin typeface="Century Gothic"/>
                <a:cs typeface="Century Gothic"/>
              </a:rPr>
              <a:t>мм</a:t>
            </a:r>
            <a:r>
              <a:rPr sz="1200" dirty="0">
                <a:latin typeface="Century Gothic"/>
                <a:cs typeface="Century Gothic"/>
              </a:rPr>
              <a:t> Колір</a:t>
            </a:r>
            <a:r>
              <a:rPr sz="1200" spc="75" dirty="0">
                <a:latin typeface="Century Gothic"/>
                <a:cs typeface="Century Gothic"/>
              </a:rPr>
              <a:t> </a:t>
            </a:r>
            <a:r>
              <a:rPr sz="1200" spc="55" dirty="0">
                <a:latin typeface="Century Gothic"/>
                <a:cs typeface="Century Gothic"/>
              </a:rPr>
              <a:t>під</a:t>
            </a:r>
            <a:r>
              <a:rPr sz="1200" spc="8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замовлення:</a:t>
            </a:r>
            <a:r>
              <a:rPr sz="1200" spc="7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будь-</a:t>
            </a:r>
            <a:r>
              <a:rPr sz="1200" spc="80" dirty="0">
                <a:latin typeface="Century Gothic"/>
                <a:cs typeface="Century Gothic"/>
              </a:rPr>
              <a:t>який </a:t>
            </a:r>
            <a:r>
              <a:rPr sz="1200" spc="30" dirty="0">
                <a:latin typeface="Century Gothic"/>
                <a:cs typeface="Century Gothic"/>
              </a:rPr>
              <a:t>RAL </a:t>
            </a:r>
            <a:r>
              <a:rPr sz="1200" dirty="0">
                <a:latin typeface="Century Gothic"/>
                <a:cs typeface="Century Gothic"/>
              </a:rPr>
              <a:t>Несний</a:t>
            </a:r>
            <a:r>
              <a:rPr sz="1200" spc="2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профіль:</a:t>
            </a:r>
            <a:r>
              <a:rPr sz="1200" spc="2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сталь</a:t>
            </a:r>
            <a:r>
              <a:rPr sz="1200" spc="20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2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алюміній</a:t>
            </a:r>
            <a:endParaRPr sz="1200" dirty="0">
              <a:latin typeface="Century Gothic"/>
              <a:cs typeface="Century Gothic"/>
            </a:endParaRPr>
          </a:p>
          <a:p>
            <a:pPr marL="12700" marR="474345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Довжина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несного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-30" dirty="0">
                <a:latin typeface="Century Gothic"/>
                <a:cs typeface="Century Gothic"/>
              </a:rPr>
              <a:t>профілю: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будь-</a:t>
            </a:r>
            <a:r>
              <a:rPr sz="1200" spc="-25" dirty="0">
                <a:latin typeface="Century Gothic"/>
                <a:cs typeface="Century Gothic"/>
              </a:rPr>
              <a:t>яка </a:t>
            </a:r>
            <a:r>
              <a:rPr sz="1200" spc="-10" dirty="0">
                <a:latin typeface="Century Gothic"/>
                <a:cs typeface="Century Gothic"/>
              </a:rPr>
              <a:t>З’єднання: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встик</a:t>
            </a:r>
            <a:r>
              <a:rPr sz="1200" spc="75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7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будь-</a:t>
            </a:r>
            <a:r>
              <a:rPr sz="1200" spc="25" dirty="0">
                <a:latin typeface="Century Gothic"/>
                <a:cs typeface="Century Gothic"/>
              </a:rPr>
              <a:t>яке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20925" y="6267219"/>
            <a:ext cx="3765081" cy="1542089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1200" b="1" spc="160" dirty="0">
                <a:latin typeface="Calibri"/>
                <a:cs typeface="Calibri"/>
              </a:rPr>
              <a:t>Переваги</a:t>
            </a:r>
            <a:r>
              <a:rPr sz="1200" b="1" spc="70" dirty="0">
                <a:latin typeface="Calibri"/>
                <a:cs typeface="Calibri"/>
              </a:rPr>
              <a:t> </a:t>
            </a:r>
            <a:r>
              <a:rPr sz="1200" b="1" spc="155" dirty="0">
                <a:latin typeface="Calibri"/>
                <a:cs typeface="Calibri"/>
              </a:rPr>
              <a:t>екранних</a:t>
            </a:r>
            <a:r>
              <a:rPr sz="1200" b="1" spc="70" dirty="0">
                <a:latin typeface="Calibri"/>
                <a:cs typeface="Calibri"/>
              </a:rPr>
              <a:t> </a:t>
            </a:r>
            <a:r>
              <a:rPr sz="1200" b="1" spc="105" dirty="0">
                <a:latin typeface="Calibri"/>
                <a:cs typeface="Calibri"/>
              </a:rPr>
              <a:t>стель:</a:t>
            </a:r>
            <a:endParaRPr sz="1200" dirty="0">
              <a:latin typeface="Calibri"/>
              <a:cs typeface="Calibri"/>
            </a:endParaRPr>
          </a:p>
          <a:p>
            <a:pPr marL="12700" marR="5080">
              <a:lnSpc>
                <a:spcPts val="1300"/>
              </a:lnSpc>
              <a:spcBef>
                <a:spcPts val="40"/>
              </a:spcBef>
            </a:pPr>
            <a:r>
              <a:rPr sz="1200" spc="-20" dirty="0">
                <a:latin typeface="Century Gothic"/>
                <a:cs typeface="Century Gothic"/>
              </a:rPr>
              <a:t>екранна</a:t>
            </a:r>
            <a:r>
              <a:rPr sz="1200" spc="12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стеля</a:t>
            </a:r>
            <a:r>
              <a:rPr sz="1200" spc="12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візуально</a:t>
            </a:r>
            <a:r>
              <a:rPr sz="1200" spc="12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збільшує</a:t>
            </a:r>
            <a:r>
              <a:rPr sz="1200" spc="120" dirty="0">
                <a:latin typeface="Century Gothic"/>
                <a:cs typeface="Century Gothic"/>
              </a:rPr>
              <a:t> </a:t>
            </a:r>
            <a:r>
              <a:rPr sz="1200" spc="-20" dirty="0">
                <a:latin typeface="Century Gothic"/>
                <a:cs typeface="Century Gothic"/>
              </a:rPr>
              <a:t>об’єм </a:t>
            </a:r>
            <a:r>
              <a:rPr sz="1200" dirty="0">
                <a:latin typeface="Century Gothic"/>
                <a:cs typeface="Century Gothic"/>
              </a:rPr>
              <a:t>приміщення;</a:t>
            </a:r>
            <a:r>
              <a:rPr sz="1200" spc="11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ідеально</a:t>
            </a:r>
            <a:r>
              <a:rPr sz="1200" spc="114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приховує</a:t>
            </a:r>
            <a:r>
              <a:rPr sz="1200" spc="114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всі </a:t>
            </a:r>
            <a:r>
              <a:rPr sz="1200" spc="10" dirty="0">
                <a:latin typeface="Century Gothic"/>
                <a:cs typeface="Century Gothic"/>
              </a:rPr>
              <a:t>інженерні</a:t>
            </a:r>
            <a:r>
              <a:rPr sz="1200" spc="8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комунікації,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spc="10" dirty="0">
                <a:latin typeface="Century Gothic"/>
                <a:cs typeface="Century Gothic"/>
              </a:rPr>
              <a:t>зберігаючи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при </a:t>
            </a:r>
            <a:r>
              <a:rPr sz="1200" dirty="0">
                <a:latin typeface="Century Gothic"/>
                <a:cs typeface="Century Gothic"/>
              </a:rPr>
              <a:t>цьому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всі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50" dirty="0">
                <a:latin typeface="Century Gothic"/>
                <a:cs typeface="Century Gothic"/>
              </a:rPr>
              <a:t>їх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функції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та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ефективність;</a:t>
            </a:r>
            <a:r>
              <a:rPr sz="1200" spc="-25" dirty="0">
                <a:latin typeface="Century Gothic"/>
                <a:cs typeface="Century Gothic"/>
              </a:rPr>
              <a:t> має </a:t>
            </a:r>
            <a:r>
              <a:rPr sz="1200" spc="10" dirty="0">
                <a:latin typeface="Century Gothic"/>
                <a:cs typeface="Century Gothic"/>
              </a:rPr>
              <a:t>високий</a:t>
            </a:r>
            <a:r>
              <a:rPr sz="1200" spc="120" dirty="0">
                <a:latin typeface="Century Gothic"/>
                <a:cs typeface="Century Gothic"/>
              </a:rPr>
              <a:t> </a:t>
            </a:r>
            <a:r>
              <a:rPr sz="1200" spc="10" dirty="0">
                <a:latin typeface="Century Gothic"/>
                <a:cs typeface="Century Gothic"/>
              </a:rPr>
              <a:t>рівень</a:t>
            </a:r>
            <a:r>
              <a:rPr sz="1200" spc="120" dirty="0">
                <a:latin typeface="Century Gothic"/>
                <a:cs typeface="Century Gothic"/>
              </a:rPr>
              <a:t> </a:t>
            </a:r>
            <a:r>
              <a:rPr sz="1200" spc="45" dirty="0">
                <a:latin typeface="Century Gothic"/>
                <a:cs typeface="Century Gothic"/>
              </a:rPr>
              <a:t>звукопоглинання</a:t>
            </a:r>
            <a:r>
              <a:rPr sz="1200" spc="120" dirty="0">
                <a:latin typeface="Century Gothic"/>
                <a:cs typeface="Century Gothic"/>
              </a:rPr>
              <a:t> </a:t>
            </a:r>
            <a:r>
              <a:rPr sz="1200" spc="45" dirty="0">
                <a:latin typeface="Century Gothic"/>
                <a:cs typeface="Century Gothic"/>
              </a:rPr>
              <a:t>завдяки </a:t>
            </a:r>
            <a:r>
              <a:rPr sz="1200" spc="65" dirty="0">
                <a:latin typeface="Century Gothic"/>
                <a:cs typeface="Century Gothic"/>
              </a:rPr>
              <a:t>лінійй</a:t>
            </a:r>
            <a:r>
              <a:rPr sz="1200" spc="6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структурі</a:t>
            </a:r>
            <a:r>
              <a:rPr sz="1200" spc="6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стелі;</a:t>
            </a:r>
            <a:r>
              <a:rPr sz="1200" spc="6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чудово</a:t>
            </a:r>
            <a:r>
              <a:rPr sz="1200" spc="6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поєднується</a:t>
            </a:r>
            <a:r>
              <a:rPr sz="1200" spc="65" dirty="0">
                <a:latin typeface="Century Gothic"/>
                <a:cs typeface="Century Gothic"/>
              </a:rPr>
              <a:t> </a:t>
            </a:r>
            <a:r>
              <a:rPr sz="1200" spc="55" dirty="0">
                <a:latin typeface="Century Gothic"/>
                <a:cs typeface="Century Gothic"/>
              </a:rPr>
              <a:t>з </a:t>
            </a:r>
            <a:r>
              <a:rPr sz="1200" dirty="0">
                <a:latin typeface="Century Gothic"/>
                <a:cs typeface="Century Gothic"/>
              </a:rPr>
              <a:t>будь-якими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типами</a:t>
            </a:r>
            <a:r>
              <a:rPr sz="1200" spc="9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стель;</a:t>
            </a:r>
            <a:r>
              <a:rPr sz="1200" spc="9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можливе </a:t>
            </a:r>
            <a:r>
              <a:rPr sz="1200" dirty="0">
                <a:latin typeface="Century Gothic"/>
                <a:cs typeface="Century Gothic"/>
              </a:rPr>
              <a:t>інтегрування</a:t>
            </a:r>
            <a:r>
              <a:rPr sz="1200" spc="16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будь-</a:t>
            </a:r>
            <a:r>
              <a:rPr sz="1200" spc="75" dirty="0">
                <a:latin typeface="Century Gothic"/>
                <a:cs typeface="Century Gothic"/>
              </a:rPr>
              <a:t>яких</a:t>
            </a:r>
            <a:r>
              <a:rPr sz="1200" spc="160" dirty="0">
                <a:latin typeface="Century Gothic"/>
                <a:cs typeface="Century Gothic"/>
              </a:rPr>
              <a:t> </a:t>
            </a:r>
            <a:r>
              <a:rPr sz="1200" spc="80" dirty="0">
                <a:latin typeface="Century Gothic"/>
                <a:cs typeface="Century Gothic"/>
              </a:rPr>
              <a:t>типів</a:t>
            </a:r>
            <a:r>
              <a:rPr sz="1200" spc="16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стельових </a:t>
            </a:r>
            <a:r>
              <a:rPr sz="1200" spc="40" dirty="0">
                <a:latin typeface="Century Gothic"/>
                <a:cs typeface="Century Gothic"/>
              </a:rPr>
              <a:t>світильників.</a:t>
            </a:r>
            <a:endParaRPr sz="1200" dirty="0">
              <a:latin typeface="Century Gothic"/>
              <a:cs typeface="Century Gothic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4857" y="7995005"/>
            <a:ext cx="2899587" cy="2033671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6456" y="7357998"/>
            <a:ext cx="2987141" cy="261429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3549599" cy="3455403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3837597" y="4046689"/>
            <a:ext cx="11282412" cy="6645313"/>
            <a:chOff x="3837597" y="4046689"/>
            <a:chExt cx="11282412" cy="6645313"/>
          </a:xfrm>
        </p:grpSpPr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77586" y="4046689"/>
              <a:ext cx="3542423" cy="664531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37597" y="4076940"/>
              <a:ext cx="3115653" cy="2941854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7563599" y="3702608"/>
            <a:ext cx="3726179" cy="482600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23495" rIns="0" bIns="0" rtlCol="0">
            <a:spAutoFit/>
          </a:bodyPr>
          <a:lstStyle/>
          <a:p>
            <a:pPr marL="827405" marR="984885">
              <a:lnSpc>
                <a:spcPts val="1700"/>
              </a:lnSpc>
              <a:spcBef>
                <a:spcPts val="185"/>
              </a:spcBef>
            </a:pPr>
            <a:r>
              <a:rPr sz="1600" b="1" spc="240" dirty="0">
                <a:solidFill>
                  <a:srgbClr val="FFFFFF"/>
                </a:solidFill>
                <a:latin typeface="Calibri"/>
                <a:cs typeface="Calibri"/>
              </a:rPr>
              <a:t>СПЕЦИФІКАЦІЯ </a:t>
            </a:r>
            <a:r>
              <a:rPr sz="1600" b="1" spc="245" dirty="0">
                <a:solidFill>
                  <a:srgbClr val="FFFFFF"/>
                </a:solidFill>
                <a:latin typeface="Calibri"/>
                <a:cs typeface="Calibri"/>
              </a:rPr>
              <a:t>ЕКРАННОЇ</a:t>
            </a:r>
            <a:r>
              <a:rPr sz="1600" b="1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180" dirty="0">
                <a:solidFill>
                  <a:srgbClr val="FFFFFF"/>
                </a:solidFill>
                <a:latin typeface="Calibri"/>
                <a:cs typeface="Calibri"/>
              </a:rPr>
              <a:t>СТЕЛІ: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0" y="0"/>
            <a:ext cx="11289778" cy="4310139"/>
            <a:chOff x="0" y="0"/>
            <a:chExt cx="11289778" cy="4310139"/>
          </a:xfrm>
        </p:grpSpPr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59992" y="0"/>
              <a:ext cx="3726014" cy="345540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563599" y="4310139"/>
              <a:ext cx="3726179" cy="0"/>
            </a:xfrm>
            <a:custGeom>
              <a:avLst/>
              <a:gdLst/>
              <a:ahLst/>
              <a:cxnLst/>
              <a:rect l="l" t="t" r="r" b="b"/>
              <a:pathLst>
                <a:path w="3726179">
                  <a:moveTo>
                    <a:pt x="0" y="0"/>
                  </a:moveTo>
                  <a:lnTo>
                    <a:pt x="3726002" y="0"/>
                  </a:lnTo>
                </a:path>
              </a:pathLst>
            </a:custGeom>
            <a:ln w="12700">
              <a:solidFill>
                <a:srgbClr val="0337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0" y="4271391"/>
              <a:ext cx="3549650" cy="12700"/>
            </a:xfrm>
            <a:custGeom>
              <a:avLst/>
              <a:gdLst/>
              <a:ahLst/>
              <a:cxnLst/>
              <a:rect l="l" t="t" r="r" b="b"/>
              <a:pathLst>
                <a:path w="3549650" h="12700">
                  <a:moveTo>
                    <a:pt x="3549605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3549605" y="12700"/>
                  </a:lnTo>
                  <a:lnTo>
                    <a:pt x="3549605" y="0"/>
                  </a:lnTo>
                  <a:close/>
                </a:path>
              </a:pathLst>
            </a:custGeom>
            <a:solidFill>
              <a:srgbClr val="0337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837597" y="540004"/>
            <a:ext cx="503555" cy="503555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78740" rIns="0" bIns="0" rtlCol="0">
            <a:spAutoFit/>
          </a:bodyPr>
          <a:lstStyle/>
          <a:p>
            <a:pPr marL="179705">
              <a:lnSpc>
                <a:spcPct val="100000"/>
              </a:lnSpc>
              <a:spcBef>
                <a:spcPts val="620"/>
              </a:spcBef>
            </a:pPr>
            <a:r>
              <a:rPr sz="2100" b="1" spc="40" dirty="0">
                <a:solidFill>
                  <a:srgbClr val="FFFFFF"/>
                </a:solidFill>
                <a:latin typeface="Calibri"/>
                <a:cs typeface="Calibri"/>
              </a:rPr>
              <a:t>5.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409249" y="568350"/>
            <a:ext cx="2094864" cy="11811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715" indent="62865">
              <a:lnSpc>
                <a:spcPct val="96300"/>
              </a:lnSpc>
              <a:spcBef>
                <a:spcPts val="185"/>
              </a:spcBef>
            </a:pPr>
            <a:r>
              <a:rPr sz="2000" b="1" spc="290" dirty="0">
                <a:solidFill>
                  <a:srgbClr val="033755"/>
                </a:solidFill>
                <a:latin typeface="Calibri"/>
                <a:cs typeface="Calibri"/>
              </a:rPr>
              <a:t>МЕТАЛЕВІ </a:t>
            </a:r>
            <a:r>
              <a:rPr sz="1800" b="1" spc="275" dirty="0">
                <a:solidFill>
                  <a:srgbClr val="033755"/>
                </a:solidFill>
                <a:latin typeface="Calibri"/>
                <a:cs typeface="Calibri"/>
              </a:rPr>
              <a:t>(ПЕРФОРОВАНІ) </a:t>
            </a:r>
            <a:r>
              <a:rPr sz="2000" b="1" spc="310" dirty="0">
                <a:solidFill>
                  <a:srgbClr val="033755"/>
                </a:solidFill>
                <a:latin typeface="Calibri"/>
                <a:cs typeface="Calibri"/>
              </a:rPr>
              <a:t>СТЕЛЬОВІ </a:t>
            </a:r>
            <a:r>
              <a:rPr sz="2000" b="1" spc="340" dirty="0">
                <a:solidFill>
                  <a:srgbClr val="033755"/>
                </a:solidFill>
                <a:latin typeface="Calibri"/>
                <a:cs typeface="Calibri"/>
              </a:rPr>
              <a:t>КАСЕТИ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577599" y="540004"/>
            <a:ext cx="503555" cy="497205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35560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280"/>
              </a:spcBef>
            </a:pPr>
            <a:r>
              <a:rPr sz="2100" b="1" spc="100" dirty="0">
                <a:solidFill>
                  <a:srgbClr val="FFFFFF"/>
                </a:solidFill>
                <a:latin typeface="Calibri"/>
                <a:cs typeface="Calibri"/>
              </a:rPr>
              <a:t>6.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2152490" y="525119"/>
            <a:ext cx="1275080" cy="59690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indent="6985">
              <a:lnSpc>
                <a:spcPts val="2100"/>
              </a:lnSpc>
              <a:spcBef>
                <a:spcPts val="420"/>
              </a:spcBef>
            </a:pPr>
            <a:r>
              <a:rPr sz="2000" b="1" spc="320" dirty="0">
                <a:solidFill>
                  <a:srgbClr val="033755"/>
                </a:solidFill>
                <a:latin typeface="Calibri"/>
                <a:cs typeface="Calibri"/>
              </a:rPr>
              <a:t>ЕКРАННІ </a:t>
            </a:r>
            <a:r>
              <a:rPr sz="2000" b="1" spc="295" dirty="0">
                <a:solidFill>
                  <a:srgbClr val="033755"/>
                </a:solidFill>
                <a:latin typeface="Calibri"/>
                <a:cs typeface="Calibri"/>
              </a:rPr>
              <a:t>СТЕЛІ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65427" y="10190404"/>
            <a:ext cx="231775" cy="231775"/>
          </a:xfrm>
          <a:custGeom>
            <a:avLst/>
            <a:gdLst/>
            <a:ahLst/>
            <a:cxnLst/>
            <a:rect l="l" t="t" r="r" b="b"/>
            <a:pathLst>
              <a:path w="231775" h="231775">
                <a:moveTo>
                  <a:pt x="231597" y="0"/>
                </a:moveTo>
                <a:lnTo>
                  <a:pt x="0" y="0"/>
                </a:lnTo>
                <a:lnTo>
                  <a:pt x="0" y="231597"/>
                </a:lnTo>
                <a:lnTo>
                  <a:pt x="231597" y="231597"/>
                </a:lnTo>
                <a:lnTo>
                  <a:pt x="231597" y="0"/>
                </a:lnTo>
                <a:close/>
              </a:path>
            </a:pathLst>
          </a:custGeom>
          <a:solidFill>
            <a:srgbClr val="E8600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73414" y="10306202"/>
            <a:ext cx="10377170" cy="12700"/>
            <a:chOff x="2373414" y="10306202"/>
            <a:chExt cx="10377170" cy="12700"/>
          </a:xfrm>
        </p:grpSpPr>
        <p:sp>
          <p:nvSpPr>
            <p:cNvPr id="4" name="object 4"/>
            <p:cNvSpPr/>
            <p:nvPr/>
          </p:nvSpPr>
          <p:spPr>
            <a:xfrm>
              <a:off x="7559941" y="10312552"/>
              <a:ext cx="5184140" cy="0"/>
            </a:xfrm>
            <a:custGeom>
              <a:avLst/>
              <a:gdLst/>
              <a:ahLst/>
              <a:cxnLst/>
              <a:rect l="l" t="t" r="r" b="b"/>
              <a:pathLst>
                <a:path w="5184140">
                  <a:moveTo>
                    <a:pt x="51840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E962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79764" y="10312552"/>
              <a:ext cx="5180330" cy="0"/>
            </a:xfrm>
            <a:custGeom>
              <a:avLst/>
              <a:gdLst/>
              <a:ahLst/>
              <a:cxnLst/>
              <a:rect l="l" t="t" r="r" b="b"/>
              <a:pathLst>
                <a:path w="5180330">
                  <a:moveTo>
                    <a:pt x="5180241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E860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3136498" y="10238399"/>
            <a:ext cx="1494155" cy="144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80"/>
              </a:lnSpc>
              <a:tabLst>
                <a:tab pos="1398270" algn="l"/>
              </a:tabLst>
            </a:pPr>
            <a:r>
              <a:rPr sz="1200" baseline="6944" dirty="0">
                <a:solidFill>
                  <a:srgbClr val="A6A8AB"/>
                </a:solidFill>
                <a:latin typeface="Century Gothic"/>
                <a:cs typeface="Century Gothic"/>
              </a:rPr>
              <a:t>open-</a:t>
            </a:r>
            <a:r>
              <a:rPr sz="1200" spc="-15" baseline="6944" dirty="0">
                <a:solidFill>
                  <a:srgbClr val="A6A8AB"/>
                </a:solidFill>
                <a:latin typeface="Century Gothic"/>
                <a:cs typeface="Century Gothic"/>
              </a:rPr>
              <a:t>cell.amtt.ua</a:t>
            </a:r>
            <a:r>
              <a:rPr sz="1200" baseline="6944" dirty="0">
                <a:solidFill>
                  <a:srgbClr val="A6A8AB"/>
                </a:solidFill>
                <a:latin typeface="Century Gothic"/>
                <a:cs typeface="Century Gothic"/>
              </a:rPr>
              <a:t>	</a:t>
            </a:r>
            <a:r>
              <a:rPr sz="1000" b="1" spc="-35" dirty="0">
                <a:solidFill>
                  <a:srgbClr val="FFFFFF"/>
                </a:solidFill>
                <a:latin typeface="Bodoni MT Condensed"/>
                <a:cs typeface="Bodoni MT Condensed"/>
              </a:rPr>
              <a:t>49</a:t>
            </a:r>
            <a:endParaRPr sz="1000">
              <a:latin typeface="Bodoni MT Condensed"/>
              <a:cs typeface="Bodoni MT Condensed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077153" y="533654"/>
            <a:ext cx="2171065" cy="12700"/>
          </a:xfrm>
          <a:custGeom>
            <a:avLst/>
            <a:gdLst/>
            <a:ahLst/>
            <a:cxnLst/>
            <a:rect l="l" t="t" r="r" b="b"/>
            <a:pathLst>
              <a:path w="2171065" h="12700">
                <a:moveTo>
                  <a:pt x="0" y="12700"/>
                </a:moveTo>
                <a:lnTo>
                  <a:pt x="2170849" y="12700"/>
                </a:lnTo>
                <a:lnTo>
                  <a:pt x="217084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860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980005" y="533654"/>
            <a:ext cx="140335" cy="12700"/>
          </a:xfrm>
          <a:custGeom>
            <a:avLst/>
            <a:gdLst/>
            <a:ahLst/>
            <a:cxnLst/>
            <a:rect l="l" t="t" r="r" b="b"/>
            <a:pathLst>
              <a:path w="140334" h="12700">
                <a:moveTo>
                  <a:pt x="0" y="12700"/>
                </a:moveTo>
                <a:lnTo>
                  <a:pt x="139980" y="12700"/>
                </a:lnTo>
                <a:lnTo>
                  <a:pt x="13998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860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12062" y="540004"/>
            <a:ext cx="248285" cy="0"/>
          </a:xfrm>
          <a:custGeom>
            <a:avLst/>
            <a:gdLst/>
            <a:ahLst/>
            <a:cxnLst/>
            <a:rect l="l" t="t" r="r" b="b"/>
            <a:pathLst>
              <a:path w="248284">
                <a:moveTo>
                  <a:pt x="0" y="0"/>
                </a:moveTo>
                <a:lnTo>
                  <a:pt x="247942" y="0"/>
                </a:lnTo>
              </a:path>
            </a:pathLst>
          </a:custGeom>
          <a:ln w="12700">
            <a:solidFill>
              <a:srgbClr val="E860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34003" y="540004"/>
            <a:ext cx="2746375" cy="0"/>
          </a:xfrm>
          <a:custGeom>
            <a:avLst/>
            <a:gdLst/>
            <a:ahLst/>
            <a:cxnLst/>
            <a:rect l="l" t="t" r="r" b="b"/>
            <a:pathLst>
              <a:path w="2746375">
                <a:moveTo>
                  <a:pt x="0" y="0"/>
                </a:moveTo>
                <a:lnTo>
                  <a:pt x="2746057" y="0"/>
                </a:lnTo>
              </a:path>
            </a:pathLst>
          </a:custGeom>
          <a:ln w="12700">
            <a:solidFill>
              <a:srgbClr val="E860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839381" y="4425431"/>
            <a:ext cx="3336793" cy="2585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6460">
              <a:lnSpc>
                <a:spcPct val="108300"/>
              </a:lnSpc>
              <a:spcBef>
                <a:spcPts val="100"/>
              </a:spcBef>
            </a:pPr>
            <a:r>
              <a:rPr sz="1200" spc="-20" dirty="0">
                <a:latin typeface="Century Gothic"/>
                <a:cs typeface="Century Gothic"/>
              </a:rPr>
              <a:t>Матеріал:</a:t>
            </a:r>
            <a:r>
              <a:rPr sz="1200" spc="15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гальванічна</a:t>
            </a:r>
            <a:r>
              <a:rPr sz="1200" spc="155" dirty="0">
                <a:latin typeface="Century Gothic"/>
                <a:cs typeface="Century Gothic"/>
              </a:rPr>
              <a:t> </a:t>
            </a:r>
            <a:r>
              <a:rPr sz="1200" spc="-20" dirty="0">
                <a:latin typeface="Century Gothic"/>
                <a:cs typeface="Century Gothic"/>
              </a:rPr>
              <a:t>сталь </a:t>
            </a:r>
            <a:r>
              <a:rPr sz="1200" dirty="0">
                <a:latin typeface="Century Gothic"/>
                <a:cs typeface="Century Gothic"/>
              </a:rPr>
              <a:t>Товщина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spc="-20" dirty="0">
                <a:latin typeface="Century Gothic"/>
                <a:cs typeface="Century Gothic"/>
              </a:rPr>
              <a:t>сталі: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0,3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мм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90" dirty="0">
                <a:latin typeface="Century Gothic"/>
                <a:cs typeface="Century Gothic"/>
              </a:rPr>
              <a:t>Тип</a:t>
            </a:r>
            <a:r>
              <a:rPr sz="1200" spc="-30" dirty="0">
                <a:latin typeface="Century Gothic"/>
                <a:cs typeface="Century Gothic"/>
              </a:rPr>
              <a:t> </a:t>
            </a:r>
            <a:r>
              <a:rPr sz="1200" spc="160" dirty="0">
                <a:latin typeface="Century Gothic"/>
                <a:cs typeface="Century Gothic"/>
              </a:rPr>
              <a:t>Т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-30" dirty="0">
                <a:latin typeface="Century Gothic"/>
                <a:cs typeface="Century Gothic"/>
              </a:rPr>
              <a:t>профілю: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видимий</a:t>
            </a:r>
            <a:endParaRPr sz="1200" dirty="0">
              <a:latin typeface="Century Gothic"/>
              <a:cs typeface="Century Gothic"/>
            </a:endParaRPr>
          </a:p>
          <a:p>
            <a:pPr marL="12700" marR="144780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Ширина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видимої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вставки: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24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-100" dirty="0">
                <a:latin typeface="Century Gothic"/>
                <a:cs typeface="Century Gothic"/>
              </a:rPr>
              <a:t>мм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-100" dirty="0">
                <a:latin typeface="Century Gothic"/>
                <a:cs typeface="Century Gothic"/>
              </a:rPr>
              <a:t>15</a:t>
            </a:r>
            <a:r>
              <a:rPr sz="1200" spc="60" dirty="0">
                <a:latin typeface="Century Gothic"/>
                <a:cs typeface="Century Gothic"/>
              </a:rPr>
              <a:t> </a:t>
            </a:r>
            <a:r>
              <a:rPr sz="1200" spc="-60" dirty="0">
                <a:latin typeface="Century Gothic"/>
                <a:cs typeface="Century Gothic"/>
              </a:rPr>
              <a:t>мм </a:t>
            </a:r>
            <a:r>
              <a:rPr sz="1200" dirty="0">
                <a:latin typeface="Century Gothic"/>
                <a:cs typeface="Century Gothic"/>
              </a:rPr>
              <a:t>(Т24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-20" dirty="0">
                <a:latin typeface="Century Gothic"/>
                <a:cs typeface="Century Gothic"/>
              </a:rPr>
              <a:t>Т15)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entury Gothic"/>
                <a:cs typeface="Century Gothic"/>
              </a:rPr>
              <a:t>Висота</a:t>
            </a:r>
            <a:r>
              <a:rPr sz="1200" spc="10" dirty="0">
                <a:latin typeface="Century Gothic"/>
                <a:cs typeface="Century Gothic"/>
              </a:rPr>
              <a:t> </a:t>
            </a:r>
            <a:r>
              <a:rPr sz="1200" spc="-30" dirty="0">
                <a:latin typeface="Century Gothic"/>
                <a:cs typeface="Century Gothic"/>
              </a:rPr>
              <a:t>профілю:</a:t>
            </a:r>
            <a:r>
              <a:rPr sz="1200" spc="1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38</a:t>
            </a:r>
            <a:r>
              <a:rPr sz="1200" spc="1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мм</a:t>
            </a: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Основні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профілі: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основна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напрямна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spc="40" dirty="0">
                <a:latin typeface="Century Gothic"/>
                <a:cs typeface="Century Gothic"/>
              </a:rPr>
              <a:t>3600 </a:t>
            </a:r>
            <a:r>
              <a:rPr sz="1200" spc="-25" dirty="0">
                <a:latin typeface="Century Gothic"/>
                <a:cs typeface="Century Gothic"/>
              </a:rPr>
              <a:t>мм,</a:t>
            </a:r>
            <a:endParaRPr sz="1200" dirty="0">
              <a:latin typeface="Century Gothic"/>
              <a:cs typeface="Century Gothic"/>
            </a:endParaRPr>
          </a:p>
          <a:p>
            <a:pPr marL="12700" marR="39370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поперечна</a:t>
            </a:r>
            <a:r>
              <a:rPr sz="1200" spc="-10" dirty="0">
                <a:latin typeface="Century Gothic"/>
                <a:cs typeface="Century Gothic"/>
              </a:rPr>
              <a:t> напрямна </a:t>
            </a:r>
            <a:r>
              <a:rPr sz="1200" dirty="0">
                <a:latin typeface="Century Gothic"/>
                <a:cs typeface="Century Gothic"/>
              </a:rPr>
              <a:t>1200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-100" dirty="0">
                <a:latin typeface="Century Gothic"/>
                <a:cs typeface="Century Gothic"/>
              </a:rPr>
              <a:t>мм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-105" dirty="0">
                <a:latin typeface="Century Gothic"/>
                <a:cs typeface="Century Gothic"/>
              </a:rPr>
              <a:t>/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85" dirty="0">
                <a:latin typeface="Century Gothic"/>
                <a:cs typeface="Century Gothic"/>
              </a:rPr>
              <a:t>600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мм </a:t>
            </a:r>
            <a:r>
              <a:rPr sz="1200" dirty="0">
                <a:latin typeface="Century Gothic"/>
                <a:cs typeface="Century Gothic"/>
              </a:rPr>
              <a:t>Профілі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spc="70" dirty="0">
                <a:latin typeface="Century Gothic"/>
                <a:cs typeface="Century Gothic"/>
              </a:rPr>
              <a:t>і</a:t>
            </a:r>
            <a:r>
              <a:rPr sz="1200" spc="3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додаткові</a:t>
            </a:r>
            <a:r>
              <a:rPr sz="1200" spc="3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елементи:</a:t>
            </a:r>
            <a:r>
              <a:rPr sz="1200" spc="20" dirty="0">
                <a:latin typeface="Century Gothic"/>
                <a:cs typeface="Century Gothic"/>
              </a:rPr>
              <a:t> пристінний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spc="50" dirty="0">
                <a:latin typeface="Century Gothic"/>
                <a:cs typeface="Century Gothic"/>
              </a:rPr>
              <a:t>кутик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spc="20" dirty="0">
                <a:latin typeface="Century Gothic"/>
                <a:cs typeface="Century Gothic"/>
              </a:rPr>
              <a:t>L,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spc="20" dirty="0">
                <a:latin typeface="Century Gothic"/>
                <a:cs typeface="Century Gothic"/>
              </a:rPr>
              <a:t>ступінчастий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spc="50" dirty="0">
                <a:latin typeface="Century Gothic"/>
                <a:cs typeface="Century Gothic"/>
              </a:rPr>
              <a:t>кутик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spc="125" dirty="0">
                <a:latin typeface="Century Gothic"/>
                <a:cs typeface="Century Gothic"/>
              </a:rPr>
              <a:t>Z </a:t>
            </a:r>
            <a:r>
              <a:rPr sz="1200" spc="-20" dirty="0">
                <a:latin typeface="Century Gothic"/>
                <a:cs typeface="Century Gothic"/>
              </a:rPr>
              <a:t>(W),</a:t>
            </a:r>
            <a:endParaRPr sz="1200" dirty="0">
              <a:latin typeface="Century Gothic"/>
              <a:cs typeface="Century Gothic"/>
            </a:endParaRPr>
          </a:p>
          <a:p>
            <a:pPr marL="12700" marR="901065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підвіс</a:t>
            </a:r>
            <a:r>
              <a:rPr sz="1200" spc="22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(підвіс-</a:t>
            </a:r>
            <a:r>
              <a:rPr sz="1200" spc="-20" dirty="0">
                <a:latin typeface="Century Gothic"/>
                <a:cs typeface="Century Gothic"/>
              </a:rPr>
              <a:t>зажим,</a:t>
            </a:r>
            <a:r>
              <a:rPr sz="1200" spc="22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спиця) Несна</a:t>
            </a:r>
            <a:r>
              <a:rPr sz="1200" spc="-6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здатність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75294" y="7043839"/>
            <a:ext cx="1923414" cy="3460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240"/>
              </a:spcBef>
            </a:pPr>
            <a:r>
              <a:rPr sz="1100" b="1" spc="100" dirty="0">
                <a:latin typeface="Calibri"/>
                <a:cs typeface="Calibri"/>
              </a:rPr>
              <a:t>Т-</a:t>
            </a:r>
            <a:r>
              <a:rPr sz="1100" b="1" spc="155" dirty="0">
                <a:latin typeface="Calibri"/>
                <a:cs typeface="Calibri"/>
              </a:rPr>
              <a:t>системи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spc="150" dirty="0">
                <a:latin typeface="Calibri"/>
                <a:cs typeface="Calibri"/>
              </a:rPr>
              <a:t>АМТТ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spc="135" dirty="0">
                <a:latin typeface="Calibri"/>
                <a:cs typeface="Calibri"/>
              </a:rPr>
              <a:t>складає </a:t>
            </a:r>
            <a:r>
              <a:rPr sz="1100" b="1" spc="125" dirty="0">
                <a:latin typeface="Calibri"/>
                <a:cs typeface="Calibri"/>
              </a:rPr>
              <a:t>до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spc="130" dirty="0">
                <a:latin typeface="Calibri"/>
                <a:cs typeface="Calibri"/>
              </a:rPr>
              <a:t>78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spc="55" dirty="0">
                <a:latin typeface="Calibri"/>
                <a:cs typeface="Calibri"/>
              </a:rPr>
              <a:t>кг/м2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46196" y="1666311"/>
            <a:ext cx="4101617" cy="2293256"/>
          </a:xfrm>
          <a:prstGeom prst="rect">
            <a:avLst/>
          </a:prstGeom>
          <a:solidFill>
            <a:srgbClr val="033755"/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07950" marR="736600">
              <a:lnSpc>
                <a:spcPct val="108300"/>
              </a:lnSpc>
            </a:pP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Кубоподібна</a:t>
            </a:r>
            <a:r>
              <a:rPr sz="1400" spc="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Century Gothic"/>
                <a:cs typeface="Century Gothic"/>
              </a:rPr>
              <a:t>стеля</a:t>
            </a:r>
            <a:r>
              <a:rPr sz="1400" spc="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(призмо</a:t>
            </a:r>
            <a:r>
              <a:rPr sz="1400" spc="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Century Gothic"/>
                <a:cs typeface="Century Gothic"/>
              </a:rPr>
              <a:t>лінійна</a:t>
            </a:r>
            <a:r>
              <a:rPr sz="1400" spc="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Century Gothic"/>
                <a:cs typeface="Century Gothic"/>
              </a:rPr>
              <a:t>стеля)</a:t>
            </a:r>
            <a:r>
              <a:rPr sz="1400" spc="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Century Gothic"/>
                <a:cs typeface="Century Gothic"/>
              </a:rPr>
              <a:t>–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це</a:t>
            </a:r>
            <a:r>
              <a:rPr sz="1400" spc="5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інновація</a:t>
            </a:r>
            <a:r>
              <a:rPr sz="1400" spc="5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Century Gothic"/>
                <a:cs typeface="Century Gothic"/>
              </a:rPr>
              <a:t>серед</a:t>
            </a:r>
            <a:r>
              <a:rPr sz="1400" spc="5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сучасних</a:t>
            </a:r>
            <a:r>
              <a:rPr sz="1400" spc="5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дизайнерських </a:t>
            </a:r>
            <a:r>
              <a:rPr sz="1400" spc="-45" dirty="0">
                <a:solidFill>
                  <a:srgbClr val="FFFFFF"/>
                </a:solidFill>
                <a:latin typeface="Century Gothic"/>
                <a:cs typeface="Century Gothic"/>
              </a:rPr>
              <a:t>оформлень.</a:t>
            </a:r>
            <a:r>
              <a:rPr sz="1400" spc="1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Такий</a:t>
            </a:r>
            <a:r>
              <a:rPr sz="1400" spc="1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варіант</a:t>
            </a:r>
            <a:r>
              <a:rPr sz="1400" spc="1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підвісної</a:t>
            </a:r>
            <a:r>
              <a:rPr sz="1400" spc="1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entury Gothic"/>
                <a:cs typeface="Century Gothic"/>
              </a:rPr>
              <a:t>стелі 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підходить</a:t>
            </a:r>
            <a:r>
              <a:rPr sz="1400" spc="5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85" dirty="0">
                <a:solidFill>
                  <a:srgbClr val="FFFFFF"/>
                </a:solidFill>
                <a:latin typeface="Century Gothic"/>
                <a:cs typeface="Century Gothic"/>
              </a:rPr>
              <a:t>для</a:t>
            </a:r>
            <a:r>
              <a:rPr sz="1400" spc="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Century Gothic"/>
                <a:cs typeface="Century Gothic"/>
              </a:rPr>
              <a:t>будь-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якого</a:t>
            </a:r>
            <a:r>
              <a:rPr sz="1400" spc="60" dirty="0">
                <a:solidFill>
                  <a:srgbClr val="FFFFFF"/>
                </a:solidFill>
                <a:latin typeface="Century Gothic"/>
                <a:cs typeface="Century Gothic"/>
              </a:rPr>
              <a:t> виду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приміщень</a:t>
            </a:r>
            <a:endParaRPr sz="1400" dirty="0">
              <a:latin typeface="Century Gothic"/>
              <a:cs typeface="Century Gothic"/>
            </a:endParaRPr>
          </a:p>
          <a:p>
            <a:pPr marL="107950" marR="1078230">
              <a:lnSpc>
                <a:spcPct val="108300"/>
              </a:lnSpc>
            </a:pPr>
            <a:r>
              <a:rPr sz="1400" spc="70" dirty="0">
                <a:solidFill>
                  <a:srgbClr val="FFFFFF"/>
                </a:solidFill>
                <a:latin typeface="Century Gothic"/>
                <a:cs typeface="Century Gothic"/>
              </a:rPr>
              <a:t>і</a:t>
            </a:r>
            <a:r>
              <a:rPr sz="1400" spc="5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30" dirty="0">
                <a:solidFill>
                  <a:srgbClr val="FFFFFF"/>
                </a:solidFill>
                <a:latin typeface="Century Gothic"/>
                <a:cs typeface="Century Gothic"/>
              </a:rPr>
              <a:t>задовольнить</a:t>
            </a:r>
            <a:r>
              <a:rPr sz="1400" spc="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30" dirty="0">
                <a:solidFill>
                  <a:srgbClr val="FFFFFF"/>
                </a:solidFill>
                <a:latin typeface="Century Gothic"/>
                <a:cs typeface="Century Gothic"/>
              </a:rPr>
              <a:t>найвитонченіший</a:t>
            </a:r>
            <a:r>
              <a:rPr sz="1400" spc="5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Century Gothic"/>
                <a:cs typeface="Century Gothic"/>
              </a:rPr>
              <a:t>смак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замовників.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2373" y="4583364"/>
            <a:ext cx="2632710" cy="12073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200" spc="-20" dirty="0">
                <a:latin typeface="Century Gothic"/>
                <a:cs typeface="Century Gothic"/>
              </a:rPr>
              <a:t>Матеріал:</a:t>
            </a:r>
            <a:r>
              <a:rPr sz="1200" spc="1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поцинкована</a:t>
            </a:r>
            <a:r>
              <a:rPr sz="1200" spc="1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сталь</a:t>
            </a:r>
            <a:r>
              <a:rPr sz="1200" spc="15" dirty="0">
                <a:latin typeface="Century Gothic"/>
                <a:cs typeface="Century Gothic"/>
              </a:rPr>
              <a:t> </a:t>
            </a:r>
            <a:r>
              <a:rPr sz="1200" spc="70" dirty="0">
                <a:latin typeface="Century Gothic"/>
                <a:cs typeface="Century Gothic"/>
              </a:rPr>
              <a:t>і</a:t>
            </a:r>
            <a:r>
              <a:rPr sz="1200" spc="1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алюміній </a:t>
            </a:r>
            <a:r>
              <a:rPr sz="1200" dirty="0">
                <a:latin typeface="Century Gothic"/>
                <a:cs typeface="Century Gothic"/>
              </a:rPr>
              <a:t>Товщина: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0,3-0,8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мм</a:t>
            </a:r>
            <a:endParaRPr sz="1200" dirty="0">
              <a:latin typeface="Century Gothic"/>
              <a:cs typeface="Century Gothic"/>
            </a:endParaRPr>
          </a:p>
          <a:p>
            <a:pPr marL="12700" marR="365760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Колір:</a:t>
            </a:r>
            <a:r>
              <a:rPr sz="1200" spc="8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будь-</a:t>
            </a:r>
            <a:r>
              <a:rPr sz="1200" spc="80" dirty="0">
                <a:latin typeface="Century Gothic"/>
                <a:cs typeface="Century Gothic"/>
              </a:rPr>
              <a:t>який </a:t>
            </a:r>
            <a:r>
              <a:rPr sz="1200" spc="55" dirty="0">
                <a:latin typeface="Century Gothic"/>
                <a:cs typeface="Century Gothic"/>
              </a:rPr>
              <a:t>згідно</a:t>
            </a:r>
            <a:r>
              <a:rPr sz="1200" spc="8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РАЛ-</a:t>
            </a:r>
            <a:r>
              <a:rPr sz="1200" spc="-20" dirty="0">
                <a:latin typeface="Century Gothic"/>
                <a:cs typeface="Century Gothic"/>
              </a:rPr>
              <a:t>карти </a:t>
            </a:r>
            <a:r>
              <a:rPr sz="1200" dirty="0">
                <a:latin typeface="Century Gothic"/>
                <a:cs typeface="Century Gothic"/>
              </a:rPr>
              <a:t>Колір</a:t>
            </a:r>
            <a:r>
              <a:rPr sz="1200" spc="45" dirty="0">
                <a:latin typeface="Century Gothic"/>
                <a:cs typeface="Century Gothic"/>
              </a:rPr>
              <a:t> </a:t>
            </a:r>
            <a:r>
              <a:rPr sz="1200" spc="140" dirty="0">
                <a:latin typeface="Century Gothic"/>
                <a:cs typeface="Century Gothic"/>
              </a:rPr>
              <a:t>в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текстурі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дерева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entury Gothic"/>
                <a:cs typeface="Century Gothic"/>
              </a:rPr>
              <a:t>Довжина:</a:t>
            </a:r>
            <a:r>
              <a:rPr sz="1200" spc="12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будь-</a:t>
            </a:r>
            <a:r>
              <a:rPr sz="1200" spc="-25" dirty="0">
                <a:latin typeface="Century Gothic"/>
                <a:cs typeface="Century Gothic"/>
              </a:rPr>
              <a:t>яка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5584" y="6753757"/>
            <a:ext cx="2746375" cy="1393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200" spc="10" dirty="0">
                <a:latin typeface="Century Gothic"/>
                <a:cs typeface="Century Gothic"/>
              </a:rPr>
              <a:t>Широкий</a:t>
            </a:r>
            <a:r>
              <a:rPr sz="1200" spc="15" dirty="0">
                <a:latin typeface="Century Gothic"/>
                <a:cs typeface="Century Gothic"/>
              </a:rPr>
              <a:t> </a:t>
            </a:r>
            <a:r>
              <a:rPr sz="1200" spc="10" dirty="0">
                <a:latin typeface="Century Gothic"/>
                <a:cs typeface="Century Gothic"/>
              </a:rPr>
              <a:t>спектр</a:t>
            </a:r>
            <a:r>
              <a:rPr sz="1200" spc="20" dirty="0">
                <a:latin typeface="Century Gothic"/>
                <a:cs typeface="Century Gothic"/>
              </a:rPr>
              <a:t> </a:t>
            </a:r>
            <a:r>
              <a:rPr sz="1200" spc="10" dirty="0">
                <a:latin typeface="Century Gothic"/>
                <a:cs typeface="Century Gothic"/>
              </a:rPr>
              <a:t>застосування</a:t>
            </a:r>
            <a:r>
              <a:rPr sz="1200" spc="1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такого </a:t>
            </a:r>
            <a:r>
              <a:rPr sz="1200" dirty="0">
                <a:latin typeface="Century Gothic"/>
                <a:cs typeface="Century Gothic"/>
              </a:rPr>
              <a:t>дизайну</a:t>
            </a:r>
            <a:r>
              <a:rPr sz="1200" spc="9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зумовлений</a:t>
            </a:r>
            <a:r>
              <a:rPr sz="1200" spc="9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тим,</a:t>
            </a:r>
            <a:r>
              <a:rPr sz="1200" spc="100" dirty="0">
                <a:latin typeface="Century Gothic"/>
                <a:cs typeface="Century Gothic"/>
              </a:rPr>
              <a:t> </a:t>
            </a:r>
            <a:r>
              <a:rPr sz="1200" spc="-60" dirty="0">
                <a:latin typeface="Century Gothic"/>
                <a:cs typeface="Century Gothic"/>
              </a:rPr>
              <a:t>що</a:t>
            </a:r>
            <a:r>
              <a:rPr sz="1200" spc="9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кубоподібні </a:t>
            </a:r>
            <a:r>
              <a:rPr sz="1200" dirty="0">
                <a:latin typeface="Century Gothic"/>
                <a:cs typeface="Century Gothic"/>
              </a:rPr>
              <a:t>рейкові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стелі</a:t>
            </a:r>
            <a:r>
              <a:rPr sz="1200" spc="75" dirty="0">
                <a:latin typeface="Century Gothic"/>
                <a:cs typeface="Century Gothic"/>
              </a:rPr>
              <a:t> </a:t>
            </a:r>
            <a:r>
              <a:rPr sz="1200" spc="50" dirty="0">
                <a:latin typeface="Century Gothic"/>
                <a:cs typeface="Century Gothic"/>
              </a:rPr>
              <a:t>виготовляються</a:t>
            </a:r>
            <a:r>
              <a:rPr sz="1200" spc="75" dirty="0">
                <a:latin typeface="Century Gothic"/>
                <a:cs typeface="Century Gothic"/>
              </a:rPr>
              <a:t> </a:t>
            </a:r>
            <a:r>
              <a:rPr sz="1200" spc="55" dirty="0">
                <a:latin typeface="Century Gothic"/>
                <a:cs typeface="Century Gothic"/>
              </a:rPr>
              <a:t>з</a:t>
            </a:r>
            <a:endParaRPr sz="1200" dirty="0">
              <a:latin typeface="Century Gothic"/>
              <a:cs typeface="Century Gothic"/>
            </a:endParaRPr>
          </a:p>
          <a:p>
            <a:pPr marL="12700" marR="128905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алюмінію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-60" dirty="0">
                <a:latin typeface="Century Gothic"/>
                <a:cs typeface="Century Gothic"/>
              </a:rPr>
              <a:t>або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поцинкованої</a:t>
            </a:r>
            <a:r>
              <a:rPr sz="1200" spc="60" dirty="0">
                <a:latin typeface="Century Gothic"/>
                <a:cs typeface="Century Gothic"/>
              </a:rPr>
              <a:t> </a:t>
            </a:r>
            <a:r>
              <a:rPr sz="1200" spc="-20" dirty="0">
                <a:latin typeface="Century Gothic"/>
                <a:cs typeface="Century Gothic"/>
              </a:rPr>
              <a:t>сталі,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90" dirty="0">
                <a:latin typeface="Century Gothic"/>
                <a:cs typeface="Century Gothic"/>
              </a:rPr>
              <a:t>які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-50" dirty="0">
                <a:latin typeface="Century Gothic"/>
                <a:cs typeface="Century Gothic"/>
              </a:rPr>
              <a:t>є </a:t>
            </a:r>
            <a:r>
              <a:rPr sz="1200" dirty="0">
                <a:latin typeface="Century Gothic"/>
                <a:cs typeface="Century Gothic"/>
              </a:rPr>
              <a:t>вологостійкими</a:t>
            </a:r>
            <a:r>
              <a:rPr sz="1200" spc="14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та</a:t>
            </a:r>
            <a:r>
              <a:rPr sz="1200" spc="15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пожежобезпечними.</a:t>
            </a:r>
            <a:endParaRPr sz="1200" dirty="0">
              <a:latin typeface="Century Gothic"/>
              <a:cs typeface="Century Gothic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0" y="0"/>
            <a:ext cx="15120010" cy="10692002"/>
            <a:chOff x="0" y="0"/>
            <a:chExt cx="15120010" cy="10692002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65020" y="7305415"/>
              <a:ext cx="2351068" cy="299529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49525" y="9504006"/>
              <a:ext cx="918527" cy="20044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9993" y="9797999"/>
              <a:ext cx="1188059" cy="22525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04806" y="9270377"/>
              <a:ext cx="1381188" cy="86812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27970" y="8052486"/>
              <a:ext cx="1158036" cy="72190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80006" y="7828191"/>
              <a:ext cx="1723656" cy="111342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77718" y="8941613"/>
              <a:ext cx="1548561" cy="27685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574005" y="3353282"/>
              <a:ext cx="3546005" cy="733872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62731" y="4014061"/>
              <a:ext cx="3726002" cy="318091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0"/>
              <a:ext cx="3545992" cy="345540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60005" y="0"/>
              <a:ext cx="3726002" cy="3456000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11515206" y="1727701"/>
            <a:ext cx="3546475" cy="1600246"/>
          </a:xfrm>
          <a:prstGeom prst="rect">
            <a:avLst/>
          </a:prstGeom>
          <a:solidFill>
            <a:srgbClr val="033755"/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07950" marR="562610">
              <a:lnSpc>
                <a:spcPct val="108300"/>
              </a:lnSpc>
            </a:pP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Підвісна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стельова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Century Gothic"/>
                <a:cs typeface="Century Gothic"/>
              </a:rPr>
              <a:t>система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–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це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уніфіковане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рішення</a:t>
            </a:r>
            <a:r>
              <a:rPr sz="1400" spc="70" dirty="0">
                <a:solidFill>
                  <a:srgbClr val="FFFFFF"/>
                </a:solidFill>
                <a:latin typeface="Century Gothic"/>
                <a:cs typeface="Century Gothic"/>
              </a:rPr>
              <a:t> для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будь-</a:t>
            </a:r>
            <a:r>
              <a:rPr sz="1400" spc="65" dirty="0">
                <a:solidFill>
                  <a:srgbClr val="FFFFFF"/>
                </a:solidFill>
                <a:latin typeface="Century Gothic"/>
                <a:cs typeface="Century Gothic"/>
              </a:rPr>
              <a:t>яких</a:t>
            </a:r>
            <a:r>
              <a:rPr sz="1400" spc="7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Century Gothic"/>
                <a:cs typeface="Century Gothic"/>
              </a:rPr>
              <a:t>типів</a:t>
            </a:r>
            <a:r>
              <a:rPr sz="1400" spc="7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підвісних</a:t>
            </a:r>
            <a:r>
              <a:rPr sz="1400" spc="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стель:</a:t>
            </a:r>
            <a:endParaRPr sz="1400" dirty="0">
              <a:latin typeface="Century Gothic"/>
              <a:cs typeface="Century Gothic"/>
            </a:endParaRPr>
          </a:p>
          <a:p>
            <a:pPr marL="175895" indent="-88900">
              <a:lnSpc>
                <a:spcPct val="100000"/>
              </a:lnSpc>
              <a:spcBef>
                <a:spcPts val="100"/>
              </a:spcBef>
              <a:buChar char="•"/>
              <a:tabLst>
                <a:tab pos="175895" algn="l"/>
              </a:tabLst>
            </a:pP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ґратчасті</a:t>
            </a:r>
            <a:r>
              <a:rPr sz="1400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стелі</a:t>
            </a:r>
            <a:r>
              <a:rPr sz="1400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Century Gothic"/>
                <a:cs typeface="Century Gothic"/>
              </a:rPr>
              <a:t>ГРИЛЬЯТО</a:t>
            </a:r>
            <a:endParaRPr sz="1400" dirty="0">
              <a:latin typeface="Century Gothic"/>
              <a:cs typeface="Century Gothic"/>
            </a:endParaRPr>
          </a:p>
          <a:p>
            <a:pPr marL="175895" indent="-88900">
              <a:lnSpc>
                <a:spcPct val="100000"/>
              </a:lnSpc>
              <a:spcBef>
                <a:spcPts val="100"/>
              </a:spcBef>
              <a:buChar char="•"/>
              <a:tabLst>
                <a:tab pos="175895" algn="l"/>
              </a:tabLst>
            </a:pP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касетні</a:t>
            </a:r>
            <a:r>
              <a:rPr sz="1400" spc="-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металеві</a:t>
            </a:r>
            <a:r>
              <a:rPr sz="1400" spc="-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5" dirty="0">
                <a:solidFill>
                  <a:srgbClr val="FFFFFF"/>
                </a:solidFill>
                <a:latin typeface="Century Gothic"/>
                <a:cs typeface="Century Gothic"/>
              </a:rPr>
              <a:t>/</a:t>
            </a:r>
            <a:r>
              <a:rPr sz="1400" spc="-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алюмінієві</a:t>
            </a:r>
            <a:endParaRPr sz="1400" dirty="0">
              <a:latin typeface="Century Gothic"/>
              <a:cs typeface="Century Gothic"/>
            </a:endParaRPr>
          </a:p>
          <a:p>
            <a:pPr marL="175895" indent="-88900">
              <a:lnSpc>
                <a:spcPct val="100000"/>
              </a:lnSpc>
              <a:spcBef>
                <a:spcPts val="100"/>
              </a:spcBef>
              <a:buChar char="•"/>
              <a:tabLst>
                <a:tab pos="175895" algn="l"/>
              </a:tabLst>
            </a:pP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будь-</a:t>
            </a:r>
            <a:r>
              <a:rPr sz="1400" spc="90" dirty="0">
                <a:solidFill>
                  <a:srgbClr val="FFFFFF"/>
                </a:solidFill>
                <a:latin typeface="Century Gothic"/>
                <a:cs typeface="Century Gothic"/>
              </a:rPr>
              <a:t>які</a:t>
            </a:r>
            <a:r>
              <a:rPr sz="1400" spc="1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мінераловолокнисті</a:t>
            </a:r>
            <a:r>
              <a:rPr sz="1400" spc="1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(гіпсові)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0" y="3689998"/>
            <a:ext cx="3546475" cy="467995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23495" rIns="0" bIns="0" rtlCol="0">
            <a:spAutoFit/>
          </a:bodyPr>
          <a:lstStyle/>
          <a:p>
            <a:pPr marL="647700" marR="1014730">
              <a:lnSpc>
                <a:spcPts val="1700"/>
              </a:lnSpc>
              <a:spcBef>
                <a:spcPts val="185"/>
              </a:spcBef>
            </a:pPr>
            <a:r>
              <a:rPr sz="1600" b="1" spc="280" dirty="0">
                <a:solidFill>
                  <a:srgbClr val="FFFFFF"/>
                </a:solidFill>
                <a:latin typeface="Calibri"/>
                <a:cs typeface="Calibri"/>
              </a:rPr>
              <a:t>СФЕРА </a:t>
            </a:r>
            <a:r>
              <a:rPr sz="1600" b="1" spc="235" dirty="0">
                <a:solidFill>
                  <a:srgbClr val="FFFFFF"/>
                </a:solidFill>
                <a:latin typeface="Calibri"/>
                <a:cs typeface="Calibri"/>
              </a:rPr>
              <a:t>ЗАСТОСУВАННЯ: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560005" y="3693604"/>
            <a:ext cx="3726179" cy="482600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23495" rIns="0" bIns="0" rtlCol="0">
            <a:spAutoFit/>
          </a:bodyPr>
          <a:lstStyle/>
          <a:p>
            <a:pPr marL="827405" marR="333375">
              <a:lnSpc>
                <a:spcPts val="1700"/>
              </a:lnSpc>
              <a:spcBef>
                <a:spcPts val="185"/>
              </a:spcBef>
            </a:pPr>
            <a:r>
              <a:rPr sz="1600" b="1" spc="240" dirty="0">
                <a:solidFill>
                  <a:srgbClr val="FFFFFF"/>
                </a:solidFill>
                <a:latin typeface="Calibri"/>
                <a:cs typeface="Calibri"/>
              </a:rPr>
              <a:t>СПЕЦИФІКАЦІЯ </a:t>
            </a:r>
            <a:r>
              <a:rPr sz="1600" b="1" spc="220" dirty="0">
                <a:solidFill>
                  <a:srgbClr val="FFFFFF"/>
                </a:solidFill>
                <a:latin typeface="Calibri"/>
                <a:cs typeface="Calibri"/>
              </a:rPr>
              <a:t>ПІДВІСНОЇ</a:t>
            </a:r>
            <a:r>
              <a:rPr sz="1600" b="1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250" dirty="0">
                <a:solidFill>
                  <a:srgbClr val="FFFFFF"/>
                </a:solidFill>
                <a:latin typeface="Calibri"/>
                <a:cs typeface="Calibri"/>
              </a:rPr>
              <a:t>СИСТЕМИ</a:t>
            </a:r>
            <a:r>
              <a:rPr sz="1600" b="1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65" dirty="0">
                <a:solidFill>
                  <a:srgbClr val="FFFFFF"/>
                </a:solidFill>
                <a:latin typeface="Calibri"/>
                <a:cs typeface="Calibri"/>
              </a:rPr>
              <a:t>Т: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5535" y="4320021"/>
            <a:ext cx="11286184" cy="34646"/>
            <a:chOff x="0" y="4270095"/>
            <a:chExt cx="11286184" cy="34646"/>
          </a:xfrm>
        </p:grpSpPr>
        <p:sp>
          <p:nvSpPr>
            <p:cNvPr id="36" name="object 36"/>
            <p:cNvSpPr/>
            <p:nvPr/>
          </p:nvSpPr>
          <p:spPr>
            <a:xfrm>
              <a:off x="0" y="4270095"/>
              <a:ext cx="3546475" cy="12700"/>
            </a:xfrm>
            <a:custGeom>
              <a:avLst/>
              <a:gdLst/>
              <a:ahLst/>
              <a:cxnLst/>
              <a:rect l="l" t="t" r="r" b="b"/>
              <a:pathLst>
                <a:path w="3546475" h="12700">
                  <a:moveTo>
                    <a:pt x="3546005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3546005" y="12700"/>
                  </a:lnTo>
                  <a:lnTo>
                    <a:pt x="3546005" y="0"/>
                  </a:lnTo>
                  <a:close/>
                </a:path>
              </a:pathLst>
            </a:custGeom>
            <a:solidFill>
              <a:srgbClr val="0337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560005" y="4304741"/>
              <a:ext cx="3726179" cy="0"/>
            </a:xfrm>
            <a:custGeom>
              <a:avLst/>
              <a:gdLst/>
              <a:ahLst/>
              <a:cxnLst/>
              <a:rect l="l" t="t" r="r" b="b"/>
              <a:pathLst>
                <a:path w="3726179">
                  <a:moveTo>
                    <a:pt x="0" y="0"/>
                  </a:moveTo>
                  <a:lnTo>
                    <a:pt x="3726002" y="0"/>
                  </a:lnTo>
                </a:path>
              </a:pathLst>
            </a:custGeom>
            <a:ln w="12700">
              <a:solidFill>
                <a:srgbClr val="0337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834003" y="540004"/>
            <a:ext cx="503555" cy="503555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59690" rIns="0" bIns="0" rtlCol="0">
            <a:spAutoFit/>
          </a:bodyPr>
          <a:lstStyle/>
          <a:p>
            <a:pPr marL="142875">
              <a:lnSpc>
                <a:spcPct val="100000"/>
              </a:lnSpc>
              <a:spcBef>
                <a:spcPts val="470"/>
              </a:spcBef>
            </a:pPr>
            <a:r>
              <a:rPr sz="2100" b="1" spc="-25" dirty="0">
                <a:solidFill>
                  <a:srgbClr val="FFFFFF"/>
                </a:solidFill>
                <a:latin typeface="Calibri"/>
                <a:cs typeface="Calibri"/>
              </a:rPr>
              <a:t>7.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396638" y="562000"/>
            <a:ext cx="2174875" cy="107950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4765" marR="150495" indent="16510">
              <a:lnSpc>
                <a:spcPts val="2100"/>
              </a:lnSpc>
              <a:spcBef>
                <a:spcPts val="420"/>
              </a:spcBef>
            </a:pPr>
            <a:r>
              <a:rPr sz="2000" b="1" spc="295" dirty="0">
                <a:solidFill>
                  <a:srgbClr val="033755"/>
                </a:solidFill>
                <a:latin typeface="Calibri"/>
                <a:cs typeface="Calibri"/>
              </a:rPr>
              <a:t>КУБОПОДІБНІ СТЕЛІ</a:t>
            </a:r>
            <a:endParaRPr sz="2000">
              <a:latin typeface="Calibri"/>
              <a:cs typeface="Calibri"/>
            </a:endParaRPr>
          </a:p>
          <a:p>
            <a:pPr marL="46355">
              <a:lnSpc>
                <a:spcPts val="1780"/>
              </a:lnSpc>
            </a:pPr>
            <a:r>
              <a:rPr sz="1500" b="1" spc="195" dirty="0">
                <a:solidFill>
                  <a:srgbClr val="033755"/>
                </a:solidFill>
                <a:latin typeface="Calibri"/>
                <a:cs typeface="Calibri"/>
              </a:rPr>
              <a:t>(ПРИЗМО-</a:t>
            </a:r>
            <a:r>
              <a:rPr sz="1500" b="1" spc="210" dirty="0">
                <a:solidFill>
                  <a:srgbClr val="033755"/>
                </a:solidFill>
                <a:latin typeface="Calibri"/>
                <a:cs typeface="Calibri"/>
              </a:rPr>
              <a:t>ЛІНІЙНИЙ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500" b="1" spc="220" dirty="0">
                <a:solidFill>
                  <a:srgbClr val="033755"/>
                </a:solidFill>
                <a:latin typeface="Calibri"/>
                <a:cs typeface="Calibri"/>
              </a:rPr>
              <a:t>ДИЗАЙН)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574005" y="540004"/>
            <a:ext cx="503555" cy="490855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25400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200"/>
              </a:spcBef>
            </a:pPr>
            <a:r>
              <a:rPr sz="2100" b="1" spc="125" dirty="0">
                <a:solidFill>
                  <a:srgbClr val="FFFFFF"/>
                </a:solidFill>
                <a:latin typeface="Calibri"/>
                <a:cs typeface="Calibri"/>
              </a:rPr>
              <a:t>8.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2148756" y="527761"/>
            <a:ext cx="1809114" cy="114554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indent="12065" algn="just">
              <a:lnSpc>
                <a:spcPts val="2100"/>
              </a:lnSpc>
              <a:spcBef>
                <a:spcPts val="420"/>
              </a:spcBef>
            </a:pPr>
            <a:r>
              <a:rPr sz="2000" b="1" spc="335" dirty="0">
                <a:solidFill>
                  <a:srgbClr val="033755"/>
                </a:solidFill>
                <a:latin typeface="Calibri"/>
                <a:cs typeface="Calibri"/>
              </a:rPr>
              <a:t>СТЕЛЬОВИЙ </a:t>
            </a:r>
            <a:r>
              <a:rPr sz="2000" b="1" spc="195" dirty="0">
                <a:solidFill>
                  <a:srgbClr val="033755"/>
                </a:solidFill>
                <a:latin typeface="Calibri"/>
                <a:cs typeface="Calibri"/>
              </a:rPr>
              <a:t>Т-</a:t>
            </a:r>
            <a:r>
              <a:rPr sz="2000" b="1" spc="300" dirty="0">
                <a:solidFill>
                  <a:srgbClr val="033755"/>
                </a:solidFill>
                <a:latin typeface="Calibri"/>
                <a:cs typeface="Calibri"/>
              </a:rPr>
              <a:t>ПОДІБНИЙ </a:t>
            </a:r>
            <a:r>
              <a:rPr sz="2000" b="1" spc="325" dirty="0">
                <a:solidFill>
                  <a:srgbClr val="033755"/>
                </a:solidFill>
                <a:latin typeface="Calibri"/>
                <a:cs typeface="Calibri"/>
              </a:rPr>
              <a:t>ПРОФІЛЬ</a:t>
            </a:r>
            <a:endParaRPr sz="20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280"/>
              </a:spcBef>
            </a:pPr>
            <a:r>
              <a:rPr sz="1600" b="1" spc="175" dirty="0">
                <a:solidFill>
                  <a:srgbClr val="033755"/>
                </a:solidFill>
                <a:latin typeface="Calibri"/>
                <a:cs typeface="Calibri"/>
              </a:rPr>
              <a:t>(Т24</a:t>
            </a:r>
            <a:r>
              <a:rPr sz="1600" b="1" spc="100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1600" b="1" spc="105" dirty="0">
                <a:solidFill>
                  <a:srgbClr val="033755"/>
                </a:solidFill>
                <a:latin typeface="Calibri"/>
                <a:cs typeface="Calibri"/>
              </a:rPr>
              <a:t>мм,</a:t>
            </a:r>
            <a:r>
              <a:rPr sz="1600" b="1" spc="100" dirty="0">
                <a:solidFill>
                  <a:srgbClr val="033755"/>
                </a:solidFill>
                <a:latin typeface="Calibri"/>
                <a:cs typeface="Calibri"/>
              </a:rPr>
              <a:t> </a:t>
            </a:r>
            <a:r>
              <a:rPr sz="1600" b="1" spc="75" dirty="0">
                <a:solidFill>
                  <a:srgbClr val="033755"/>
                </a:solidFill>
                <a:latin typeface="Calibri"/>
                <a:cs typeface="Calibri"/>
              </a:rPr>
              <a:t>Т15</a:t>
            </a:r>
            <a:r>
              <a:rPr sz="1600" b="1" spc="100" dirty="0">
                <a:solidFill>
                  <a:srgbClr val="033755"/>
                </a:solidFill>
                <a:latin typeface="Calibri"/>
                <a:cs typeface="Calibri"/>
              </a:rPr>
              <a:t> мм)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65427" y="10190404"/>
            <a:ext cx="231775" cy="231775"/>
          </a:xfrm>
          <a:custGeom>
            <a:avLst/>
            <a:gdLst/>
            <a:ahLst/>
            <a:cxnLst/>
            <a:rect l="l" t="t" r="r" b="b"/>
            <a:pathLst>
              <a:path w="231775" h="231775">
                <a:moveTo>
                  <a:pt x="231597" y="0"/>
                </a:moveTo>
                <a:lnTo>
                  <a:pt x="0" y="0"/>
                </a:lnTo>
                <a:lnTo>
                  <a:pt x="0" y="231597"/>
                </a:lnTo>
                <a:lnTo>
                  <a:pt x="231597" y="231597"/>
                </a:lnTo>
                <a:lnTo>
                  <a:pt x="231597" y="0"/>
                </a:lnTo>
                <a:close/>
              </a:path>
            </a:pathLst>
          </a:custGeom>
          <a:solidFill>
            <a:srgbClr val="E860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136498" y="10238399"/>
            <a:ext cx="1494155" cy="144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80"/>
              </a:lnSpc>
              <a:tabLst>
                <a:tab pos="1398270" algn="l"/>
              </a:tabLst>
            </a:pPr>
            <a:r>
              <a:rPr sz="1200" baseline="6944" dirty="0">
                <a:solidFill>
                  <a:srgbClr val="A6A8AB"/>
                </a:solidFill>
                <a:latin typeface="Century Gothic"/>
                <a:cs typeface="Century Gothic"/>
              </a:rPr>
              <a:t>open-</a:t>
            </a:r>
            <a:r>
              <a:rPr sz="1200" spc="-15" baseline="6944" dirty="0">
                <a:solidFill>
                  <a:srgbClr val="A6A8AB"/>
                </a:solidFill>
                <a:latin typeface="Century Gothic"/>
                <a:cs typeface="Century Gothic"/>
              </a:rPr>
              <a:t>cell.amtt.ua</a:t>
            </a:r>
            <a:r>
              <a:rPr sz="1200" baseline="6944" dirty="0">
                <a:solidFill>
                  <a:srgbClr val="A6A8AB"/>
                </a:solidFill>
                <a:latin typeface="Century Gothic"/>
                <a:cs typeface="Century Gothic"/>
              </a:rPr>
              <a:t>	</a:t>
            </a:r>
            <a:r>
              <a:rPr sz="1000" b="1" spc="-35" dirty="0">
                <a:solidFill>
                  <a:srgbClr val="FFFFFF"/>
                </a:solidFill>
                <a:latin typeface="Bodoni MT Condensed"/>
                <a:cs typeface="Bodoni MT Condensed"/>
              </a:rPr>
              <a:t>63</a:t>
            </a:r>
            <a:endParaRPr sz="1000">
              <a:latin typeface="Bodoni MT Condensed"/>
              <a:cs typeface="Bodoni MT Condensed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373414" y="10306202"/>
            <a:ext cx="10377170" cy="12700"/>
            <a:chOff x="2373414" y="10306202"/>
            <a:chExt cx="10377170" cy="12700"/>
          </a:xfrm>
        </p:grpSpPr>
        <p:sp>
          <p:nvSpPr>
            <p:cNvPr id="5" name="object 5"/>
            <p:cNvSpPr/>
            <p:nvPr/>
          </p:nvSpPr>
          <p:spPr>
            <a:xfrm>
              <a:off x="7559941" y="10312552"/>
              <a:ext cx="5184140" cy="0"/>
            </a:xfrm>
            <a:custGeom>
              <a:avLst/>
              <a:gdLst/>
              <a:ahLst/>
              <a:cxnLst/>
              <a:rect l="l" t="t" r="r" b="b"/>
              <a:pathLst>
                <a:path w="5184140">
                  <a:moveTo>
                    <a:pt x="51840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E962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79764" y="10312552"/>
              <a:ext cx="5180330" cy="0"/>
            </a:xfrm>
            <a:custGeom>
              <a:avLst/>
              <a:gdLst/>
              <a:ahLst/>
              <a:cxnLst/>
              <a:rect l="l" t="t" r="r" b="b"/>
              <a:pathLst>
                <a:path w="5180330">
                  <a:moveTo>
                    <a:pt x="5180241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E860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2077153" y="533654"/>
            <a:ext cx="2171700" cy="12700"/>
          </a:xfrm>
          <a:custGeom>
            <a:avLst/>
            <a:gdLst/>
            <a:ahLst/>
            <a:cxnLst/>
            <a:rect l="l" t="t" r="r" b="b"/>
            <a:pathLst>
              <a:path w="2171700" h="12700">
                <a:moveTo>
                  <a:pt x="0" y="12700"/>
                </a:moveTo>
                <a:lnTo>
                  <a:pt x="2171611" y="12700"/>
                </a:lnTo>
                <a:lnTo>
                  <a:pt x="2171611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860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980767" y="533654"/>
            <a:ext cx="139700" cy="12700"/>
          </a:xfrm>
          <a:custGeom>
            <a:avLst/>
            <a:gdLst/>
            <a:ahLst/>
            <a:cxnLst/>
            <a:rect l="l" t="t" r="r" b="b"/>
            <a:pathLst>
              <a:path w="139700" h="12700">
                <a:moveTo>
                  <a:pt x="0" y="12700"/>
                </a:moveTo>
                <a:lnTo>
                  <a:pt x="139218" y="12700"/>
                </a:lnTo>
                <a:lnTo>
                  <a:pt x="139218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E860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12062" y="540004"/>
            <a:ext cx="248285" cy="0"/>
          </a:xfrm>
          <a:custGeom>
            <a:avLst/>
            <a:gdLst/>
            <a:ahLst/>
            <a:cxnLst/>
            <a:rect l="l" t="t" r="r" b="b"/>
            <a:pathLst>
              <a:path w="248284">
                <a:moveTo>
                  <a:pt x="0" y="0"/>
                </a:moveTo>
                <a:lnTo>
                  <a:pt x="247942" y="0"/>
                </a:lnTo>
              </a:path>
            </a:pathLst>
          </a:custGeom>
          <a:ln w="12700">
            <a:solidFill>
              <a:srgbClr val="E860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37151" y="540004"/>
            <a:ext cx="2243455" cy="0"/>
          </a:xfrm>
          <a:custGeom>
            <a:avLst/>
            <a:gdLst/>
            <a:ahLst/>
            <a:cxnLst/>
            <a:rect l="l" t="t" r="r" b="b"/>
            <a:pathLst>
              <a:path w="2243454">
                <a:moveTo>
                  <a:pt x="0" y="0"/>
                </a:moveTo>
                <a:lnTo>
                  <a:pt x="2242908" y="0"/>
                </a:lnTo>
              </a:path>
            </a:pathLst>
          </a:custGeom>
          <a:ln w="12700">
            <a:solidFill>
              <a:srgbClr val="E860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64922" y="4535402"/>
            <a:ext cx="2682875" cy="1592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200" dirty="0">
                <a:latin typeface="Century Gothic"/>
                <a:cs typeface="Century Gothic"/>
              </a:rPr>
              <a:t>Застосування</a:t>
            </a:r>
            <a:r>
              <a:rPr sz="1200" spc="75" dirty="0">
                <a:latin typeface="Century Gothic"/>
                <a:cs typeface="Century Gothic"/>
              </a:rPr>
              <a:t> </a:t>
            </a:r>
            <a:r>
              <a:rPr sz="1200" spc="10" dirty="0">
                <a:latin typeface="Century Gothic"/>
                <a:cs typeface="Century Gothic"/>
              </a:rPr>
              <a:t>стельових</a:t>
            </a:r>
            <a:r>
              <a:rPr sz="1200" spc="7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адаптерів </a:t>
            </a:r>
            <a:r>
              <a:rPr sz="1200" dirty="0">
                <a:latin typeface="Century Gothic"/>
                <a:cs typeface="Century Gothic"/>
              </a:rPr>
              <a:t>дозволяє</a:t>
            </a:r>
            <a:r>
              <a:rPr sz="1200" spc="6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грамотно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та</a:t>
            </a:r>
            <a:r>
              <a:rPr sz="1200" spc="6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конструктивно </a:t>
            </a:r>
            <a:r>
              <a:rPr sz="1200" spc="20" dirty="0">
                <a:latin typeface="Century Gothic"/>
                <a:cs typeface="Century Gothic"/>
              </a:rPr>
              <a:t>розподілити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20" dirty="0">
                <a:latin typeface="Century Gothic"/>
                <a:cs typeface="Century Gothic"/>
              </a:rPr>
              <a:t>вагу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20" dirty="0">
                <a:latin typeface="Century Gothic"/>
                <a:cs typeface="Century Gothic"/>
              </a:rPr>
              <a:t>кожного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світильника. </a:t>
            </a:r>
            <a:r>
              <a:rPr sz="1200" dirty="0">
                <a:latin typeface="Century Gothic"/>
                <a:cs typeface="Century Gothic"/>
              </a:rPr>
              <a:t>Розмір</a:t>
            </a:r>
            <a:r>
              <a:rPr sz="1200" spc="35" dirty="0">
                <a:latin typeface="Century Gothic"/>
                <a:cs typeface="Century Gothic"/>
              </a:rPr>
              <a:t> </a:t>
            </a:r>
            <a:r>
              <a:rPr sz="1200" spc="-35" dirty="0">
                <a:latin typeface="Century Gothic"/>
                <a:cs typeface="Century Gothic"/>
              </a:rPr>
              <a:t>адаптера</a:t>
            </a:r>
            <a:r>
              <a:rPr sz="1200" spc="4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підбирається </a:t>
            </a:r>
            <a:r>
              <a:rPr sz="1200" dirty="0">
                <a:latin typeface="Century Gothic"/>
                <a:cs typeface="Century Gothic"/>
              </a:rPr>
              <a:t>індивідуально</a:t>
            </a:r>
            <a:r>
              <a:rPr sz="1200" spc="10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до</a:t>
            </a:r>
            <a:r>
              <a:rPr sz="1200" spc="10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кожної</a:t>
            </a:r>
            <a:r>
              <a:rPr sz="1200" spc="10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стелі</a:t>
            </a:r>
            <a:r>
              <a:rPr sz="1200" spc="105" dirty="0">
                <a:latin typeface="Century Gothic"/>
                <a:cs typeface="Century Gothic"/>
              </a:rPr>
              <a:t> </a:t>
            </a:r>
            <a:r>
              <a:rPr sz="1200" spc="70" dirty="0">
                <a:latin typeface="Century Gothic"/>
                <a:cs typeface="Century Gothic"/>
              </a:rPr>
              <a:t>і</a:t>
            </a:r>
            <a:r>
              <a:rPr sz="1200" spc="10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залежить </a:t>
            </a:r>
            <a:r>
              <a:rPr sz="1200" spc="80" dirty="0">
                <a:latin typeface="Century Gothic"/>
                <a:cs typeface="Century Gothic"/>
              </a:rPr>
              <a:t>від</a:t>
            </a:r>
            <a:r>
              <a:rPr sz="1200" spc="-3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розміру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стелі</a:t>
            </a:r>
            <a:r>
              <a:rPr sz="1200" spc="-3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грильято.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4922" y="6508055"/>
            <a:ext cx="2771775" cy="7948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200" spc="10" dirty="0">
                <a:latin typeface="Century Gothic"/>
                <a:cs typeface="Century Gothic"/>
              </a:rPr>
              <a:t>Монтаж</a:t>
            </a:r>
            <a:r>
              <a:rPr sz="1200" spc="15" dirty="0">
                <a:latin typeface="Century Gothic"/>
                <a:cs typeface="Century Gothic"/>
              </a:rPr>
              <a:t> </a:t>
            </a:r>
            <a:r>
              <a:rPr sz="1200" spc="10" dirty="0">
                <a:latin typeface="Century Gothic"/>
                <a:cs typeface="Century Gothic"/>
              </a:rPr>
              <a:t>стельових</a:t>
            </a:r>
            <a:r>
              <a:rPr sz="1200" spc="15" dirty="0">
                <a:latin typeface="Century Gothic"/>
                <a:cs typeface="Century Gothic"/>
              </a:rPr>
              <a:t> </a:t>
            </a:r>
            <a:r>
              <a:rPr sz="1200" spc="10" dirty="0">
                <a:latin typeface="Century Gothic"/>
                <a:cs typeface="Century Gothic"/>
              </a:rPr>
              <a:t>адаптерів</a:t>
            </a:r>
            <a:r>
              <a:rPr sz="1200" spc="2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відбувається </a:t>
            </a:r>
            <a:r>
              <a:rPr sz="1200" spc="140" dirty="0">
                <a:latin typeface="Century Gothic"/>
                <a:cs typeface="Century Gothic"/>
              </a:rPr>
              <a:t>в</a:t>
            </a:r>
            <a:r>
              <a:rPr sz="1200" spc="90" dirty="0">
                <a:latin typeface="Century Gothic"/>
                <a:cs typeface="Century Gothic"/>
              </a:rPr>
              <a:t> </a:t>
            </a:r>
            <a:r>
              <a:rPr sz="1200" spc="-35" dirty="0">
                <a:latin typeface="Century Gothic"/>
                <a:cs typeface="Century Gothic"/>
              </a:rPr>
              <a:t>систему</a:t>
            </a:r>
            <a:r>
              <a:rPr sz="1200" spc="9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підвісних</a:t>
            </a:r>
            <a:r>
              <a:rPr sz="1200" spc="9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стель</a:t>
            </a:r>
            <a:r>
              <a:rPr sz="1200" spc="9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аналогічно </a:t>
            </a:r>
            <a:r>
              <a:rPr sz="1200" dirty="0">
                <a:latin typeface="Century Gothic"/>
                <a:cs typeface="Century Gothic"/>
              </a:rPr>
              <a:t>стельовим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панелям.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8886" y="7683054"/>
            <a:ext cx="2823845" cy="18560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400" dirty="0">
                <a:latin typeface="Century Gothic"/>
                <a:cs typeface="Century Gothic"/>
              </a:rPr>
              <a:t>Підбір</a:t>
            </a:r>
            <a:r>
              <a:rPr sz="1400" spc="19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правильного</a:t>
            </a:r>
            <a:r>
              <a:rPr sz="1400" spc="19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якісного</a:t>
            </a:r>
            <a:r>
              <a:rPr sz="1400" spc="190" dirty="0">
                <a:latin typeface="Century Gothic"/>
                <a:cs typeface="Century Gothic"/>
              </a:rPr>
              <a:t> </a:t>
            </a:r>
            <a:r>
              <a:rPr sz="1400" spc="-35" dirty="0">
                <a:latin typeface="Century Gothic"/>
                <a:cs typeface="Century Gothic"/>
              </a:rPr>
              <a:t>адаптера</a:t>
            </a:r>
            <a:r>
              <a:rPr sz="1400" spc="190" dirty="0">
                <a:latin typeface="Century Gothic"/>
                <a:cs typeface="Century Gothic"/>
              </a:rPr>
              <a:t> </a:t>
            </a:r>
            <a:r>
              <a:rPr sz="1400" spc="60" dirty="0">
                <a:latin typeface="Century Gothic"/>
                <a:cs typeface="Century Gothic"/>
              </a:rPr>
              <a:t>для </a:t>
            </a:r>
            <a:r>
              <a:rPr sz="1400" dirty="0">
                <a:latin typeface="Century Gothic"/>
                <a:cs typeface="Century Gothic"/>
              </a:rPr>
              <a:t>стельових</a:t>
            </a:r>
            <a:r>
              <a:rPr sz="1400" spc="40" dirty="0">
                <a:latin typeface="Century Gothic"/>
                <a:cs typeface="Century Gothic"/>
              </a:rPr>
              <a:t> </a:t>
            </a:r>
            <a:r>
              <a:rPr sz="1400" spc="-40" dirty="0">
                <a:latin typeface="Century Gothic"/>
                <a:cs typeface="Century Gothic"/>
              </a:rPr>
              <a:t>систем</a:t>
            </a:r>
            <a:r>
              <a:rPr sz="1400" spc="40" dirty="0">
                <a:latin typeface="Century Gothic"/>
                <a:cs typeface="Century Gothic"/>
              </a:rPr>
              <a:t> </a:t>
            </a:r>
            <a:r>
              <a:rPr sz="1400" spc="-80" dirty="0">
                <a:latin typeface="Century Gothic"/>
                <a:cs typeface="Century Gothic"/>
              </a:rPr>
              <a:t>є</a:t>
            </a:r>
            <a:r>
              <a:rPr sz="1400" spc="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запорукою</a:t>
            </a:r>
            <a:r>
              <a:rPr sz="1400" spc="4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отримання </a:t>
            </a:r>
            <a:r>
              <a:rPr sz="1400" spc="10" dirty="0">
                <a:latin typeface="Century Gothic"/>
                <a:cs typeface="Century Gothic"/>
              </a:rPr>
              <a:t>ідеального</a:t>
            </a:r>
            <a:r>
              <a:rPr sz="1400" spc="45" dirty="0">
                <a:latin typeface="Century Gothic"/>
                <a:cs typeface="Century Gothic"/>
              </a:rPr>
              <a:t> </a:t>
            </a:r>
            <a:r>
              <a:rPr sz="1400" spc="10" dirty="0">
                <a:latin typeface="Century Gothic"/>
                <a:cs typeface="Century Gothic"/>
              </a:rPr>
              <a:t>кінцевого</a:t>
            </a:r>
            <a:r>
              <a:rPr sz="1400" spc="50" dirty="0">
                <a:latin typeface="Century Gothic"/>
                <a:cs typeface="Century Gothic"/>
              </a:rPr>
              <a:t> </a:t>
            </a:r>
            <a:r>
              <a:rPr sz="1400" spc="10" dirty="0">
                <a:latin typeface="Century Gothic"/>
                <a:cs typeface="Century Gothic"/>
              </a:rPr>
              <a:t>результату</a:t>
            </a:r>
            <a:r>
              <a:rPr sz="1400" spc="45" dirty="0">
                <a:latin typeface="Century Gothic"/>
                <a:cs typeface="Century Gothic"/>
              </a:rPr>
              <a:t> </a:t>
            </a:r>
            <a:r>
              <a:rPr sz="1400" spc="10" dirty="0">
                <a:latin typeface="Century Gothic"/>
                <a:cs typeface="Century Gothic"/>
              </a:rPr>
              <a:t>–</a:t>
            </a:r>
            <a:r>
              <a:rPr sz="1400" spc="5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надійної </a:t>
            </a:r>
            <a:r>
              <a:rPr sz="1400" dirty="0">
                <a:latin typeface="Century Gothic"/>
                <a:cs typeface="Century Gothic"/>
              </a:rPr>
              <a:t>роботи</a:t>
            </a:r>
            <a:r>
              <a:rPr sz="1400" spc="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стельової</a:t>
            </a:r>
            <a:r>
              <a:rPr sz="1400" spc="35" dirty="0">
                <a:latin typeface="Century Gothic"/>
                <a:cs typeface="Century Gothic"/>
              </a:rPr>
              <a:t> </a:t>
            </a:r>
            <a:r>
              <a:rPr sz="1400" spc="-35" dirty="0">
                <a:latin typeface="Century Gothic"/>
                <a:cs typeface="Century Gothic"/>
              </a:rPr>
              <a:t>системи,</a:t>
            </a:r>
            <a:r>
              <a:rPr sz="1400" spc="40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максимально </a:t>
            </a:r>
            <a:r>
              <a:rPr sz="1400" spc="10" dirty="0">
                <a:latin typeface="Century Gothic"/>
                <a:cs typeface="Century Gothic"/>
              </a:rPr>
              <a:t>зручної,</a:t>
            </a:r>
            <a:r>
              <a:rPr sz="1400" spc="55" dirty="0">
                <a:latin typeface="Century Gothic"/>
                <a:cs typeface="Century Gothic"/>
              </a:rPr>
              <a:t> </a:t>
            </a:r>
            <a:r>
              <a:rPr sz="1400" spc="10" dirty="0">
                <a:latin typeface="Century Gothic"/>
                <a:cs typeface="Century Gothic"/>
              </a:rPr>
              <a:t>безпечної</a:t>
            </a:r>
            <a:r>
              <a:rPr sz="1400" spc="6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та</a:t>
            </a:r>
            <a:r>
              <a:rPr sz="1400" spc="5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ефективної.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504142" y="1403963"/>
            <a:ext cx="3546475" cy="2991332"/>
          </a:xfrm>
          <a:prstGeom prst="rect">
            <a:avLst/>
          </a:prstGeom>
          <a:solidFill>
            <a:srgbClr val="033755"/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07950" marR="589280">
              <a:lnSpc>
                <a:spcPct val="108300"/>
              </a:lnSpc>
            </a:pP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Дизайнерські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entury Gothic"/>
                <a:cs typeface="Century Gothic"/>
              </a:rPr>
              <a:t>нестандартні</a:t>
            </a:r>
            <a:r>
              <a:rPr sz="1400" spc="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підвісні</a:t>
            </a:r>
            <a:r>
              <a:rPr sz="1400" spc="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entury Gothic"/>
                <a:cs typeface="Century Gothic"/>
              </a:rPr>
              <a:t>стелі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–</a:t>
            </a:r>
            <a:r>
              <a:rPr sz="1400" spc="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entury Gothic"/>
                <a:cs typeface="Century Gothic"/>
              </a:rPr>
              <a:t>це </a:t>
            </a:r>
            <a:r>
              <a:rPr sz="1400" spc="-20" dirty="0">
                <a:solidFill>
                  <a:srgbClr val="FFFFFF"/>
                </a:solidFill>
                <a:latin typeface="Century Gothic"/>
                <a:cs typeface="Century Gothic"/>
              </a:rPr>
              <a:t>ефектні</a:t>
            </a:r>
            <a:r>
              <a:rPr sz="1400" spc="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конструкції,</a:t>
            </a:r>
            <a:r>
              <a:rPr sz="1400" spc="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90" dirty="0">
                <a:solidFill>
                  <a:srgbClr val="FFFFFF"/>
                </a:solidFill>
                <a:latin typeface="Century Gothic"/>
                <a:cs typeface="Century Gothic"/>
              </a:rPr>
              <a:t>які</a:t>
            </a:r>
            <a:r>
              <a:rPr sz="1400" spc="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створюються</a:t>
            </a:r>
            <a:r>
              <a:rPr sz="1400" spc="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Century Gothic"/>
                <a:cs typeface="Century Gothic"/>
              </a:rPr>
              <a:t>з </a:t>
            </a:r>
            <a:r>
              <a:rPr sz="1400" spc="10" dirty="0">
                <a:solidFill>
                  <a:srgbClr val="FFFFFF"/>
                </a:solidFill>
                <a:latin typeface="Century Gothic"/>
                <a:cs typeface="Century Gothic"/>
              </a:rPr>
              <a:t>використанням</a:t>
            </a:r>
            <a:r>
              <a:rPr sz="1400" spc="1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найсучасніших</a:t>
            </a:r>
            <a:endParaRPr sz="1400" dirty="0">
              <a:latin typeface="Century Gothic"/>
              <a:cs typeface="Century Gothic"/>
            </a:endParaRPr>
          </a:p>
          <a:p>
            <a:pPr marL="107950" marR="774700">
              <a:lnSpc>
                <a:spcPct val="108300"/>
              </a:lnSpc>
            </a:pPr>
            <a:r>
              <a:rPr sz="1400" spc="10" dirty="0">
                <a:solidFill>
                  <a:srgbClr val="FFFFFF"/>
                </a:solidFill>
                <a:latin typeface="Century Gothic"/>
                <a:cs typeface="Century Gothic"/>
              </a:rPr>
              <a:t>технологій</a:t>
            </a:r>
            <a:r>
              <a:rPr sz="1400" spc="5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та</a:t>
            </a:r>
            <a:r>
              <a:rPr sz="1400" spc="5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нестандартних</a:t>
            </a:r>
            <a:r>
              <a:rPr sz="1400" spc="5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інтер’єрних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рішень.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Century Gothic"/>
                <a:cs typeface="Century Gothic"/>
              </a:rPr>
              <a:t>Завдяки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дизайнерським нестандартним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стелям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114" dirty="0">
                <a:solidFill>
                  <a:srgbClr val="FFFFFF"/>
                </a:solidFill>
                <a:latin typeface="Century Gothic"/>
                <a:cs typeface="Century Gothic"/>
              </a:rPr>
              <a:t>Ви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можете </a:t>
            </a:r>
            <a:r>
              <a:rPr sz="1400" spc="10" dirty="0">
                <a:solidFill>
                  <a:srgbClr val="FFFFFF"/>
                </a:solidFill>
                <a:latin typeface="Century Gothic"/>
                <a:cs typeface="Century Gothic"/>
              </a:rPr>
              <a:t>створити</a:t>
            </a:r>
            <a:r>
              <a:rPr sz="1400" spc="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140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400" spc="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Century Gothic"/>
                <a:cs typeface="Century Gothic"/>
              </a:rPr>
              <a:t>приміщенні</a:t>
            </a:r>
            <a:r>
              <a:rPr sz="1400" spc="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неповторну </a:t>
            </a:r>
            <a:r>
              <a:rPr sz="1400" spc="10" dirty="0">
                <a:solidFill>
                  <a:srgbClr val="FFFFFF"/>
                </a:solidFill>
                <a:latin typeface="Century Gothic"/>
                <a:cs typeface="Century Gothic"/>
              </a:rPr>
              <a:t>композицію</a:t>
            </a:r>
            <a:r>
              <a:rPr sz="1400" spc="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105" dirty="0">
                <a:solidFill>
                  <a:srgbClr val="FFFFFF"/>
                </a:solidFill>
                <a:latin typeface="Century Gothic"/>
                <a:cs typeface="Century Gothic"/>
              </a:rPr>
              <a:t>з</a:t>
            </a:r>
            <a:r>
              <a:rPr sz="1400" spc="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Century Gothic"/>
                <a:cs typeface="Century Gothic"/>
              </a:rPr>
              <a:t>унікальною</a:t>
            </a:r>
            <a:r>
              <a:rPr sz="1400" spc="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чарівністю.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98596" y="4282357"/>
            <a:ext cx="3660462" cy="50004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034">
              <a:lnSpc>
                <a:spcPct val="108300"/>
              </a:lnSpc>
              <a:spcBef>
                <a:spcPts val="100"/>
              </a:spcBef>
            </a:pPr>
            <a:r>
              <a:rPr sz="1200" spc="-25" dirty="0">
                <a:latin typeface="Century Gothic"/>
                <a:cs typeface="Century Gothic"/>
              </a:rPr>
              <a:t>Ефекту</a:t>
            </a:r>
            <a:r>
              <a:rPr sz="1200" spc="12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унікальності</a:t>
            </a:r>
            <a:r>
              <a:rPr sz="1200" spc="12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дизайнерських </a:t>
            </a:r>
            <a:r>
              <a:rPr sz="1200" dirty="0">
                <a:latin typeface="Century Gothic"/>
                <a:cs typeface="Century Gothic"/>
              </a:rPr>
              <a:t>підвісних</a:t>
            </a:r>
            <a:r>
              <a:rPr sz="1200" spc="13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металевих</a:t>
            </a:r>
            <a:r>
              <a:rPr sz="1200" spc="13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стель</a:t>
            </a:r>
            <a:r>
              <a:rPr sz="1200" spc="13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легко</a:t>
            </a:r>
            <a:r>
              <a:rPr sz="1200" spc="13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досягти, </a:t>
            </a:r>
            <a:r>
              <a:rPr sz="1200" spc="20" dirty="0">
                <a:latin typeface="Century Gothic"/>
                <a:cs typeface="Century Gothic"/>
              </a:rPr>
              <a:t>поєднуючи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spc="140" dirty="0">
                <a:latin typeface="Century Gothic"/>
                <a:cs typeface="Century Gothic"/>
              </a:rPr>
              <a:t>в</a:t>
            </a:r>
            <a:r>
              <a:rPr sz="1200" spc="35" dirty="0">
                <a:latin typeface="Century Gothic"/>
                <a:cs typeface="Century Gothic"/>
              </a:rPr>
              <a:t> </a:t>
            </a:r>
            <a:r>
              <a:rPr sz="1200" spc="20" dirty="0">
                <a:latin typeface="Century Gothic"/>
                <a:cs typeface="Century Gothic"/>
              </a:rPr>
              <a:t>проекті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spc="20" dirty="0">
                <a:latin typeface="Century Gothic"/>
                <a:cs typeface="Century Gothic"/>
              </a:rPr>
              <a:t>планування</a:t>
            </a:r>
            <a:r>
              <a:rPr sz="1200" spc="3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стелі, </a:t>
            </a:r>
            <a:r>
              <a:rPr sz="1200" spc="50" dirty="0">
                <a:latin typeface="Century Gothic"/>
                <a:cs typeface="Century Gothic"/>
              </a:rPr>
              <a:t>різні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за</a:t>
            </a:r>
            <a:r>
              <a:rPr sz="1200" spc="-30" dirty="0">
                <a:latin typeface="Century Gothic"/>
                <a:cs typeface="Century Gothic"/>
              </a:rPr>
              <a:t> </a:t>
            </a:r>
            <a:r>
              <a:rPr sz="1200" spc="-20" dirty="0">
                <a:latin typeface="Century Gothic"/>
                <a:cs typeface="Century Gothic"/>
              </a:rPr>
              <a:t>розміром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та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-90" dirty="0">
                <a:latin typeface="Century Gothic"/>
                <a:cs typeface="Century Gothic"/>
              </a:rPr>
              <a:t>формою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конструкції, </a:t>
            </a:r>
            <a:r>
              <a:rPr sz="1200" spc="20" dirty="0">
                <a:latin typeface="Century Gothic"/>
                <a:cs typeface="Century Gothic"/>
              </a:rPr>
              <a:t>використовуючи</a:t>
            </a:r>
            <a:r>
              <a:rPr sz="1200" spc="170" dirty="0">
                <a:latin typeface="Century Gothic"/>
                <a:cs typeface="Century Gothic"/>
              </a:rPr>
              <a:t> </a:t>
            </a:r>
            <a:r>
              <a:rPr sz="1200" spc="20" dirty="0">
                <a:latin typeface="Century Gothic"/>
                <a:cs typeface="Century Gothic"/>
              </a:rPr>
              <a:t>оригінальні</a:t>
            </a:r>
            <a:r>
              <a:rPr sz="1200" spc="17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поєднання</a:t>
            </a:r>
            <a:r>
              <a:rPr sz="1200" spc="50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та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нестандартні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spc="10" dirty="0">
                <a:latin typeface="Century Gothic"/>
                <a:cs typeface="Century Gothic"/>
              </a:rPr>
              <a:t>колірні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r>
              <a:rPr sz="1200" spc="10" dirty="0">
                <a:latin typeface="Century Gothic"/>
                <a:cs typeface="Century Gothic"/>
              </a:rPr>
              <a:t>рішення.</a:t>
            </a:r>
            <a:r>
              <a:rPr sz="1200" spc="30" dirty="0">
                <a:latin typeface="Century Gothic"/>
                <a:cs typeface="Century Gothic"/>
              </a:rPr>
              <a:t> </a:t>
            </a:r>
            <a:endParaRPr lang="en-US" sz="1200" spc="30" dirty="0">
              <a:latin typeface="Century Gothic"/>
              <a:cs typeface="Century Gothic"/>
            </a:endParaRPr>
          </a:p>
          <a:p>
            <a:pPr marL="12700" marR="26034">
              <a:lnSpc>
                <a:spcPct val="108300"/>
              </a:lnSpc>
              <a:spcBef>
                <a:spcPts val="100"/>
              </a:spcBef>
            </a:pPr>
            <a:endParaRPr lang="en-US" sz="1200" spc="30" dirty="0">
              <a:latin typeface="Century Gothic"/>
              <a:cs typeface="Century Gothic"/>
            </a:endParaRPr>
          </a:p>
          <a:p>
            <a:pPr marL="12700" marR="26034">
              <a:lnSpc>
                <a:spcPct val="108300"/>
              </a:lnSpc>
              <a:spcBef>
                <a:spcPts val="100"/>
              </a:spcBef>
            </a:pPr>
            <a:r>
              <a:rPr sz="1200" spc="85" dirty="0" err="1">
                <a:latin typeface="Century Gothic"/>
                <a:cs typeface="Century Gothic"/>
              </a:rPr>
              <a:t>Для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тих,</a:t>
            </a:r>
            <a:r>
              <a:rPr sz="1200" spc="6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хто</a:t>
            </a:r>
            <a:r>
              <a:rPr sz="1200" spc="6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цінує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натуральність</a:t>
            </a:r>
            <a:r>
              <a:rPr sz="1200" spc="6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та </a:t>
            </a:r>
            <a:r>
              <a:rPr sz="1200" spc="10" dirty="0">
                <a:latin typeface="Century Gothic"/>
                <a:cs typeface="Century Gothic"/>
              </a:rPr>
              <a:t>природність</a:t>
            </a:r>
            <a:r>
              <a:rPr sz="1200" spc="90" dirty="0">
                <a:latin typeface="Century Gothic"/>
                <a:cs typeface="Century Gothic"/>
              </a:rPr>
              <a:t> </a:t>
            </a:r>
            <a:r>
              <a:rPr sz="1200" spc="10" dirty="0">
                <a:latin typeface="Century Gothic"/>
                <a:cs typeface="Century Gothic"/>
              </a:rPr>
              <a:t>у</a:t>
            </a:r>
            <a:r>
              <a:rPr sz="1200" spc="95" dirty="0">
                <a:latin typeface="Century Gothic"/>
                <a:cs typeface="Century Gothic"/>
              </a:rPr>
              <a:t> </a:t>
            </a:r>
            <a:r>
              <a:rPr sz="1200" spc="10" dirty="0">
                <a:latin typeface="Century Gothic"/>
                <a:cs typeface="Century Gothic"/>
              </a:rPr>
              <a:t>дизайні</a:t>
            </a:r>
            <a:r>
              <a:rPr sz="1200" spc="9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приміщення, </a:t>
            </a:r>
            <a:r>
              <a:rPr sz="1200" dirty="0">
                <a:latin typeface="Century Gothic"/>
                <a:cs typeface="Century Gothic"/>
              </a:rPr>
              <a:t>обов’язково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варто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spc="45" dirty="0">
                <a:latin typeface="Century Gothic"/>
                <a:cs typeface="Century Gothic"/>
              </a:rPr>
              <a:t>звернути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увагу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spc="-20" dirty="0">
                <a:latin typeface="Century Gothic"/>
                <a:cs typeface="Century Gothic"/>
              </a:rPr>
              <a:t>на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spc="-20" dirty="0">
                <a:latin typeface="Century Gothic"/>
                <a:cs typeface="Century Gothic"/>
              </a:rPr>
              <a:t>наші </a:t>
            </a:r>
            <a:r>
              <a:rPr sz="1200" dirty="0">
                <a:latin typeface="Century Gothic"/>
                <a:cs typeface="Century Gothic"/>
              </a:rPr>
              <a:t>підвісні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металеві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стелі</a:t>
            </a:r>
            <a:r>
              <a:rPr sz="1200" spc="75" dirty="0">
                <a:latin typeface="Century Gothic"/>
                <a:cs typeface="Century Gothic"/>
              </a:rPr>
              <a:t> </a:t>
            </a:r>
            <a:r>
              <a:rPr sz="1200" spc="105" dirty="0">
                <a:latin typeface="Century Gothic"/>
                <a:cs typeface="Century Gothic"/>
              </a:rPr>
              <a:t>з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імітацією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0" dirty="0">
                <a:latin typeface="Century Gothic"/>
                <a:cs typeface="Century Gothic"/>
              </a:rPr>
              <a:t>«під</a:t>
            </a:r>
            <a:r>
              <a:rPr sz="1200" spc="-30" dirty="0">
                <a:latin typeface="Century Gothic"/>
                <a:cs typeface="Century Gothic"/>
              </a:rPr>
              <a:t> </a:t>
            </a:r>
            <a:r>
              <a:rPr sz="1200" spc="-10" dirty="0" err="1">
                <a:latin typeface="Century Gothic"/>
                <a:cs typeface="Century Gothic"/>
              </a:rPr>
              <a:t>дерево</a:t>
            </a:r>
            <a:r>
              <a:rPr sz="1200" spc="-10" dirty="0">
                <a:latin typeface="Century Gothic"/>
                <a:cs typeface="Century Gothic"/>
              </a:rPr>
              <a:t>».</a:t>
            </a:r>
            <a:endParaRPr lang="en-US" sz="1200" spc="-1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Century Gothic"/>
              <a:cs typeface="Century Gothic"/>
            </a:endParaRPr>
          </a:p>
          <a:p>
            <a:pPr marL="12700" marR="5080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Поціновувачам</a:t>
            </a:r>
            <a:r>
              <a:rPr sz="1200" spc="105" dirty="0">
                <a:latin typeface="Century Gothic"/>
                <a:cs typeface="Century Gothic"/>
              </a:rPr>
              <a:t> </a:t>
            </a:r>
            <a:r>
              <a:rPr sz="1200" spc="-40" dirty="0">
                <a:latin typeface="Century Gothic"/>
                <a:cs typeface="Century Gothic"/>
              </a:rPr>
              <a:t>об’ємного</a:t>
            </a:r>
            <a:r>
              <a:rPr sz="1200" spc="10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просторого </a:t>
            </a:r>
            <a:r>
              <a:rPr sz="1200" dirty="0">
                <a:latin typeface="Century Gothic"/>
                <a:cs typeface="Century Gothic"/>
              </a:rPr>
              <a:t>приміщення</a:t>
            </a:r>
            <a:r>
              <a:rPr sz="1200" spc="6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ми</a:t>
            </a:r>
            <a:r>
              <a:rPr sz="1200" spc="6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рекомендуємо </a:t>
            </a:r>
            <a:r>
              <a:rPr sz="1200" spc="50" dirty="0">
                <a:latin typeface="Century Gothic"/>
                <a:cs typeface="Century Gothic"/>
              </a:rPr>
              <a:t>розглянути</a:t>
            </a:r>
            <a:r>
              <a:rPr sz="1200" spc="45" dirty="0">
                <a:latin typeface="Century Gothic"/>
                <a:cs typeface="Century Gothic"/>
              </a:rPr>
              <a:t> </a:t>
            </a:r>
            <a:r>
              <a:rPr sz="1200" spc="10" dirty="0">
                <a:latin typeface="Century Gothic"/>
                <a:cs typeface="Century Gothic"/>
              </a:rPr>
              <a:t>варіант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spc="10" dirty="0">
                <a:latin typeface="Century Gothic"/>
                <a:cs typeface="Century Gothic"/>
              </a:rPr>
              <a:t>дзеркальних</a:t>
            </a:r>
            <a:r>
              <a:rPr sz="1200" spc="4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підвісних </a:t>
            </a:r>
            <a:r>
              <a:rPr sz="1200" dirty="0">
                <a:latin typeface="Century Gothic"/>
                <a:cs typeface="Century Gothic"/>
              </a:rPr>
              <a:t>металевих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стель.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Ефект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«дзеркала» допоможе</a:t>
            </a:r>
            <a:endParaRPr sz="1200" dirty="0">
              <a:latin typeface="Century Gothic"/>
              <a:cs typeface="Century Gothic"/>
            </a:endParaRPr>
          </a:p>
          <a:p>
            <a:pPr marL="12700" marR="14604">
              <a:lnSpc>
                <a:spcPct val="108300"/>
              </a:lnSpc>
            </a:pPr>
            <a:r>
              <a:rPr sz="1200" spc="20" dirty="0">
                <a:latin typeface="Century Gothic"/>
                <a:cs typeface="Century Gothic"/>
              </a:rPr>
              <a:t>візуально</a:t>
            </a:r>
            <a:r>
              <a:rPr sz="1200" spc="90" dirty="0">
                <a:latin typeface="Century Gothic"/>
                <a:cs typeface="Century Gothic"/>
              </a:rPr>
              <a:t> </a:t>
            </a:r>
            <a:r>
              <a:rPr sz="1200" spc="20" dirty="0">
                <a:latin typeface="Century Gothic"/>
                <a:cs typeface="Century Gothic"/>
              </a:rPr>
              <a:t>розширити</a:t>
            </a:r>
            <a:r>
              <a:rPr sz="1200" spc="9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кімнату. </a:t>
            </a:r>
            <a:r>
              <a:rPr sz="1200" dirty="0">
                <a:latin typeface="Century Gothic"/>
                <a:cs typeface="Century Gothic"/>
              </a:rPr>
              <a:t>Відображення,</a:t>
            </a:r>
            <a:r>
              <a:rPr sz="1200" spc="8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відблиски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–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все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це</a:t>
            </a:r>
            <a:r>
              <a:rPr sz="1200" spc="8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додасть </a:t>
            </a:r>
            <a:r>
              <a:rPr sz="1200" dirty="0">
                <a:latin typeface="Century Gothic"/>
                <a:cs typeface="Century Gothic"/>
              </a:rPr>
              <a:t>оригінальності,</a:t>
            </a:r>
            <a:r>
              <a:rPr sz="1200" spc="6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ефектності</a:t>
            </a:r>
            <a:r>
              <a:rPr sz="1200" spc="6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та</a:t>
            </a:r>
            <a:r>
              <a:rPr sz="1200" spc="6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шарму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entury Gothic"/>
                <a:cs typeface="Century Gothic"/>
              </a:rPr>
              <a:t>будь-якому</a:t>
            </a:r>
            <a:r>
              <a:rPr sz="1200" spc="100" dirty="0">
                <a:latin typeface="Century Gothic"/>
                <a:cs typeface="Century Gothic"/>
              </a:rPr>
              <a:t> </a:t>
            </a:r>
            <a:r>
              <a:rPr sz="1200" spc="-10" dirty="0" err="1">
                <a:latin typeface="Century Gothic"/>
                <a:cs typeface="Century Gothic"/>
              </a:rPr>
              <a:t>приміщенню</a:t>
            </a:r>
            <a:r>
              <a:rPr sz="1200" spc="-10" dirty="0">
                <a:latin typeface="Century Gothic"/>
                <a:cs typeface="Century Gothic"/>
              </a:rPr>
              <a:t>.</a:t>
            </a:r>
            <a:endParaRPr lang="en-US" sz="1200" spc="-1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Century Gothic"/>
              <a:cs typeface="Century Gothic"/>
            </a:endParaRPr>
          </a:p>
          <a:p>
            <a:pPr marL="12700" marR="20320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Наші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-20" dirty="0">
                <a:latin typeface="Century Gothic"/>
                <a:cs typeface="Century Gothic"/>
              </a:rPr>
              <a:t>фахівці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допоможуть </a:t>
            </a:r>
            <a:r>
              <a:rPr sz="1200" spc="-10" dirty="0">
                <a:latin typeface="Century Gothic"/>
                <a:cs typeface="Century Gothic"/>
              </a:rPr>
              <a:t>Вам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реалізувати </a:t>
            </a:r>
            <a:r>
              <a:rPr sz="1200" dirty="0">
                <a:latin typeface="Century Gothic"/>
                <a:cs typeface="Century Gothic"/>
              </a:rPr>
              <a:t>будь-</a:t>
            </a:r>
            <a:r>
              <a:rPr sz="1200" spc="60" dirty="0">
                <a:latin typeface="Century Gothic"/>
                <a:cs typeface="Century Gothic"/>
              </a:rPr>
              <a:t>яку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ідею</a:t>
            </a:r>
            <a:r>
              <a:rPr sz="1200" spc="20" dirty="0">
                <a:latin typeface="Century Gothic"/>
                <a:cs typeface="Century Gothic"/>
              </a:rPr>
              <a:t> </a:t>
            </a:r>
            <a:r>
              <a:rPr sz="1200" spc="-35" dirty="0">
                <a:latin typeface="Century Gothic"/>
                <a:cs typeface="Century Gothic"/>
              </a:rPr>
              <a:t>щодо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індивідуального, </a:t>
            </a:r>
            <a:r>
              <a:rPr sz="1200" spc="10" dirty="0">
                <a:latin typeface="Century Gothic"/>
                <a:cs typeface="Century Gothic"/>
              </a:rPr>
              <a:t>унікального</a:t>
            </a:r>
            <a:r>
              <a:rPr sz="1200" spc="140" dirty="0">
                <a:latin typeface="Century Gothic"/>
                <a:cs typeface="Century Gothic"/>
              </a:rPr>
              <a:t> </a:t>
            </a:r>
            <a:r>
              <a:rPr sz="1200" spc="10" dirty="0">
                <a:latin typeface="Century Gothic"/>
                <a:cs typeface="Century Gothic"/>
              </a:rPr>
              <a:t>дизайну</a:t>
            </a:r>
            <a:r>
              <a:rPr sz="1200" spc="14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стелі.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66069" y="1403963"/>
            <a:ext cx="3545993" cy="1595180"/>
          </a:xfrm>
          <a:prstGeom prst="rect">
            <a:avLst/>
          </a:prstGeom>
          <a:solidFill>
            <a:srgbClr val="033755"/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07950" marR="753110">
              <a:lnSpc>
                <a:spcPct val="108300"/>
              </a:lnSpc>
            </a:pP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Стельові</a:t>
            </a:r>
            <a:r>
              <a:rPr sz="1400" spc="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адаптери</a:t>
            </a:r>
            <a:r>
              <a:rPr sz="1400" spc="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–</a:t>
            </a:r>
            <a:r>
              <a:rPr sz="1400" spc="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це</a:t>
            </a:r>
            <a:r>
              <a:rPr sz="1400" spc="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спеціальні</a:t>
            </a:r>
            <a:r>
              <a:rPr sz="1400" spc="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пристрої,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за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допомогою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Century Gothic"/>
                <a:cs typeface="Century Gothic"/>
              </a:rPr>
              <a:t>яких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Century Gothic"/>
                <a:cs typeface="Century Gothic"/>
              </a:rPr>
              <a:t>можна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легко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40" dirty="0">
                <a:solidFill>
                  <a:srgbClr val="FFFFFF"/>
                </a:solidFill>
                <a:latin typeface="Century Gothic"/>
                <a:cs typeface="Century Gothic"/>
              </a:rPr>
              <a:t>вирішити </a:t>
            </a:r>
            <a:r>
              <a:rPr sz="1400" spc="-10" dirty="0">
                <a:solidFill>
                  <a:srgbClr val="FFFFFF"/>
                </a:solidFill>
                <a:latin typeface="Century Gothic"/>
                <a:cs typeface="Century Gothic"/>
              </a:rPr>
              <a:t>проблему</a:t>
            </a:r>
            <a:r>
              <a:rPr sz="1400" spc="-20" dirty="0">
                <a:solidFill>
                  <a:srgbClr val="FFFFFF"/>
                </a:solidFill>
                <a:latin typeface="Century Gothic"/>
                <a:cs typeface="Century Gothic"/>
              </a:rPr>
              <a:t> сумісності</a:t>
            </a:r>
            <a:r>
              <a:rPr sz="14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Century Gothic"/>
                <a:cs typeface="Century Gothic"/>
              </a:rPr>
              <a:t>світильників</a:t>
            </a:r>
            <a:r>
              <a:rPr sz="14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entury Gothic"/>
                <a:cs typeface="Century Gothic"/>
              </a:rPr>
              <a:t>та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стельових</a:t>
            </a:r>
            <a:r>
              <a:rPr sz="1400" spc="9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Century Gothic"/>
                <a:cs typeface="Century Gothic"/>
              </a:rPr>
              <a:t>систем</a:t>
            </a:r>
            <a:r>
              <a:rPr sz="1400" spc="9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Century Gothic"/>
                <a:cs typeface="Century Gothic"/>
              </a:rPr>
              <a:t>ГРИЛЬЯТО.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493356" y="4561518"/>
            <a:ext cx="3487411" cy="2589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65">
              <a:lnSpc>
                <a:spcPct val="108300"/>
              </a:lnSpc>
              <a:spcBef>
                <a:spcPts val="100"/>
              </a:spcBef>
            </a:pPr>
            <a:r>
              <a:rPr sz="1200" dirty="0">
                <a:latin typeface="Century Gothic"/>
                <a:cs typeface="Century Gothic"/>
              </a:rPr>
              <a:t>Наші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-20" dirty="0">
                <a:latin typeface="Century Gothic"/>
                <a:cs typeface="Century Gothic"/>
              </a:rPr>
              <a:t>фахівці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допоможуть </a:t>
            </a:r>
            <a:r>
              <a:rPr sz="1200" spc="-10" dirty="0">
                <a:latin typeface="Century Gothic"/>
                <a:cs typeface="Century Gothic"/>
              </a:rPr>
              <a:t>Вам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реалізувати </a:t>
            </a:r>
            <a:r>
              <a:rPr sz="1200" dirty="0">
                <a:latin typeface="Century Gothic"/>
                <a:cs typeface="Century Gothic"/>
              </a:rPr>
              <a:t>будь-</a:t>
            </a:r>
            <a:r>
              <a:rPr sz="1200" spc="60" dirty="0">
                <a:latin typeface="Century Gothic"/>
                <a:cs typeface="Century Gothic"/>
              </a:rPr>
              <a:t>яку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ідею</a:t>
            </a:r>
            <a:r>
              <a:rPr sz="1200" spc="20" dirty="0">
                <a:latin typeface="Century Gothic"/>
                <a:cs typeface="Century Gothic"/>
              </a:rPr>
              <a:t> </a:t>
            </a:r>
            <a:r>
              <a:rPr sz="1200" spc="-35" dirty="0">
                <a:latin typeface="Century Gothic"/>
                <a:cs typeface="Century Gothic"/>
              </a:rPr>
              <a:t>щодо</a:t>
            </a:r>
            <a:r>
              <a:rPr sz="1200" spc="2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індивідуального, </a:t>
            </a:r>
            <a:r>
              <a:rPr sz="1200" spc="10" dirty="0">
                <a:latin typeface="Century Gothic"/>
                <a:cs typeface="Century Gothic"/>
              </a:rPr>
              <a:t>унікального</a:t>
            </a:r>
            <a:r>
              <a:rPr sz="1200" spc="140" dirty="0">
                <a:latin typeface="Century Gothic"/>
                <a:cs typeface="Century Gothic"/>
              </a:rPr>
              <a:t> </a:t>
            </a:r>
            <a:r>
              <a:rPr sz="1200" spc="10" dirty="0">
                <a:latin typeface="Century Gothic"/>
                <a:cs typeface="Century Gothic"/>
              </a:rPr>
              <a:t>дизайну</a:t>
            </a:r>
            <a:r>
              <a:rPr sz="1200" spc="14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стелі.</a:t>
            </a:r>
            <a:endParaRPr sz="1200" dirty="0">
              <a:latin typeface="Century Gothic"/>
              <a:cs typeface="Century Gothic"/>
            </a:endParaRPr>
          </a:p>
          <a:p>
            <a:pPr marL="12700" marR="255904" algn="just">
              <a:lnSpc>
                <a:spcPct val="108300"/>
              </a:lnSpc>
            </a:pPr>
            <a:r>
              <a:rPr sz="1200" dirty="0">
                <a:latin typeface="Century Gothic"/>
                <a:cs typeface="Century Gothic"/>
              </a:rPr>
              <a:t>Це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можуть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бути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підвісні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металеві</a:t>
            </a:r>
            <a:r>
              <a:rPr sz="1200" spc="8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стелі, </a:t>
            </a:r>
            <a:r>
              <a:rPr sz="1200" spc="-85" dirty="0">
                <a:latin typeface="Century Gothic"/>
                <a:cs typeface="Century Gothic"/>
              </a:rPr>
              <a:t>що</a:t>
            </a:r>
            <a:r>
              <a:rPr sz="1200" spc="1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складаються</a:t>
            </a:r>
            <a:r>
              <a:rPr sz="1200" spc="-25" dirty="0">
                <a:latin typeface="Century Gothic"/>
                <a:cs typeface="Century Gothic"/>
              </a:rPr>
              <a:t> </a:t>
            </a:r>
            <a:r>
              <a:rPr sz="1200" spc="105" dirty="0">
                <a:latin typeface="Century Gothic"/>
                <a:cs typeface="Century Gothic"/>
              </a:rPr>
              <a:t>з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елементів, </a:t>
            </a:r>
            <a:r>
              <a:rPr sz="1200" spc="50" dirty="0">
                <a:latin typeface="Century Gothic"/>
                <a:cs typeface="Century Gothic"/>
              </a:rPr>
              <a:t>різних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за розміром,</a:t>
            </a:r>
            <a:r>
              <a:rPr sz="1200" spc="-5" dirty="0">
                <a:latin typeface="Century Gothic"/>
                <a:cs typeface="Century Gothic"/>
              </a:rPr>
              <a:t> </a:t>
            </a:r>
            <a:r>
              <a:rPr sz="1200" spc="-20" dirty="0">
                <a:latin typeface="Century Gothic"/>
                <a:cs typeface="Century Gothic"/>
              </a:rPr>
              <a:t>мати</a:t>
            </a:r>
            <a:endParaRPr sz="1200" dirty="0">
              <a:latin typeface="Century Gothic"/>
              <a:cs typeface="Century Gothic"/>
            </a:endParaRPr>
          </a:p>
          <a:p>
            <a:pPr marL="12700" marR="107314">
              <a:lnSpc>
                <a:spcPct val="108300"/>
              </a:lnSpc>
            </a:pPr>
            <a:r>
              <a:rPr sz="1200" spc="50" dirty="0">
                <a:latin typeface="Century Gothic"/>
                <a:cs typeface="Century Gothic"/>
              </a:rPr>
              <a:t>хвилясту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90" dirty="0">
                <a:latin typeface="Century Gothic"/>
                <a:cs typeface="Century Gothic"/>
              </a:rPr>
              <a:t>форму,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85" dirty="0">
                <a:latin typeface="Century Gothic"/>
                <a:cs typeface="Century Gothic"/>
              </a:rPr>
              <a:t>форму</a:t>
            </a:r>
            <a:r>
              <a:rPr sz="1200" spc="-2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геометричних </a:t>
            </a:r>
            <a:r>
              <a:rPr sz="1200" spc="-45" dirty="0">
                <a:latin typeface="Century Gothic"/>
                <a:cs typeface="Century Gothic"/>
              </a:rPr>
              <a:t>фігур,</a:t>
            </a:r>
            <a:r>
              <a:rPr sz="1200" spc="-1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складні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-45" dirty="0">
                <a:latin typeface="Century Gothic"/>
                <a:cs typeface="Century Gothic"/>
              </a:rPr>
              <a:t>об’ємні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spc="-20" dirty="0">
                <a:latin typeface="Century Gothic"/>
                <a:cs typeface="Century Gothic"/>
              </a:rPr>
              <a:t>фігури</a:t>
            </a:r>
            <a:r>
              <a:rPr sz="1200" spc="-1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та</a:t>
            </a:r>
            <a:r>
              <a:rPr sz="1200" spc="-10" dirty="0">
                <a:latin typeface="Century Gothic"/>
                <a:cs typeface="Century Gothic"/>
              </a:rPr>
              <a:t> багато </a:t>
            </a:r>
            <a:r>
              <a:rPr sz="1200" dirty="0">
                <a:latin typeface="Century Gothic"/>
                <a:cs typeface="Century Gothic"/>
              </a:rPr>
              <a:t>іншого.</a:t>
            </a:r>
            <a:r>
              <a:rPr sz="1200" spc="65" dirty="0">
                <a:latin typeface="Century Gothic"/>
                <a:cs typeface="Century Gothic"/>
              </a:rPr>
              <a:t> </a:t>
            </a:r>
            <a:endParaRPr lang="en-US" sz="1200" spc="65" dirty="0">
              <a:latin typeface="Century Gothic"/>
              <a:cs typeface="Century Gothic"/>
            </a:endParaRPr>
          </a:p>
          <a:p>
            <a:pPr marL="12700" marR="107314">
              <a:lnSpc>
                <a:spcPct val="108300"/>
              </a:lnSpc>
            </a:pPr>
            <a:r>
              <a:rPr sz="1200" dirty="0" err="1">
                <a:latin typeface="Century Gothic"/>
                <a:cs typeface="Century Gothic"/>
              </a:rPr>
              <a:t>Вже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більше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23</a:t>
            </a:r>
            <a:r>
              <a:rPr sz="1200" spc="70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років</a:t>
            </a:r>
            <a:r>
              <a:rPr sz="1200" spc="65" dirty="0">
                <a:latin typeface="Century Gothic"/>
                <a:cs typeface="Century Gothic"/>
              </a:rPr>
              <a:t> </a:t>
            </a:r>
            <a:r>
              <a:rPr sz="1200" spc="-20" dirty="0">
                <a:latin typeface="Century Gothic"/>
                <a:cs typeface="Century Gothic"/>
              </a:rPr>
              <a:t>наша </a:t>
            </a:r>
            <a:r>
              <a:rPr sz="1200" spc="10" dirty="0">
                <a:latin typeface="Century Gothic"/>
                <a:cs typeface="Century Gothic"/>
              </a:rPr>
              <a:t>компанія</a:t>
            </a:r>
            <a:r>
              <a:rPr sz="1200" spc="45" dirty="0">
                <a:latin typeface="Century Gothic"/>
                <a:cs typeface="Century Gothic"/>
              </a:rPr>
              <a:t> </a:t>
            </a:r>
            <a:r>
              <a:rPr sz="1200" spc="10" dirty="0">
                <a:latin typeface="Century Gothic"/>
                <a:cs typeface="Century Gothic"/>
              </a:rPr>
              <a:t>втілює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spc="140" dirty="0">
                <a:latin typeface="Century Gothic"/>
                <a:cs typeface="Century Gothic"/>
              </a:rPr>
              <a:t>в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spc="75" dirty="0">
                <a:latin typeface="Century Gothic"/>
                <a:cs typeface="Century Gothic"/>
              </a:rPr>
              <a:t>життя</a:t>
            </a:r>
            <a:r>
              <a:rPr sz="1200" spc="45" dirty="0">
                <a:latin typeface="Century Gothic"/>
                <a:cs typeface="Century Gothic"/>
              </a:rPr>
              <a:t> </a:t>
            </a:r>
            <a:r>
              <a:rPr sz="1200" spc="10" dirty="0">
                <a:latin typeface="Century Gothic"/>
                <a:cs typeface="Century Gothic"/>
              </a:rPr>
              <a:t>найсміливіші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spc="-25" dirty="0">
                <a:latin typeface="Century Gothic"/>
                <a:cs typeface="Century Gothic"/>
              </a:rPr>
              <a:t>та </a:t>
            </a:r>
            <a:r>
              <a:rPr sz="1200" spc="-20" dirty="0">
                <a:latin typeface="Century Gothic"/>
                <a:cs typeface="Century Gothic"/>
              </a:rPr>
              <a:t>наймасштабніші</a:t>
            </a:r>
            <a:r>
              <a:rPr sz="1200" spc="4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проекти</a:t>
            </a:r>
            <a:r>
              <a:rPr sz="1200" spc="45" dirty="0">
                <a:latin typeface="Century Gothic"/>
                <a:cs typeface="Century Gothic"/>
              </a:rPr>
              <a:t> </a:t>
            </a:r>
            <a:r>
              <a:rPr sz="1200" spc="105" dirty="0">
                <a:latin typeface="Century Gothic"/>
                <a:cs typeface="Century Gothic"/>
              </a:rPr>
              <a:t>з</a:t>
            </a:r>
            <a:r>
              <a:rPr sz="1200" spc="4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виробництва </a:t>
            </a:r>
            <a:r>
              <a:rPr sz="1200" dirty="0">
                <a:latin typeface="Century Gothic"/>
                <a:cs typeface="Century Gothic"/>
              </a:rPr>
              <a:t>та</a:t>
            </a:r>
            <a:r>
              <a:rPr sz="1200" spc="50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монтажу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dirty="0">
                <a:latin typeface="Century Gothic"/>
                <a:cs typeface="Century Gothic"/>
              </a:rPr>
              <a:t>дизайнерських</a:t>
            </a:r>
            <a:r>
              <a:rPr sz="1200" spc="55" dirty="0">
                <a:latin typeface="Century Gothic"/>
                <a:cs typeface="Century Gothic"/>
              </a:rPr>
              <a:t> </a:t>
            </a:r>
            <a:r>
              <a:rPr sz="1200" spc="-10" dirty="0">
                <a:latin typeface="Century Gothic"/>
                <a:cs typeface="Century Gothic"/>
              </a:rPr>
              <a:t>підвісних </a:t>
            </a:r>
            <a:r>
              <a:rPr sz="1200" dirty="0">
                <a:latin typeface="Century Gothic"/>
                <a:cs typeface="Century Gothic"/>
              </a:rPr>
              <a:t>металевих</a:t>
            </a:r>
            <a:r>
              <a:rPr sz="1200" spc="5" dirty="0">
                <a:latin typeface="Century Gothic"/>
                <a:cs typeface="Century Gothic"/>
              </a:rPr>
              <a:t> </a:t>
            </a:r>
            <a:r>
              <a:rPr sz="1200" spc="-10" dirty="0" err="1">
                <a:latin typeface="Century Gothic"/>
                <a:cs typeface="Century Gothic"/>
              </a:rPr>
              <a:t>стель</a:t>
            </a:r>
            <a:r>
              <a:rPr sz="1200" spc="-10" dirty="0">
                <a:latin typeface="Century Gothic"/>
                <a:cs typeface="Century Gothic"/>
              </a:rPr>
              <a:t>.</a:t>
            </a:r>
            <a:endParaRPr sz="1200" dirty="0">
              <a:latin typeface="Century Gothic"/>
              <a:cs typeface="Century Gothic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545992" cy="3455403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60005" y="0"/>
            <a:ext cx="3726002" cy="3473691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3834003" y="5933605"/>
            <a:ext cx="11286490" cy="4758690"/>
            <a:chOff x="3834003" y="5933605"/>
            <a:chExt cx="11286490" cy="4758690"/>
          </a:xfrm>
        </p:grpSpPr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73992" y="7203910"/>
              <a:ext cx="3546005" cy="348809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24525" y="5933605"/>
              <a:ext cx="1835467" cy="241700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24537" y="8411823"/>
              <a:ext cx="1835467" cy="228017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34003" y="5933605"/>
              <a:ext cx="1835467" cy="241701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34003" y="8411819"/>
              <a:ext cx="1835467" cy="2280183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0" y="3693007"/>
            <a:ext cx="3546475" cy="467995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23495" rIns="0" bIns="0" rtlCol="0">
            <a:spAutoFit/>
          </a:bodyPr>
          <a:lstStyle/>
          <a:p>
            <a:pPr marL="647700" marR="1014730">
              <a:lnSpc>
                <a:spcPts val="1700"/>
              </a:lnSpc>
              <a:spcBef>
                <a:spcPts val="185"/>
              </a:spcBef>
            </a:pPr>
            <a:r>
              <a:rPr sz="1600" b="1" spc="280" dirty="0">
                <a:solidFill>
                  <a:srgbClr val="FFFFFF"/>
                </a:solidFill>
                <a:latin typeface="Calibri"/>
                <a:cs typeface="Calibri"/>
              </a:rPr>
              <a:t>СФЕРА </a:t>
            </a:r>
            <a:r>
              <a:rPr sz="1600" b="1" spc="235" dirty="0">
                <a:solidFill>
                  <a:srgbClr val="FFFFFF"/>
                </a:solidFill>
                <a:latin typeface="Calibri"/>
                <a:cs typeface="Calibri"/>
              </a:rPr>
              <a:t>ЗАСТОСУВАННЯ: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560005" y="3709809"/>
            <a:ext cx="3726179" cy="482600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33655" rIns="0" bIns="0" rtlCol="0">
            <a:spAutoFit/>
          </a:bodyPr>
          <a:lstStyle/>
          <a:p>
            <a:pPr marL="827405" marR="212725">
              <a:lnSpc>
                <a:spcPts val="1600"/>
              </a:lnSpc>
              <a:spcBef>
                <a:spcPts val="265"/>
              </a:spcBef>
            </a:pPr>
            <a:r>
              <a:rPr sz="1600" b="1" spc="245" dirty="0">
                <a:solidFill>
                  <a:srgbClr val="FFFFFF"/>
                </a:solidFill>
                <a:latin typeface="Calibri"/>
                <a:cs typeface="Calibri"/>
              </a:rPr>
              <a:t>ХАРАКТЕРИСТИКА </a:t>
            </a:r>
            <a:r>
              <a:rPr sz="1600" b="1" spc="254" dirty="0">
                <a:solidFill>
                  <a:srgbClr val="FFFFFF"/>
                </a:solidFill>
                <a:latin typeface="Calibri"/>
                <a:cs typeface="Calibri"/>
              </a:rPr>
              <a:t>ДИЗАЙНЕРСЬКОЇ</a:t>
            </a:r>
            <a:r>
              <a:rPr sz="1600" b="1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180" dirty="0">
                <a:solidFill>
                  <a:srgbClr val="FFFFFF"/>
                </a:solidFill>
                <a:latin typeface="Calibri"/>
                <a:cs typeface="Calibri"/>
              </a:rPr>
              <a:t>СТЕЛІ: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35" name="object 3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724525" y="3455390"/>
            <a:ext cx="1835467" cy="2417000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834003" y="3455403"/>
            <a:ext cx="1835467" cy="2417000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3834003" y="540004"/>
            <a:ext cx="503555" cy="497205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22860" rIns="0" bIns="0" rtlCol="0">
            <a:spAutoFit/>
          </a:bodyPr>
          <a:lstStyle/>
          <a:p>
            <a:pPr marL="179705">
              <a:lnSpc>
                <a:spcPct val="100000"/>
              </a:lnSpc>
              <a:spcBef>
                <a:spcPts val="180"/>
              </a:spcBef>
            </a:pPr>
            <a:r>
              <a:rPr sz="2100" b="1" spc="50" dirty="0">
                <a:solidFill>
                  <a:srgbClr val="FFFFFF"/>
                </a:solidFill>
                <a:latin typeface="Calibri"/>
                <a:cs typeface="Calibri"/>
              </a:rPr>
              <a:t>9.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444847" y="563219"/>
            <a:ext cx="1597660" cy="62230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635">
              <a:lnSpc>
                <a:spcPts val="2300"/>
              </a:lnSpc>
              <a:spcBef>
                <a:spcPts val="260"/>
              </a:spcBef>
            </a:pPr>
            <a:r>
              <a:rPr sz="2000" b="1" spc="310" dirty="0">
                <a:solidFill>
                  <a:srgbClr val="033755"/>
                </a:solidFill>
                <a:latin typeface="Calibri"/>
                <a:cs typeface="Calibri"/>
              </a:rPr>
              <a:t>СТЕЛЬОВІ </a:t>
            </a:r>
            <a:r>
              <a:rPr sz="2000" b="1" spc="360" dirty="0">
                <a:solidFill>
                  <a:srgbClr val="033755"/>
                </a:solidFill>
                <a:latin typeface="Calibri"/>
                <a:cs typeface="Calibri"/>
              </a:rPr>
              <a:t>АДАПТЕРИ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574005" y="540004"/>
            <a:ext cx="503555" cy="497205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54610" rIns="0" bIns="0" rtlCol="0">
            <a:spAutoFit/>
          </a:bodyPr>
          <a:lstStyle/>
          <a:p>
            <a:pPr marL="71755">
              <a:lnSpc>
                <a:spcPct val="100000"/>
              </a:lnSpc>
              <a:spcBef>
                <a:spcPts val="430"/>
              </a:spcBef>
            </a:pPr>
            <a:r>
              <a:rPr sz="2100" b="1" spc="-25" dirty="0">
                <a:solidFill>
                  <a:srgbClr val="FFFFFF"/>
                </a:solidFill>
                <a:latin typeface="Calibri"/>
                <a:cs typeface="Calibri"/>
              </a:rPr>
              <a:t>10.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2184760" y="556869"/>
            <a:ext cx="2073910" cy="86360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indent="3175" algn="just">
              <a:lnSpc>
                <a:spcPts val="2100"/>
              </a:lnSpc>
              <a:spcBef>
                <a:spcPts val="420"/>
              </a:spcBef>
            </a:pPr>
            <a:r>
              <a:rPr sz="2000" b="1" spc="180" dirty="0">
                <a:solidFill>
                  <a:srgbClr val="033755"/>
                </a:solidFill>
                <a:latin typeface="Calibri"/>
                <a:cs typeface="Calibri"/>
              </a:rPr>
              <a:t>ДИЗАЙНЕРСЬКІ </a:t>
            </a:r>
            <a:r>
              <a:rPr sz="2000" b="1" spc="225" dirty="0">
                <a:solidFill>
                  <a:srgbClr val="033755"/>
                </a:solidFill>
                <a:latin typeface="Calibri"/>
                <a:cs typeface="Calibri"/>
              </a:rPr>
              <a:t>НЕСТАНДАРТНІ </a:t>
            </a:r>
            <a:r>
              <a:rPr sz="2000" b="1" spc="204" dirty="0">
                <a:solidFill>
                  <a:srgbClr val="033755"/>
                </a:solidFill>
                <a:latin typeface="Calibri"/>
                <a:cs typeface="Calibri"/>
              </a:rPr>
              <a:t>СТЕЛІ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4">
            <a:extLst>
              <a:ext uri="{FF2B5EF4-FFF2-40B4-BE49-F238E27FC236}">
                <a16:creationId xmlns:a16="http://schemas.microsoft.com/office/drawing/2014/main" id="{2BE40CAC-A963-9634-1E2F-340BA33039D8}"/>
              </a:ext>
            </a:extLst>
          </p:cNvPr>
          <p:cNvSpPr/>
          <p:nvPr/>
        </p:nvSpPr>
        <p:spPr>
          <a:xfrm>
            <a:off x="10359316" y="6902376"/>
            <a:ext cx="3068057" cy="687336"/>
          </a:xfrm>
          <a:custGeom>
            <a:avLst/>
            <a:gdLst/>
            <a:ahLst/>
            <a:cxnLst/>
            <a:rect l="l" t="t" r="r" b="b"/>
            <a:pathLst>
              <a:path w="4176394" h="1332229">
                <a:moveTo>
                  <a:pt x="4175989" y="0"/>
                </a:moveTo>
                <a:lnTo>
                  <a:pt x="0" y="0"/>
                </a:lnTo>
                <a:lnTo>
                  <a:pt x="0" y="1332001"/>
                </a:lnTo>
                <a:lnTo>
                  <a:pt x="4175989" y="1332001"/>
                </a:lnTo>
                <a:lnTo>
                  <a:pt x="4175989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513398" y="7904098"/>
            <a:ext cx="939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-50" dirty="0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endParaRPr sz="600">
              <a:latin typeface="Century Gothic"/>
              <a:cs typeface="Century Gothic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2610794" y="10071100"/>
            <a:ext cx="1773555" cy="0"/>
          </a:xfrm>
          <a:custGeom>
            <a:avLst/>
            <a:gdLst/>
            <a:ahLst/>
            <a:cxnLst/>
            <a:rect l="l" t="t" r="r" b="b"/>
            <a:pathLst>
              <a:path w="1773554">
                <a:moveTo>
                  <a:pt x="0" y="0"/>
                </a:moveTo>
                <a:lnTo>
                  <a:pt x="1772996" y="0"/>
                </a:lnTo>
              </a:path>
            </a:pathLst>
          </a:custGeom>
          <a:ln w="12700">
            <a:solidFill>
              <a:srgbClr val="03375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2">
            <a:extLst>
              <a:ext uri="{FF2B5EF4-FFF2-40B4-BE49-F238E27FC236}">
                <a16:creationId xmlns:a16="http://schemas.microsoft.com/office/drawing/2014/main" id="{9FA09C58-9333-834E-AC44-8E55F6748F51}"/>
              </a:ext>
            </a:extLst>
          </p:cNvPr>
          <p:cNvSpPr txBox="1"/>
          <p:nvPr/>
        </p:nvSpPr>
        <p:spPr>
          <a:xfrm>
            <a:off x="-5531068" y="7054987"/>
            <a:ext cx="10536568" cy="874406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219"/>
              </a:spcBef>
            </a:pPr>
            <a:r>
              <a:rPr lang="en-US" sz="2800" spc="-70" dirty="0">
                <a:latin typeface="Lucida Sans Unicode"/>
                <a:cs typeface="Lucida Sans Unicode"/>
              </a:rPr>
              <a:t>STELIPRO.COM.UA</a:t>
            </a:r>
            <a:endParaRPr lang="uk-UA" sz="2800" spc="-70" dirty="0">
              <a:latin typeface="Lucida Sans Unicode"/>
              <a:cs typeface="Lucida Sans Unicode"/>
            </a:endParaRPr>
          </a:p>
          <a:p>
            <a:pPr algn="r">
              <a:lnSpc>
                <a:spcPct val="100000"/>
              </a:lnSpc>
              <a:spcBef>
                <a:spcPts val="219"/>
              </a:spcBef>
            </a:pPr>
            <a:endParaRPr lang="ru-RU" sz="1200" dirty="0"/>
          </a:p>
          <a:p>
            <a:pPr marL="567690" marR="560070" algn="r">
              <a:lnSpc>
                <a:spcPct val="111100"/>
              </a:lnSpc>
            </a:pPr>
            <a:endParaRPr sz="1200" b="1" dirty="0">
              <a:latin typeface="Lucida Sans Unicode"/>
              <a:cs typeface="Lucida Sans Unicode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3AE7C9-CE69-6D6A-2C4E-8D0AEE38EF22}"/>
              </a:ext>
            </a:extLst>
          </p:cNvPr>
          <p:cNvSpPr txBox="1"/>
          <p:nvPr/>
        </p:nvSpPr>
        <p:spPr>
          <a:xfrm>
            <a:off x="2700867" y="5250934"/>
            <a:ext cx="8280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49" name="object 11">
            <a:extLst>
              <a:ext uri="{FF2B5EF4-FFF2-40B4-BE49-F238E27FC236}">
                <a16:creationId xmlns:a16="http://schemas.microsoft.com/office/drawing/2014/main" id="{8045E2CD-767E-A3AC-21EE-755B526CF67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22862" y="0"/>
            <a:ext cx="3002838" cy="3364471"/>
          </a:xfrm>
          <a:prstGeom prst="rect">
            <a:avLst/>
          </a:prstGeom>
        </p:spPr>
      </p:pic>
      <p:pic>
        <p:nvPicPr>
          <p:cNvPr id="50" name="object 10">
            <a:extLst>
              <a:ext uri="{FF2B5EF4-FFF2-40B4-BE49-F238E27FC236}">
                <a16:creationId xmlns:a16="http://schemas.microsoft.com/office/drawing/2014/main" id="{902B4C5E-9ED2-5B21-E788-02411321EDC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06053" y="3345682"/>
            <a:ext cx="3002838" cy="3726014"/>
          </a:xfrm>
          <a:prstGeom prst="rect">
            <a:avLst/>
          </a:prstGeom>
        </p:spPr>
      </p:pic>
      <p:pic>
        <p:nvPicPr>
          <p:cNvPr id="51" name="object 9">
            <a:extLst>
              <a:ext uri="{FF2B5EF4-FFF2-40B4-BE49-F238E27FC236}">
                <a16:creationId xmlns:a16="http://schemas.microsoft.com/office/drawing/2014/main" id="{A37CF982-CFAE-68A6-47C4-6206609C7B6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106053" y="7009349"/>
            <a:ext cx="3002838" cy="3370224"/>
          </a:xfrm>
          <a:prstGeom prst="rect">
            <a:avLst/>
          </a:prstGeom>
        </p:spPr>
      </p:pic>
      <p:sp>
        <p:nvSpPr>
          <p:cNvPr id="52" name="object 32">
            <a:extLst>
              <a:ext uri="{FF2B5EF4-FFF2-40B4-BE49-F238E27FC236}">
                <a16:creationId xmlns:a16="http://schemas.microsoft.com/office/drawing/2014/main" id="{42568ACA-F9F7-51BE-AD6E-87154790E1AF}"/>
              </a:ext>
            </a:extLst>
          </p:cNvPr>
          <p:cNvSpPr txBox="1"/>
          <p:nvPr/>
        </p:nvSpPr>
        <p:spPr>
          <a:xfrm>
            <a:off x="6238379" y="317500"/>
            <a:ext cx="5867673" cy="1947328"/>
          </a:xfrm>
          <a:prstGeom prst="rect">
            <a:avLst/>
          </a:prstGeom>
          <a:solidFill>
            <a:srgbClr val="E86001"/>
          </a:solidFill>
        </p:spPr>
        <p:txBody>
          <a:bodyPr vert="horz" wrap="square" lIns="0" tIns="23495" rIns="0" bIns="0" rtlCol="0">
            <a:spAutoFit/>
          </a:bodyPr>
          <a:lstStyle/>
          <a:p>
            <a:pPr algn="l">
              <a:lnSpc>
                <a:spcPct val="100000"/>
              </a:lnSpc>
              <a:spcBef>
                <a:spcPts val="219"/>
              </a:spcBef>
            </a:pPr>
            <a:r>
              <a:rPr lang="ru-RU" sz="2400" spc="-70" dirty="0">
                <a:solidFill>
                  <a:schemeClr val="bg1"/>
                </a:solidFill>
                <a:latin typeface="Lucida Sans Unicode"/>
                <a:cs typeface="Lucida Sans Unicode"/>
              </a:rPr>
              <a:t>08136,</a:t>
            </a:r>
            <a:r>
              <a:rPr lang="ru-RU" sz="2400" spc="130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Lucida Sans Unicode"/>
                <a:cs typeface="Lucida Sans Unicode"/>
              </a:rPr>
              <a:t>УКРАЇНА,</a:t>
            </a:r>
            <a:r>
              <a:rPr lang="ru-RU" sz="2400" spc="130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2400" spc="80" dirty="0">
                <a:solidFill>
                  <a:schemeClr val="bg1"/>
                </a:solidFill>
                <a:latin typeface="Lucida Sans Unicode"/>
                <a:cs typeface="Lucida Sans Unicode"/>
              </a:rPr>
              <a:t>КИЇВ</a:t>
            </a:r>
            <a:r>
              <a:rPr lang="ru-RU" sz="2400" spc="130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Lucida Sans Unicode"/>
                <a:cs typeface="Lucida Sans Unicode"/>
              </a:rPr>
              <a:t>(КИЄВО-</a:t>
            </a:r>
            <a:r>
              <a:rPr lang="ru-RU" sz="2400" spc="65" dirty="0">
                <a:solidFill>
                  <a:schemeClr val="bg1"/>
                </a:solidFill>
                <a:latin typeface="Lucida Sans Unicode"/>
                <a:cs typeface="Lucida Sans Unicode"/>
              </a:rPr>
              <a:t>СВЯТОШИНСЬКИЙ</a:t>
            </a:r>
            <a:r>
              <a:rPr lang="ru-RU" sz="2400" spc="130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2400" spc="50" dirty="0">
                <a:solidFill>
                  <a:schemeClr val="bg1"/>
                </a:solidFill>
                <a:latin typeface="Lucida Sans Unicode"/>
                <a:cs typeface="Lucida Sans Unicode"/>
              </a:rPr>
              <a:t>Р-</a:t>
            </a:r>
            <a:r>
              <a:rPr lang="ru-RU" sz="2400" spc="-35" dirty="0">
                <a:solidFill>
                  <a:schemeClr val="bg1"/>
                </a:solidFill>
                <a:latin typeface="Lucida Sans Unicode"/>
                <a:cs typeface="Lucida Sans Unicode"/>
              </a:rPr>
              <a:t>Н)</a:t>
            </a:r>
            <a:endParaRPr lang="ru-RU" sz="2400" dirty="0">
              <a:solidFill>
                <a:schemeClr val="bg1"/>
              </a:solidFill>
              <a:latin typeface="Lucida Sans Unicode"/>
              <a:cs typeface="Lucida Sans Unicode"/>
            </a:endParaRPr>
          </a:p>
          <a:p>
            <a:pPr algn="l">
              <a:lnSpc>
                <a:spcPct val="100000"/>
              </a:lnSpc>
              <a:spcBef>
                <a:spcPts val="219"/>
              </a:spcBef>
            </a:pPr>
            <a:r>
              <a:rPr lang="ru-RU" sz="2400" spc="75" dirty="0">
                <a:solidFill>
                  <a:schemeClr val="bg1"/>
                </a:solidFill>
                <a:latin typeface="Lucida Sans Unicode"/>
                <a:cs typeface="Lucida Sans Unicode"/>
              </a:rPr>
              <a:t>КРЮКІВЩИНА,</a:t>
            </a:r>
            <a:r>
              <a:rPr lang="ru-RU" sz="2400" spc="5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Lucida Sans Unicode"/>
                <a:cs typeface="Lucida Sans Unicode"/>
              </a:rPr>
              <a:t>ВУЛ.</a:t>
            </a:r>
            <a:r>
              <a:rPr lang="ru-RU" sz="2400" spc="5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2400" spc="60" dirty="0">
                <a:solidFill>
                  <a:schemeClr val="bg1"/>
                </a:solidFill>
                <a:latin typeface="Lucida Sans Unicode"/>
                <a:cs typeface="Lucida Sans Unicode"/>
              </a:rPr>
              <a:t>БАЛУКОВА,</a:t>
            </a:r>
            <a:r>
              <a:rPr lang="ru-RU" sz="2400" spc="5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2400" spc="-254" dirty="0">
                <a:solidFill>
                  <a:schemeClr val="bg1"/>
                </a:solidFill>
                <a:latin typeface="Lucida Sans Unicode"/>
                <a:cs typeface="Lucida Sans Unicode"/>
              </a:rPr>
              <a:t>1</a:t>
            </a:r>
            <a:r>
              <a:rPr lang="en-US" sz="2400" spc="10" dirty="0">
                <a:solidFill>
                  <a:schemeClr val="bg1"/>
                </a:solidFill>
                <a:latin typeface="Lucida Sans Unicode"/>
                <a:cs typeface="Lucida Sans Unicode"/>
              </a:rPr>
              <a:t>-</a:t>
            </a:r>
            <a:r>
              <a:rPr lang="ru-RU" sz="2400" spc="5" dirty="0">
                <a:solidFill>
                  <a:schemeClr val="bg1"/>
                </a:solidFill>
                <a:latin typeface="Lucida Sans Unicode"/>
                <a:cs typeface="Lucida Sans Unicode"/>
              </a:rPr>
              <a:t>А</a:t>
            </a:r>
          </a:p>
          <a:p>
            <a:pPr algn="l">
              <a:lnSpc>
                <a:spcPct val="100000"/>
              </a:lnSpc>
              <a:spcBef>
                <a:spcPts val="219"/>
              </a:spcBef>
            </a:pPr>
            <a:r>
              <a:rPr lang="ru-RU" sz="2400" spc="5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Lucida Sans Unicode"/>
                <a:cs typeface="Lucida Sans Unicode"/>
              </a:rPr>
              <a:t>e-</a:t>
            </a:r>
            <a:r>
              <a:rPr lang="ru-RU" sz="2400" spc="-25" dirty="0" err="1">
                <a:solidFill>
                  <a:schemeClr val="bg1"/>
                </a:solidFill>
                <a:latin typeface="Lucida Sans Unicode"/>
                <a:cs typeface="Lucida Sans Unicode"/>
              </a:rPr>
              <a:t>mail</a:t>
            </a:r>
            <a:r>
              <a:rPr lang="ru-RU" sz="2400" spc="-25" dirty="0">
                <a:solidFill>
                  <a:schemeClr val="bg1"/>
                </a:solidFill>
                <a:latin typeface="Lucida Sans Unicode"/>
                <a:cs typeface="Lucida Sans Unicode"/>
              </a:rPr>
              <a:t>:</a:t>
            </a:r>
            <a:r>
              <a:rPr lang="ru-RU" sz="2400" spc="-15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24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sales@stelipro.com.ua</a:t>
            </a:r>
            <a:endParaRPr lang="ru-RU" sz="2400" dirty="0">
              <a:solidFill>
                <a:schemeClr val="bg1"/>
              </a:solidFill>
            </a:endParaRPr>
          </a:p>
          <a:p>
            <a:pPr algn="l">
              <a:lnSpc>
                <a:spcPct val="100000"/>
              </a:lnSpc>
              <a:spcBef>
                <a:spcPts val="219"/>
              </a:spcBef>
            </a:pPr>
            <a:r>
              <a:rPr lang="ru-RU" sz="2400" dirty="0" err="1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Офіс</a:t>
            </a:r>
            <a:r>
              <a:rPr lang="ru-RU" sz="24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+38 050 663 22 28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3" name="object 22">
            <a:extLst>
              <a:ext uri="{FF2B5EF4-FFF2-40B4-BE49-F238E27FC236}">
                <a16:creationId xmlns:a16="http://schemas.microsoft.com/office/drawing/2014/main" id="{1DF90CF3-675D-056A-9CB2-09CDC2672ACE}"/>
              </a:ext>
            </a:extLst>
          </p:cNvPr>
          <p:cNvSpPr txBox="1"/>
          <p:nvPr/>
        </p:nvSpPr>
        <p:spPr>
          <a:xfrm>
            <a:off x="3984731" y="8630250"/>
            <a:ext cx="7908613" cy="1735732"/>
          </a:xfrm>
          <a:prstGeom prst="rect">
            <a:avLst/>
          </a:prstGeom>
          <a:solidFill>
            <a:srgbClr val="033755"/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000" dirty="0">
              <a:latin typeface="Times New Roman"/>
              <a:cs typeface="Times New Roman"/>
            </a:endParaRPr>
          </a:p>
          <a:p>
            <a:pPr algn="r">
              <a:lnSpc>
                <a:spcPct val="100000"/>
              </a:lnSpc>
              <a:spcBef>
                <a:spcPts val="219"/>
              </a:spcBef>
            </a:pPr>
            <a:r>
              <a:rPr lang="uk-UA" sz="2400" spc="-70" dirty="0">
                <a:solidFill>
                  <a:schemeClr val="bg1"/>
                </a:solidFill>
                <a:latin typeface="Lucida Sans Unicode"/>
                <a:cs typeface="Lucida Sans Unicode"/>
              </a:rPr>
              <a:t>МЕНЕДЖЕР ПО РОБОТІ З КЛЮЧОВИМИ КЛІЄНТАМИ</a:t>
            </a:r>
            <a:endParaRPr lang="en-US" sz="2400" spc="-70" dirty="0">
              <a:solidFill>
                <a:schemeClr val="bg1"/>
              </a:solidFill>
              <a:latin typeface="Lucida Sans Unicode"/>
              <a:cs typeface="Lucida Sans Unicode"/>
            </a:endParaRPr>
          </a:p>
          <a:p>
            <a:pPr algn="r">
              <a:spcBef>
                <a:spcPts val="219"/>
              </a:spcBef>
            </a:pPr>
            <a:r>
              <a:rPr lang="uk-UA" sz="2400" spc="-70" dirty="0">
                <a:solidFill>
                  <a:schemeClr val="bg1"/>
                </a:solidFill>
                <a:latin typeface="Lucida Sans Unicode"/>
                <a:cs typeface="Lucida Sans Unicode"/>
              </a:rPr>
              <a:t>КАТЕРИНА ХОРСЕВА</a:t>
            </a:r>
          </a:p>
          <a:p>
            <a:pPr algn="r">
              <a:lnSpc>
                <a:spcPct val="100000"/>
              </a:lnSpc>
              <a:spcBef>
                <a:spcPts val="219"/>
              </a:spcBef>
            </a:pPr>
            <a:r>
              <a:rPr lang="en-US" sz="2400" dirty="0" err="1">
                <a:solidFill>
                  <a:schemeClr val="bg1"/>
                </a:solidFill>
                <a:latin typeface="Lucida Sans Unicode"/>
                <a:cs typeface="Lucida Sans Unicode"/>
              </a:rPr>
              <a:t>e-</a:t>
            </a:r>
            <a:r>
              <a:rPr lang="en-US" sz="2400" spc="-25" dirty="0" err="1">
                <a:solidFill>
                  <a:schemeClr val="bg1"/>
                </a:solidFill>
                <a:latin typeface="Lucida Sans Unicode"/>
                <a:cs typeface="Lucida Sans Unicode"/>
              </a:rPr>
              <a:t>mail:kh@amtt.ua</a:t>
            </a:r>
            <a:endParaRPr lang="en-US" sz="2400" spc="-25" dirty="0">
              <a:solidFill>
                <a:schemeClr val="bg1"/>
              </a:solidFill>
              <a:latin typeface="Lucida Sans Unicode"/>
              <a:cs typeface="Lucida Sans Unicode"/>
            </a:endParaRPr>
          </a:p>
          <a:p>
            <a:pPr algn="r">
              <a:lnSpc>
                <a:spcPct val="100000"/>
              </a:lnSpc>
              <a:spcBef>
                <a:spcPts val="219"/>
              </a:spcBef>
            </a:pPr>
            <a:r>
              <a:rPr lang="en-US" sz="2400" spc="-25" dirty="0">
                <a:solidFill>
                  <a:schemeClr val="bg1"/>
                </a:solidFill>
                <a:latin typeface="Lucida Sans Unicode"/>
                <a:cs typeface="Lucida Sans Unicode"/>
              </a:rPr>
              <a:t>+38 098 129 31 61</a:t>
            </a:r>
            <a:endParaRPr lang="uk-UA" sz="2400" spc="-70" dirty="0">
              <a:solidFill>
                <a:schemeClr val="bg1"/>
              </a:solidFill>
              <a:latin typeface="Lucida Sans Unicode"/>
              <a:cs typeface="Lucida Sans Unicode"/>
            </a:endParaRP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D38BD439-3C1A-F9CB-EAFF-1809857462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35" b="42227"/>
          <a:stretch/>
        </p:blipFill>
        <p:spPr>
          <a:xfrm>
            <a:off x="290844" y="284319"/>
            <a:ext cx="5947536" cy="1970891"/>
          </a:xfrm>
          <a:prstGeom prst="rect">
            <a:avLst/>
          </a:prstGeom>
        </p:spPr>
      </p:pic>
      <p:pic>
        <p:nvPicPr>
          <p:cNvPr id="72" name="object 5">
            <a:extLst>
              <a:ext uri="{FF2B5EF4-FFF2-40B4-BE49-F238E27FC236}">
                <a16:creationId xmlns:a16="http://schemas.microsoft.com/office/drawing/2014/main" id="{501118C2-5FAE-25C6-9B8E-703A6813CCD8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31599" y="2665942"/>
            <a:ext cx="5591263" cy="5263451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40354574-1408-E0C2-CA29-95CB37EBC6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013" y="3514488"/>
            <a:ext cx="4114800" cy="34728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</TotalTime>
  <Words>1960</Words>
  <Application>Microsoft Office PowerPoint</Application>
  <PresentationFormat>Произвольный</PresentationFormat>
  <Paragraphs>242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Bodoni MT Condensed</vt:lpstr>
      <vt:lpstr>Calibri</vt:lpstr>
      <vt:lpstr>Century Gothic</vt:lpstr>
      <vt:lpstr>Lucida Sans Unicode</vt:lpstr>
      <vt:lpstr>Times New Roman</vt:lpstr>
      <vt:lpstr>Wingdings</vt:lpstr>
      <vt:lpstr>Office Theme</vt:lpstr>
      <vt:lpstr>ЗАВОД-ВИРОБНИК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Пользователь</dc:creator>
  <cp:lastModifiedBy>Пользователь</cp:lastModifiedBy>
  <cp:revision>5</cp:revision>
  <dcterms:created xsi:type="dcterms:W3CDTF">2025-10-20T12:39:13Z</dcterms:created>
  <dcterms:modified xsi:type="dcterms:W3CDTF">2025-11-14T11:45:44Z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2025-10-20T00:00:00Z</vt:filetime>
  </property>
  <property fmtid="{D5CDD505-2E9C-101B-9397-08002B2CF9AE}" pid="3" name="LastSaved">
    <vt:filetime>2025-10-20T00:00:00Z</vt:filetime>
  </property>
  <property fmtid="{D5CDD505-2E9C-101B-9397-08002B2CF9AE}" pid="4" name="Producer">
    <vt:lpwstr>3-Heights(TM) PDF Security Shell 4.8.25.2 (http://www.pdf-tools.com)</vt:lpwstr>
  </property>
</Properties>
</file>