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83" r:id="rId2"/>
  </p:sldMasterIdLst>
  <p:notesMasterIdLst>
    <p:notesMasterId r:id="rId59"/>
  </p:notesMasterIdLst>
  <p:handoutMasterIdLst>
    <p:handoutMasterId r:id="rId60"/>
  </p:handoutMasterIdLst>
  <p:sldIdLst>
    <p:sldId id="262" r:id="rId3"/>
    <p:sldId id="449" r:id="rId4"/>
    <p:sldId id="450" r:id="rId5"/>
    <p:sldId id="298" r:id="rId6"/>
    <p:sldId id="299" r:id="rId7"/>
    <p:sldId id="383" r:id="rId8"/>
    <p:sldId id="310" r:id="rId9"/>
    <p:sldId id="462" r:id="rId10"/>
    <p:sldId id="385" r:id="rId11"/>
    <p:sldId id="390" r:id="rId12"/>
    <p:sldId id="391" r:id="rId13"/>
    <p:sldId id="392" r:id="rId14"/>
    <p:sldId id="386" r:id="rId15"/>
    <p:sldId id="414" r:id="rId16"/>
    <p:sldId id="415" r:id="rId17"/>
    <p:sldId id="416" r:id="rId18"/>
    <p:sldId id="417" r:id="rId19"/>
    <p:sldId id="421" r:id="rId20"/>
    <p:sldId id="334" r:id="rId21"/>
    <p:sldId id="338" r:id="rId22"/>
    <p:sldId id="398" r:id="rId23"/>
    <p:sldId id="399" r:id="rId24"/>
    <p:sldId id="400" r:id="rId25"/>
    <p:sldId id="402" r:id="rId26"/>
    <p:sldId id="404" r:id="rId27"/>
    <p:sldId id="453" r:id="rId28"/>
    <p:sldId id="406" r:id="rId29"/>
    <p:sldId id="407" r:id="rId30"/>
    <p:sldId id="409" r:id="rId31"/>
    <p:sldId id="448" r:id="rId32"/>
    <p:sldId id="373" r:id="rId33"/>
    <p:sldId id="410" r:id="rId34"/>
    <p:sldId id="411" r:id="rId35"/>
    <p:sldId id="437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63" r:id="rId44"/>
    <p:sldId id="464" r:id="rId45"/>
    <p:sldId id="465" r:id="rId46"/>
    <p:sldId id="466" r:id="rId47"/>
    <p:sldId id="467" r:id="rId48"/>
    <p:sldId id="468" r:id="rId49"/>
    <p:sldId id="469" r:id="rId50"/>
    <p:sldId id="470" r:id="rId51"/>
    <p:sldId id="471" r:id="rId52"/>
    <p:sldId id="429" r:id="rId53"/>
    <p:sldId id="459" r:id="rId54"/>
    <p:sldId id="455" r:id="rId55"/>
    <p:sldId id="456" r:id="rId56"/>
    <p:sldId id="457" r:id="rId57"/>
    <p:sldId id="357" r:id="rId58"/>
  </p:sldIdLst>
  <p:sldSz cx="9144000" cy="5143500" type="screen16x9"/>
  <p:notesSz cx="6802438" cy="993457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預設章節" id="{9D3CA103-8690-4809-8B13-B29C64A3DBCB}">
          <p14:sldIdLst>
            <p14:sldId id="262"/>
            <p14:sldId id="449"/>
            <p14:sldId id="450"/>
            <p14:sldId id="298"/>
            <p14:sldId id="299"/>
            <p14:sldId id="383"/>
            <p14:sldId id="310"/>
            <p14:sldId id="462"/>
            <p14:sldId id="385"/>
            <p14:sldId id="390"/>
            <p14:sldId id="391"/>
            <p14:sldId id="392"/>
            <p14:sldId id="386"/>
            <p14:sldId id="414"/>
            <p14:sldId id="415"/>
            <p14:sldId id="416"/>
            <p14:sldId id="417"/>
            <p14:sldId id="421"/>
            <p14:sldId id="334"/>
            <p14:sldId id="338"/>
            <p14:sldId id="398"/>
            <p14:sldId id="399"/>
            <p14:sldId id="400"/>
            <p14:sldId id="402"/>
            <p14:sldId id="404"/>
            <p14:sldId id="453"/>
            <p14:sldId id="406"/>
            <p14:sldId id="407"/>
            <p14:sldId id="409"/>
            <p14:sldId id="448"/>
            <p14:sldId id="373"/>
            <p14:sldId id="410"/>
            <p14:sldId id="411"/>
            <p14:sldId id="437"/>
            <p14:sldId id="440"/>
            <p14:sldId id="441"/>
            <p14:sldId id="442"/>
            <p14:sldId id="443"/>
            <p14:sldId id="444"/>
            <p14:sldId id="445"/>
            <p14:sldId id="446"/>
            <p14:sldId id="463"/>
            <p14:sldId id="464"/>
            <p14:sldId id="465"/>
            <p14:sldId id="466"/>
            <p14:sldId id="467"/>
            <p14:sldId id="468"/>
            <p14:sldId id="469"/>
            <p14:sldId id="470"/>
            <p14:sldId id="471"/>
            <p14:sldId id="429"/>
            <p14:sldId id="459"/>
            <p14:sldId id="455"/>
            <p14:sldId id="456"/>
            <p14:sldId id="457"/>
            <p14:sldId id="35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orient="horz" pos="2942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9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2AC4"/>
    <a:srgbClr val="EE0000"/>
    <a:srgbClr val="0610D6"/>
    <a:srgbClr val="00AEEF"/>
    <a:srgbClr val="0087DC"/>
    <a:srgbClr val="080808"/>
    <a:srgbClr val="5F5F5F"/>
    <a:srgbClr val="28AAE1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6" autoAdjust="0"/>
    <p:restoredTop sz="97636" autoAdjust="0"/>
  </p:normalViewPr>
  <p:slideViewPr>
    <p:cSldViewPr snapToGrid="0">
      <p:cViewPr>
        <p:scale>
          <a:sx n="100" d="100"/>
          <a:sy n="100" d="100"/>
        </p:scale>
        <p:origin x="-90" y="114"/>
      </p:cViewPr>
      <p:guideLst>
        <p:guide orient="horz" pos="1620"/>
        <p:guide orient="horz" pos="2942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78"/>
      </p:cViewPr>
      <p:guideLst>
        <p:guide orient="horz" pos="3129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991D11-EA43-49AB-A995-C8BEF178F7B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4555BED-0A5A-41FF-9D68-D9EEED6F66C7}">
      <dgm:prSet custT="1"/>
      <dgm:spPr/>
      <dgm:t>
        <a:bodyPr/>
        <a:lstStyle/>
        <a:p>
          <a:pPr rtl="0"/>
          <a:r>
            <a:rPr kumimoji="1" lang="en-US" altLang="zh-TW" sz="1800" dirty="0" smtClean="0">
              <a:latin typeface="Arial" panose="020B0604020202020204" pitchFamily="34" charset="0"/>
              <a:cs typeface="Arial" panose="020B0604020202020204" pitchFamily="34" charset="0"/>
            </a:rPr>
            <a:t>Power Redundancy</a:t>
          </a:r>
          <a:endParaRPr lang="zh-TW" altLang="en-US" sz="1800" b="0" dirty="0"/>
        </a:p>
      </dgm:t>
    </dgm:pt>
    <dgm:pt modelId="{96526FED-FBFE-4D81-8E81-3EF733AA91F4}" type="parTrans" cxnId="{4B111959-1D46-4A71-A454-BA795C922A04}">
      <dgm:prSet/>
      <dgm:spPr/>
      <dgm:t>
        <a:bodyPr/>
        <a:lstStyle/>
        <a:p>
          <a:endParaRPr lang="zh-TW" altLang="en-US" sz="1800"/>
        </a:p>
      </dgm:t>
    </dgm:pt>
    <dgm:pt modelId="{69C6B703-B5A1-45B4-87EF-CA3A36AE149E}" type="sibTrans" cxnId="{4B111959-1D46-4A71-A454-BA795C922A04}">
      <dgm:prSet/>
      <dgm:spPr/>
      <dgm:t>
        <a:bodyPr/>
        <a:lstStyle/>
        <a:p>
          <a:endParaRPr lang="zh-TW" altLang="en-US" sz="1800"/>
        </a:p>
      </dgm:t>
    </dgm:pt>
    <dgm:pt modelId="{314B430A-F54F-4689-AEF3-15B59C0C8892}">
      <dgm:prSet custT="1"/>
      <dgm:spPr/>
      <dgm:t>
        <a:bodyPr/>
        <a:lstStyle/>
        <a:p>
          <a:pPr rtl="0"/>
          <a:r>
            <a:rPr kumimoji="1"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CPU Redundancy</a:t>
          </a:r>
          <a:endParaRPr lang="zh-TW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62FFF6-6B65-4C50-8376-967FD011EFC9}" type="parTrans" cxnId="{55D98CC5-0D40-450B-8D74-1F08350681C5}">
      <dgm:prSet/>
      <dgm:spPr/>
      <dgm:t>
        <a:bodyPr/>
        <a:lstStyle/>
        <a:p>
          <a:endParaRPr lang="zh-TW" altLang="en-US" sz="1800"/>
        </a:p>
      </dgm:t>
    </dgm:pt>
    <dgm:pt modelId="{A21677E2-29B6-4291-BF70-55AA0FDB98ED}" type="sibTrans" cxnId="{55D98CC5-0D40-450B-8D74-1F08350681C5}">
      <dgm:prSet/>
      <dgm:spPr/>
      <dgm:t>
        <a:bodyPr/>
        <a:lstStyle/>
        <a:p>
          <a:endParaRPr lang="zh-TW" altLang="en-US" sz="1800"/>
        </a:p>
      </dgm:t>
    </dgm:pt>
    <dgm:pt modelId="{E9D51A82-1D4C-4D5E-9B97-671AA55509EE}">
      <dgm:prSet custT="1"/>
      <dgm:spPr/>
      <dgm:t>
        <a:bodyPr/>
        <a:lstStyle/>
        <a:p>
          <a:pPr rtl="0"/>
          <a:r>
            <a:rPr kumimoji="1" lang="en-US" altLang="zh-TW" sz="1800" dirty="0" smtClean="0">
              <a:latin typeface="Arial" panose="020B0604020202020204" pitchFamily="34" charset="0"/>
              <a:cs typeface="Arial" panose="020B0604020202020204" pitchFamily="34" charset="0"/>
            </a:rPr>
            <a:t>Communication Redundancy</a:t>
          </a:r>
          <a:endParaRPr lang="zh-TW" alt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59959F-28F6-47C9-B9C4-28DC1D0DC3D1}" type="parTrans" cxnId="{D9FC47A6-2945-4C53-83D7-C542175174FB}">
      <dgm:prSet/>
      <dgm:spPr/>
      <dgm:t>
        <a:bodyPr/>
        <a:lstStyle/>
        <a:p>
          <a:endParaRPr lang="zh-TW" altLang="en-US" sz="1800"/>
        </a:p>
      </dgm:t>
    </dgm:pt>
    <dgm:pt modelId="{40DA884A-9176-4324-BF5D-BD73C98DE1A7}" type="sibTrans" cxnId="{D9FC47A6-2945-4C53-83D7-C542175174FB}">
      <dgm:prSet/>
      <dgm:spPr/>
      <dgm:t>
        <a:bodyPr/>
        <a:lstStyle/>
        <a:p>
          <a:endParaRPr lang="zh-TW" altLang="en-US" sz="1800"/>
        </a:p>
      </dgm:t>
    </dgm:pt>
    <dgm:pt modelId="{B232941E-0672-4CB3-AF56-658DB1AF370C}">
      <dgm:prSet custT="1"/>
      <dgm:spPr/>
      <dgm:t>
        <a:bodyPr/>
        <a:lstStyle/>
        <a:p>
          <a:pPr rtl="0"/>
          <a:r>
            <a:rPr kumimoji="1" lang="en-US" altLang="zh-TW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Cable Redundancy</a:t>
          </a:r>
          <a:endParaRPr lang="zh-TW" altLang="en-US" sz="18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5B4B0F-8576-4C78-BC80-BC8135C615D0}" type="parTrans" cxnId="{BF3BC5AB-4627-4542-B72B-431DC6EE9DC1}">
      <dgm:prSet/>
      <dgm:spPr/>
      <dgm:t>
        <a:bodyPr/>
        <a:lstStyle/>
        <a:p>
          <a:endParaRPr lang="zh-TW" altLang="en-US" sz="1800"/>
        </a:p>
      </dgm:t>
    </dgm:pt>
    <dgm:pt modelId="{E8D4F3D4-BD13-4756-82F5-F5562D640618}" type="sibTrans" cxnId="{BF3BC5AB-4627-4542-B72B-431DC6EE9DC1}">
      <dgm:prSet/>
      <dgm:spPr/>
      <dgm:t>
        <a:bodyPr/>
        <a:lstStyle/>
        <a:p>
          <a:endParaRPr lang="zh-TW" altLang="en-US" sz="1800"/>
        </a:p>
      </dgm:t>
    </dgm:pt>
    <dgm:pt modelId="{A301ABB8-2612-4DE8-8546-7AF88C042575}">
      <dgm:prSet custT="1"/>
      <dgm:spPr/>
      <dgm:t>
        <a:bodyPr/>
        <a:lstStyle/>
        <a:p>
          <a:pPr rtl="0"/>
          <a:r>
            <a:rPr kumimoji="1"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I/O Redundancy</a:t>
          </a:r>
          <a:endParaRPr lang="zh-TW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F71501-7838-4BB6-801A-ECCF2B846B49}" type="parTrans" cxnId="{7FF35A3E-8348-4364-A2A9-758E21B0D2E6}">
      <dgm:prSet/>
      <dgm:spPr/>
      <dgm:t>
        <a:bodyPr/>
        <a:lstStyle/>
        <a:p>
          <a:endParaRPr lang="zh-TW" altLang="en-US" sz="1800"/>
        </a:p>
      </dgm:t>
    </dgm:pt>
    <dgm:pt modelId="{91A51E63-8F3F-4326-9303-8F83AD2E4505}" type="sibTrans" cxnId="{7FF35A3E-8348-4364-A2A9-758E21B0D2E6}">
      <dgm:prSet/>
      <dgm:spPr/>
      <dgm:t>
        <a:bodyPr/>
        <a:lstStyle/>
        <a:p>
          <a:endParaRPr lang="zh-TW" altLang="en-US" sz="1800"/>
        </a:p>
      </dgm:t>
    </dgm:pt>
    <dgm:pt modelId="{58BD4894-5226-48E8-9E8B-0D314CD97ACE}" type="pres">
      <dgm:prSet presAssocID="{9A991D11-EA43-49AB-A995-C8BEF178F7B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F0C1F6F-5E9D-489C-8208-7E20898F848F}" type="pres">
      <dgm:prSet presAssocID="{94555BED-0A5A-41FF-9D68-D9EEED6F66C7}" presName="composite" presStyleCnt="0"/>
      <dgm:spPr/>
    </dgm:pt>
    <dgm:pt modelId="{68B5F9D4-268D-4DA1-AD2E-9343C0A4F623}" type="pres">
      <dgm:prSet presAssocID="{94555BED-0A5A-41FF-9D68-D9EEED6F66C7}" presName="imgShp" presStyleLbl="fgImgPlace1" presStyleIdx="0" presStyleCnt="5"/>
      <dgm:spPr/>
    </dgm:pt>
    <dgm:pt modelId="{F113BD04-FA46-47E6-878E-3F71ACE60A46}" type="pres">
      <dgm:prSet presAssocID="{94555BED-0A5A-41FF-9D68-D9EEED6F66C7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529E16-D7E5-4C3B-B118-716BB7327456}" type="pres">
      <dgm:prSet presAssocID="{69C6B703-B5A1-45B4-87EF-CA3A36AE149E}" presName="spacing" presStyleCnt="0"/>
      <dgm:spPr/>
    </dgm:pt>
    <dgm:pt modelId="{F86B89E1-DACC-42FD-9ECD-ED8CB16B01B7}" type="pres">
      <dgm:prSet presAssocID="{314B430A-F54F-4689-AEF3-15B59C0C8892}" presName="composite" presStyleCnt="0"/>
      <dgm:spPr/>
    </dgm:pt>
    <dgm:pt modelId="{B05E2FC6-B1B2-4AE2-8EC1-D13F4627E0C6}" type="pres">
      <dgm:prSet presAssocID="{314B430A-F54F-4689-AEF3-15B59C0C8892}" presName="imgShp" presStyleLbl="fgImgPlace1" presStyleIdx="1" presStyleCnt="5"/>
      <dgm:spPr/>
    </dgm:pt>
    <dgm:pt modelId="{D6E9AABC-ED32-49E2-9755-03745A6D0990}" type="pres">
      <dgm:prSet presAssocID="{314B430A-F54F-4689-AEF3-15B59C0C88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0C7DD1-557D-449D-B6A7-C2030E0AFACB}" type="pres">
      <dgm:prSet presAssocID="{A21677E2-29B6-4291-BF70-55AA0FDB98ED}" presName="spacing" presStyleCnt="0"/>
      <dgm:spPr/>
    </dgm:pt>
    <dgm:pt modelId="{6C3B779A-2342-45F5-A7C5-E537CB76673A}" type="pres">
      <dgm:prSet presAssocID="{E9D51A82-1D4C-4D5E-9B97-671AA55509EE}" presName="composite" presStyleCnt="0"/>
      <dgm:spPr/>
    </dgm:pt>
    <dgm:pt modelId="{86A28C85-E2EC-457D-866D-5535098FA5A5}" type="pres">
      <dgm:prSet presAssocID="{E9D51A82-1D4C-4D5E-9B97-671AA55509EE}" presName="imgShp" presStyleLbl="fgImgPlace1" presStyleIdx="2" presStyleCnt="5"/>
      <dgm:spPr/>
    </dgm:pt>
    <dgm:pt modelId="{F3B9AD4F-8D16-4225-AEBD-CCF4A01A909B}" type="pres">
      <dgm:prSet presAssocID="{E9D51A82-1D4C-4D5E-9B97-671AA55509EE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83A46C-CDD7-4B2C-B537-4DE4781905CD}" type="pres">
      <dgm:prSet presAssocID="{40DA884A-9176-4324-BF5D-BD73C98DE1A7}" presName="spacing" presStyleCnt="0"/>
      <dgm:spPr/>
    </dgm:pt>
    <dgm:pt modelId="{4A734879-ECB5-4DAD-98E3-19E921F6B309}" type="pres">
      <dgm:prSet presAssocID="{B232941E-0672-4CB3-AF56-658DB1AF370C}" presName="composite" presStyleCnt="0"/>
      <dgm:spPr/>
    </dgm:pt>
    <dgm:pt modelId="{263C325B-D8E8-4967-890D-F1ACE8DC368E}" type="pres">
      <dgm:prSet presAssocID="{B232941E-0672-4CB3-AF56-658DB1AF370C}" presName="imgShp" presStyleLbl="fgImgPlace1" presStyleIdx="3" presStyleCnt="5"/>
      <dgm:spPr/>
    </dgm:pt>
    <dgm:pt modelId="{36A86473-18FC-4BB8-8215-377B5CE39BE2}" type="pres">
      <dgm:prSet presAssocID="{B232941E-0672-4CB3-AF56-658DB1AF370C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C9DF9F-2B37-40DF-A51E-9CD012232D05}" type="pres">
      <dgm:prSet presAssocID="{E8D4F3D4-BD13-4756-82F5-F5562D640618}" presName="spacing" presStyleCnt="0"/>
      <dgm:spPr/>
    </dgm:pt>
    <dgm:pt modelId="{90A1CF29-4731-476C-BB6F-44A75DE3773C}" type="pres">
      <dgm:prSet presAssocID="{A301ABB8-2612-4DE8-8546-7AF88C042575}" presName="composite" presStyleCnt="0"/>
      <dgm:spPr/>
    </dgm:pt>
    <dgm:pt modelId="{274BDA31-78CF-4208-8BB4-F09EB575A995}" type="pres">
      <dgm:prSet presAssocID="{A301ABB8-2612-4DE8-8546-7AF88C042575}" presName="imgShp" presStyleLbl="fgImgPlace1" presStyleIdx="4" presStyleCnt="5"/>
      <dgm:spPr/>
    </dgm:pt>
    <dgm:pt modelId="{698EFDB5-D871-489A-9D31-D94885905188}" type="pres">
      <dgm:prSet presAssocID="{A301ABB8-2612-4DE8-8546-7AF88C042575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96F4B46-157F-40B8-A098-A179D8A77FE9}" type="presOf" srcId="{94555BED-0A5A-41FF-9D68-D9EEED6F66C7}" destId="{F113BD04-FA46-47E6-878E-3F71ACE60A46}" srcOrd="0" destOrd="0" presId="urn:microsoft.com/office/officeart/2005/8/layout/vList3"/>
    <dgm:cxn modelId="{349A1EFD-D8E1-4E12-92A8-85B46C492327}" type="presOf" srcId="{9A991D11-EA43-49AB-A995-C8BEF178F7BB}" destId="{58BD4894-5226-48E8-9E8B-0D314CD97ACE}" srcOrd="0" destOrd="0" presId="urn:microsoft.com/office/officeart/2005/8/layout/vList3"/>
    <dgm:cxn modelId="{7FF35A3E-8348-4364-A2A9-758E21B0D2E6}" srcId="{9A991D11-EA43-49AB-A995-C8BEF178F7BB}" destId="{A301ABB8-2612-4DE8-8546-7AF88C042575}" srcOrd="4" destOrd="0" parTransId="{D4F71501-7838-4BB6-801A-ECCF2B846B49}" sibTransId="{91A51E63-8F3F-4326-9303-8F83AD2E4505}"/>
    <dgm:cxn modelId="{55D98CC5-0D40-450B-8D74-1F08350681C5}" srcId="{9A991D11-EA43-49AB-A995-C8BEF178F7BB}" destId="{314B430A-F54F-4689-AEF3-15B59C0C8892}" srcOrd="1" destOrd="0" parTransId="{E362FFF6-6B65-4C50-8376-967FD011EFC9}" sibTransId="{A21677E2-29B6-4291-BF70-55AA0FDB98ED}"/>
    <dgm:cxn modelId="{61584977-5629-467B-BD13-B24E13EB84C6}" type="presOf" srcId="{E9D51A82-1D4C-4D5E-9B97-671AA55509EE}" destId="{F3B9AD4F-8D16-4225-AEBD-CCF4A01A909B}" srcOrd="0" destOrd="0" presId="urn:microsoft.com/office/officeart/2005/8/layout/vList3"/>
    <dgm:cxn modelId="{4B111959-1D46-4A71-A454-BA795C922A04}" srcId="{9A991D11-EA43-49AB-A995-C8BEF178F7BB}" destId="{94555BED-0A5A-41FF-9D68-D9EEED6F66C7}" srcOrd="0" destOrd="0" parTransId="{96526FED-FBFE-4D81-8E81-3EF733AA91F4}" sibTransId="{69C6B703-B5A1-45B4-87EF-CA3A36AE149E}"/>
    <dgm:cxn modelId="{D9FC47A6-2945-4C53-83D7-C542175174FB}" srcId="{9A991D11-EA43-49AB-A995-C8BEF178F7BB}" destId="{E9D51A82-1D4C-4D5E-9B97-671AA55509EE}" srcOrd="2" destOrd="0" parTransId="{5A59959F-28F6-47C9-B9C4-28DC1D0DC3D1}" sibTransId="{40DA884A-9176-4324-BF5D-BD73C98DE1A7}"/>
    <dgm:cxn modelId="{ACBBB2F2-F3AF-472F-9A0C-5BAEA6507BF8}" type="presOf" srcId="{A301ABB8-2612-4DE8-8546-7AF88C042575}" destId="{698EFDB5-D871-489A-9D31-D94885905188}" srcOrd="0" destOrd="0" presId="urn:microsoft.com/office/officeart/2005/8/layout/vList3"/>
    <dgm:cxn modelId="{BF3BC5AB-4627-4542-B72B-431DC6EE9DC1}" srcId="{9A991D11-EA43-49AB-A995-C8BEF178F7BB}" destId="{B232941E-0672-4CB3-AF56-658DB1AF370C}" srcOrd="3" destOrd="0" parTransId="{C55B4B0F-8576-4C78-BC80-BC8135C615D0}" sibTransId="{E8D4F3D4-BD13-4756-82F5-F5562D640618}"/>
    <dgm:cxn modelId="{A4ECAD14-5315-4C3A-BE83-34CFFF8BABB9}" type="presOf" srcId="{B232941E-0672-4CB3-AF56-658DB1AF370C}" destId="{36A86473-18FC-4BB8-8215-377B5CE39BE2}" srcOrd="0" destOrd="0" presId="urn:microsoft.com/office/officeart/2005/8/layout/vList3"/>
    <dgm:cxn modelId="{E20DB2D7-6630-4ECC-81D4-08E1F476CBC7}" type="presOf" srcId="{314B430A-F54F-4689-AEF3-15B59C0C8892}" destId="{D6E9AABC-ED32-49E2-9755-03745A6D0990}" srcOrd="0" destOrd="0" presId="urn:microsoft.com/office/officeart/2005/8/layout/vList3"/>
    <dgm:cxn modelId="{3892BCA2-F76D-4921-B9BE-E05CCDEAE8D8}" type="presParOf" srcId="{58BD4894-5226-48E8-9E8B-0D314CD97ACE}" destId="{AF0C1F6F-5E9D-489C-8208-7E20898F848F}" srcOrd="0" destOrd="0" presId="urn:microsoft.com/office/officeart/2005/8/layout/vList3"/>
    <dgm:cxn modelId="{A2FA1A75-73A7-4AA4-8E3E-1FE0C955B400}" type="presParOf" srcId="{AF0C1F6F-5E9D-489C-8208-7E20898F848F}" destId="{68B5F9D4-268D-4DA1-AD2E-9343C0A4F623}" srcOrd="0" destOrd="0" presId="urn:microsoft.com/office/officeart/2005/8/layout/vList3"/>
    <dgm:cxn modelId="{02BB22B4-5715-4A8D-BE57-DD9B274A944F}" type="presParOf" srcId="{AF0C1F6F-5E9D-489C-8208-7E20898F848F}" destId="{F113BD04-FA46-47E6-878E-3F71ACE60A46}" srcOrd="1" destOrd="0" presId="urn:microsoft.com/office/officeart/2005/8/layout/vList3"/>
    <dgm:cxn modelId="{50DFAD7F-CA9F-4BF7-AC4C-E886E22A982F}" type="presParOf" srcId="{58BD4894-5226-48E8-9E8B-0D314CD97ACE}" destId="{6C529E16-D7E5-4C3B-B118-716BB7327456}" srcOrd="1" destOrd="0" presId="urn:microsoft.com/office/officeart/2005/8/layout/vList3"/>
    <dgm:cxn modelId="{5CBA6750-6CBA-45DE-A598-6496D8513740}" type="presParOf" srcId="{58BD4894-5226-48E8-9E8B-0D314CD97ACE}" destId="{F86B89E1-DACC-42FD-9ECD-ED8CB16B01B7}" srcOrd="2" destOrd="0" presId="urn:microsoft.com/office/officeart/2005/8/layout/vList3"/>
    <dgm:cxn modelId="{11DA9719-805C-47A9-AD74-D17C580DF321}" type="presParOf" srcId="{F86B89E1-DACC-42FD-9ECD-ED8CB16B01B7}" destId="{B05E2FC6-B1B2-4AE2-8EC1-D13F4627E0C6}" srcOrd="0" destOrd="0" presId="urn:microsoft.com/office/officeart/2005/8/layout/vList3"/>
    <dgm:cxn modelId="{B1018BCB-37AC-4D95-AC54-28F1A39480BF}" type="presParOf" srcId="{F86B89E1-DACC-42FD-9ECD-ED8CB16B01B7}" destId="{D6E9AABC-ED32-49E2-9755-03745A6D0990}" srcOrd="1" destOrd="0" presId="urn:microsoft.com/office/officeart/2005/8/layout/vList3"/>
    <dgm:cxn modelId="{C5EF42BC-0028-466D-8891-BDC8A98AB685}" type="presParOf" srcId="{58BD4894-5226-48E8-9E8B-0D314CD97ACE}" destId="{6A0C7DD1-557D-449D-B6A7-C2030E0AFACB}" srcOrd="3" destOrd="0" presId="urn:microsoft.com/office/officeart/2005/8/layout/vList3"/>
    <dgm:cxn modelId="{94F23B4B-271A-48FA-A34B-138FFF0E2A65}" type="presParOf" srcId="{58BD4894-5226-48E8-9E8B-0D314CD97ACE}" destId="{6C3B779A-2342-45F5-A7C5-E537CB76673A}" srcOrd="4" destOrd="0" presId="urn:microsoft.com/office/officeart/2005/8/layout/vList3"/>
    <dgm:cxn modelId="{60D013C1-5F1D-43FC-ACEF-EB64FF32D48E}" type="presParOf" srcId="{6C3B779A-2342-45F5-A7C5-E537CB76673A}" destId="{86A28C85-E2EC-457D-866D-5535098FA5A5}" srcOrd="0" destOrd="0" presId="urn:microsoft.com/office/officeart/2005/8/layout/vList3"/>
    <dgm:cxn modelId="{F7E2E237-1235-4480-8D40-EA0FDD6E25EA}" type="presParOf" srcId="{6C3B779A-2342-45F5-A7C5-E537CB76673A}" destId="{F3B9AD4F-8D16-4225-AEBD-CCF4A01A909B}" srcOrd="1" destOrd="0" presId="urn:microsoft.com/office/officeart/2005/8/layout/vList3"/>
    <dgm:cxn modelId="{E7CE1E4C-EC61-474A-AEE9-262D6920CF3D}" type="presParOf" srcId="{58BD4894-5226-48E8-9E8B-0D314CD97ACE}" destId="{EB83A46C-CDD7-4B2C-B537-4DE4781905CD}" srcOrd="5" destOrd="0" presId="urn:microsoft.com/office/officeart/2005/8/layout/vList3"/>
    <dgm:cxn modelId="{6401CF71-DE7B-439D-88D9-340F88ED1E11}" type="presParOf" srcId="{58BD4894-5226-48E8-9E8B-0D314CD97ACE}" destId="{4A734879-ECB5-4DAD-98E3-19E921F6B309}" srcOrd="6" destOrd="0" presId="urn:microsoft.com/office/officeart/2005/8/layout/vList3"/>
    <dgm:cxn modelId="{1AB82854-04E6-4BED-A72E-0BCDC5AD3FF0}" type="presParOf" srcId="{4A734879-ECB5-4DAD-98E3-19E921F6B309}" destId="{263C325B-D8E8-4967-890D-F1ACE8DC368E}" srcOrd="0" destOrd="0" presId="urn:microsoft.com/office/officeart/2005/8/layout/vList3"/>
    <dgm:cxn modelId="{93DDAF97-2927-4963-A1DF-F2B264CB1D82}" type="presParOf" srcId="{4A734879-ECB5-4DAD-98E3-19E921F6B309}" destId="{36A86473-18FC-4BB8-8215-377B5CE39BE2}" srcOrd="1" destOrd="0" presId="urn:microsoft.com/office/officeart/2005/8/layout/vList3"/>
    <dgm:cxn modelId="{7C7D379D-00AD-448D-90E7-6EB2BE2B043E}" type="presParOf" srcId="{58BD4894-5226-48E8-9E8B-0D314CD97ACE}" destId="{78C9DF9F-2B37-40DF-A51E-9CD012232D05}" srcOrd="7" destOrd="0" presId="urn:microsoft.com/office/officeart/2005/8/layout/vList3"/>
    <dgm:cxn modelId="{3CC921AC-85A1-48AC-9534-B91226ACDDC8}" type="presParOf" srcId="{58BD4894-5226-48E8-9E8B-0D314CD97ACE}" destId="{90A1CF29-4731-476C-BB6F-44A75DE3773C}" srcOrd="8" destOrd="0" presId="urn:microsoft.com/office/officeart/2005/8/layout/vList3"/>
    <dgm:cxn modelId="{589B96B0-09F0-45FD-9CBB-CEF7601E9B03}" type="presParOf" srcId="{90A1CF29-4731-476C-BB6F-44A75DE3773C}" destId="{274BDA31-78CF-4208-8BB4-F09EB575A995}" srcOrd="0" destOrd="0" presId="urn:microsoft.com/office/officeart/2005/8/layout/vList3"/>
    <dgm:cxn modelId="{32E0DAAE-1418-45F8-83FB-0EAEC216EADC}" type="presParOf" srcId="{90A1CF29-4731-476C-BB6F-44A75DE3773C}" destId="{698EFDB5-D871-489A-9D31-D9488590518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3BD04-FA46-47E6-878E-3F71ACE60A46}">
      <dsp:nvSpPr>
        <dsp:cNvPr id="0" name=""/>
        <dsp:cNvSpPr/>
      </dsp:nvSpPr>
      <dsp:spPr>
        <a:xfrm rot="10800000">
          <a:off x="1083591" y="462"/>
          <a:ext cx="3914489" cy="3904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1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zh-TW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Power Redundancy</a:t>
          </a:r>
          <a:endParaRPr lang="zh-TW" altLang="en-US" sz="1800" b="0" kern="1200" dirty="0"/>
        </a:p>
      </dsp:txBody>
      <dsp:txXfrm rot="10800000">
        <a:off x="1181202" y="462"/>
        <a:ext cx="3816878" cy="390444"/>
      </dsp:txXfrm>
    </dsp:sp>
    <dsp:sp modelId="{68B5F9D4-268D-4DA1-AD2E-9343C0A4F623}">
      <dsp:nvSpPr>
        <dsp:cNvPr id="0" name=""/>
        <dsp:cNvSpPr/>
      </dsp:nvSpPr>
      <dsp:spPr>
        <a:xfrm>
          <a:off x="888369" y="462"/>
          <a:ext cx="390444" cy="39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9AABC-ED32-49E2-9755-03745A6D0990}">
      <dsp:nvSpPr>
        <dsp:cNvPr id="0" name=""/>
        <dsp:cNvSpPr/>
      </dsp:nvSpPr>
      <dsp:spPr>
        <a:xfrm rot="10800000">
          <a:off x="1083591" y="507457"/>
          <a:ext cx="3914489" cy="3904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1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CPU Redundancy</a:t>
          </a:r>
          <a:endParaRPr lang="zh-TW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181202" y="507457"/>
        <a:ext cx="3816878" cy="390444"/>
      </dsp:txXfrm>
    </dsp:sp>
    <dsp:sp modelId="{B05E2FC6-B1B2-4AE2-8EC1-D13F4627E0C6}">
      <dsp:nvSpPr>
        <dsp:cNvPr id="0" name=""/>
        <dsp:cNvSpPr/>
      </dsp:nvSpPr>
      <dsp:spPr>
        <a:xfrm>
          <a:off x="888369" y="507457"/>
          <a:ext cx="390444" cy="39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9AD4F-8D16-4225-AEBD-CCF4A01A909B}">
      <dsp:nvSpPr>
        <dsp:cNvPr id="0" name=""/>
        <dsp:cNvSpPr/>
      </dsp:nvSpPr>
      <dsp:spPr>
        <a:xfrm rot="10800000">
          <a:off x="1083591" y="1014452"/>
          <a:ext cx="3914489" cy="3904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1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zh-TW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Communication Redundancy</a:t>
          </a:r>
          <a:endParaRPr lang="zh-TW" alt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181202" y="1014452"/>
        <a:ext cx="3816878" cy="390444"/>
      </dsp:txXfrm>
    </dsp:sp>
    <dsp:sp modelId="{86A28C85-E2EC-457D-866D-5535098FA5A5}">
      <dsp:nvSpPr>
        <dsp:cNvPr id="0" name=""/>
        <dsp:cNvSpPr/>
      </dsp:nvSpPr>
      <dsp:spPr>
        <a:xfrm>
          <a:off x="888369" y="1014452"/>
          <a:ext cx="390444" cy="39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86473-18FC-4BB8-8215-377B5CE39BE2}">
      <dsp:nvSpPr>
        <dsp:cNvPr id="0" name=""/>
        <dsp:cNvSpPr/>
      </dsp:nvSpPr>
      <dsp:spPr>
        <a:xfrm rot="10800000">
          <a:off x="1083591" y="1521447"/>
          <a:ext cx="3914489" cy="3904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1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zh-TW" sz="18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Cable Redundancy</a:t>
          </a:r>
          <a:endParaRPr lang="zh-TW" altLang="en-US" sz="18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181202" y="1521447"/>
        <a:ext cx="3816878" cy="390444"/>
      </dsp:txXfrm>
    </dsp:sp>
    <dsp:sp modelId="{263C325B-D8E8-4967-890D-F1ACE8DC368E}">
      <dsp:nvSpPr>
        <dsp:cNvPr id="0" name=""/>
        <dsp:cNvSpPr/>
      </dsp:nvSpPr>
      <dsp:spPr>
        <a:xfrm>
          <a:off x="888369" y="1521447"/>
          <a:ext cx="390444" cy="39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8EFDB5-D871-489A-9D31-D94885905188}">
      <dsp:nvSpPr>
        <dsp:cNvPr id="0" name=""/>
        <dsp:cNvSpPr/>
      </dsp:nvSpPr>
      <dsp:spPr>
        <a:xfrm rot="10800000">
          <a:off x="1083591" y="2028442"/>
          <a:ext cx="3914489" cy="3904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175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I/O Redundancy</a:t>
          </a:r>
          <a:endParaRPr lang="zh-TW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181202" y="2028442"/>
        <a:ext cx="3816878" cy="390444"/>
      </dsp:txXfrm>
    </dsp:sp>
    <dsp:sp modelId="{274BDA31-78CF-4208-8BB4-F09EB575A995}">
      <dsp:nvSpPr>
        <dsp:cNvPr id="0" name=""/>
        <dsp:cNvSpPr/>
      </dsp:nvSpPr>
      <dsp:spPr>
        <a:xfrm>
          <a:off x="888369" y="2028442"/>
          <a:ext cx="390444" cy="39044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F87F9DC-51E8-45DE-89BC-08D5E28EDE36}" type="datetimeFigureOut">
              <a:rPr lang="zh-TW" altLang="en-US"/>
              <a:pPr>
                <a:defRPr/>
              </a:pPr>
              <a:t>2018/3/28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E1BE2E-6B26-4BA8-9814-FF5210F25EE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48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5923323-460B-4BA7-BECE-7BA4AD07EE75}" type="datetimeFigureOut">
              <a:rPr lang="zh-TW" altLang="en-US"/>
              <a:pPr>
                <a:defRPr/>
              </a:pPr>
              <a:t>2018/3/28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21462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2B85F83-AAAB-496F-BB96-2BAAA7DA5A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6996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冗余系統架構可以分成三種 並聯 表決 跟 複合型</a:t>
            </a:r>
            <a:endParaRPr lang="en-US" altLang="zh-TW" dirty="0" smtClean="0"/>
          </a:p>
          <a:p>
            <a:r>
              <a:rPr lang="zh-TW" altLang="en-US" dirty="0" smtClean="0"/>
              <a:t>並聯系統是由多組控制系統所組成 當主控制系統發生異常時 則會由冗余控制系統接替</a:t>
            </a:r>
            <a:endParaRPr lang="en-US" altLang="zh-TW" dirty="0" smtClean="0"/>
          </a:p>
          <a:p>
            <a:r>
              <a:rPr lang="zh-TW" altLang="en-US" dirty="0" smtClean="0"/>
              <a:t>今天所要介紹的 </a:t>
            </a:r>
            <a:r>
              <a:rPr lang="en-US" altLang="zh-TW" dirty="0" smtClean="0"/>
              <a:t>AH</a:t>
            </a:r>
            <a:r>
              <a:rPr lang="zh-TW" altLang="en-US" dirty="0" smtClean="0"/>
              <a:t>冗余主機 就是屬於這種類型</a:t>
            </a:r>
            <a:endParaRPr lang="en-US" altLang="zh-TW" dirty="0" smtClean="0"/>
          </a:p>
          <a:p>
            <a:r>
              <a:rPr lang="zh-TW" altLang="en-US" dirty="0" smtClean="0"/>
              <a:t>表決系統則是透過表決器 來決定輸出為何 表決器 則是透過硬體電路的設計 或是 程式邏輯的方式來實現</a:t>
            </a:r>
            <a:endParaRPr lang="en-US" altLang="zh-TW" dirty="0" smtClean="0"/>
          </a:p>
          <a:p>
            <a:r>
              <a:rPr lang="en-US" altLang="zh-TW" dirty="0" smtClean="0"/>
              <a:t>2</a:t>
            </a:r>
            <a:r>
              <a:rPr lang="zh-TW" altLang="en-US" dirty="0" smtClean="0"/>
              <a:t>乘</a:t>
            </a:r>
            <a:r>
              <a:rPr lang="en-US" altLang="zh-TW" dirty="0" smtClean="0"/>
              <a:t>2</a:t>
            </a:r>
            <a:r>
              <a:rPr lang="zh-TW" altLang="en-US" dirty="0" smtClean="0"/>
              <a:t>取</a:t>
            </a:r>
            <a:r>
              <a:rPr lang="en-US" altLang="zh-TW" dirty="0" smtClean="0"/>
              <a:t>2</a:t>
            </a:r>
            <a:r>
              <a:rPr lang="zh-TW" altLang="en-US" dirty="0" smtClean="0"/>
              <a:t>系統其實就是結合並聯與表決系統所構成</a:t>
            </a:r>
            <a:r>
              <a:rPr lang="zh-TW" altLang="en-US" baseline="0" dirty="0" smtClean="0"/>
              <a:t> </a:t>
            </a:r>
            <a:r>
              <a:rPr lang="zh-TW" altLang="en-US" dirty="0" smtClean="0"/>
              <a:t> 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841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AH</a:t>
            </a:r>
            <a:r>
              <a:rPr lang="zh-TW" altLang="en-US" dirty="0" smtClean="0"/>
              <a:t>冗余主機的冗余功能開發的分成兩個階段</a:t>
            </a:r>
            <a:endParaRPr lang="en-US" altLang="zh-TW" dirty="0" smtClean="0"/>
          </a:p>
          <a:p>
            <a:r>
              <a:rPr lang="zh-TW" altLang="en-US" dirty="0" smtClean="0"/>
              <a:t>第一階段包含了電源 主機 通訊與線路冗余 四種</a:t>
            </a:r>
            <a:r>
              <a:rPr lang="zh-TW" altLang="en-US" baseline="0" dirty="0" smtClean="0"/>
              <a:t> </a:t>
            </a:r>
            <a:endParaRPr lang="en-US" altLang="zh-TW" baseline="0" dirty="0" smtClean="0"/>
          </a:p>
          <a:p>
            <a:r>
              <a:rPr lang="zh-TW" altLang="en-US" baseline="0" dirty="0" smtClean="0"/>
              <a:t>在稍後會逐項跟大家進行介紹</a:t>
            </a:r>
            <a:endParaRPr lang="en-US" altLang="zh-TW" dirty="0" smtClean="0"/>
          </a:p>
          <a:p>
            <a:r>
              <a:rPr lang="zh-TW" altLang="en-US" dirty="0" smtClean="0"/>
              <a:t>而</a:t>
            </a:r>
            <a:r>
              <a:rPr lang="en-US" altLang="zh-TW" dirty="0" smtClean="0"/>
              <a:t>I/O</a:t>
            </a:r>
            <a:r>
              <a:rPr lang="zh-TW" altLang="en-US" dirty="0" smtClean="0"/>
              <a:t>冗余則會在第二階段進行開發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272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962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513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898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Power redundant</a:t>
            </a:r>
            <a:r>
              <a:rPr lang="en-US" altLang="zh-TW" baseline="0" dirty="0" smtClean="0"/>
              <a:t> (1)</a:t>
            </a:r>
            <a:endParaRPr lang="zh-TW" alt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7640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CPU redundant (1)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65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CPU redundant (1)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6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CPU redundant (1)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65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CPU redundant (1)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65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CPU redundant (1)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/>
              <a:pPr>
                <a:defRPr/>
              </a:pPr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6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8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8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63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63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over_16 9_hand_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041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28" y="303498"/>
            <a:ext cx="3888432" cy="1260140"/>
          </a:xfrm>
        </p:spPr>
        <p:txBody>
          <a:bodyPr>
            <a:noAutofit/>
          </a:bodyPr>
          <a:lstStyle>
            <a:lvl1pPr algn="l">
              <a:defRPr sz="36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1296" y="4227934"/>
            <a:ext cx="3818656" cy="54006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altLang="zh-TW" dirty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10"/>
          <p:cNvSpPr txBox="1">
            <a:spLocks noChangeArrowheads="1"/>
          </p:cNvSpPr>
          <p:nvPr userDrawn="1"/>
        </p:nvSpPr>
        <p:spPr bwMode="auto">
          <a:xfrm>
            <a:off x="198438" y="4913313"/>
            <a:ext cx="1655762" cy="244475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TW" sz="1000" dirty="0">
                <a:solidFill>
                  <a:srgbClr val="4D4D4D"/>
                </a:solidFill>
              </a:rPr>
              <a:t>Delta Confidential</a:t>
            </a:r>
            <a:endParaRPr kumimoji="0" lang="zh-TW" altLang="en-US" sz="1000">
              <a:solidFill>
                <a:srgbClr val="4D4D4D"/>
              </a:solidFill>
            </a:endParaRPr>
          </a:p>
        </p:txBody>
      </p:sp>
      <p:pic>
        <p:nvPicPr>
          <p:cNvPr id="5" name="Picture 8" descr="delta_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7338" y="323850"/>
            <a:ext cx="13684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95736" y="1815666"/>
            <a:ext cx="6264696" cy="2484276"/>
          </a:xfrm>
        </p:spPr>
        <p:txBody>
          <a:bodyPr>
            <a:normAutofit/>
          </a:bodyPr>
          <a:lstStyle>
            <a:lvl1pPr marL="285750" indent="-285750">
              <a:lnSpc>
                <a:spcPts val="1800"/>
              </a:lnSpc>
              <a:spcBef>
                <a:spcPts val="22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>
                <a:solidFill>
                  <a:schemeClr val="tx1"/>
                </a:solidFill>
              </a:defRPr>
            </a:lvl2pPr>
            <a:lvl3pPr marL="914400" indent="0">
              <a:buNone/>
              <a:defRPr sz="2800">
                <a:solidFill>
                  <a:schemeClr val="tx1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1188132"/>
          </a:xfrm>
        </p:spPr>
        <p:txBody>
          <a:bodyPr>
            <a:noAutofit/>
          </a:bodyPr>
          <a:lstStyle>
            <a:lvl1pPr algn="l">
              <a:defRPr sz="32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CA2221A-5BAB-4185-9609-711E6CA6ECF0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back_16 9_hand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397500" y="0"/>
            <a:ext cx="3783013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411163"/>
            <a:ext cx="5410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434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4300538"/>
            <a:ext cx="482441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  <p:sldLayoutId id="2147483706" r:id="rId3"/>
    <p:sldLayoutId id="2147483705" r:id="rId4"/>
    <p:sldLayoutId id="2147483704" r:id="rId5"/>
    <p:sldLayoutId id="2147483703" r:id="rId6"/>
    <p:sldLayoutId id="2147483702" r:id="rId7"/>
    <p:sldLayoutId id="2147483701" r:id="rId8"/>
    <p:sldLayoutId id="2147483700" r:id="rId9"/>
    <p:sldLayoutId id="2147483699" r:id="rId10"/>
    <p:sldLayoutId id="21474836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1979613" y="195263"/>
            <a:ext cx="6913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582440-929C-4B9A-836F-0EDAFB832262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058863"/>
            <a:ext cx="8569325" cy="353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0087DC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rgbClr val="080808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2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411163"/>
            <a:ext cx="3683000" cy="2881312"/>
          </a:xfrm>
        </p:spPr>
        <p:txBody>
          <a:bodyPr/>
          <a:lstStyle/>
          <a:p>
            <a:pPr defTabSz="957263"/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AH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Redundant System</a:t>
            </a:r>
            <a:r>
              <a:rPr lang="en-US" altLang="zh-TW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3600" dirty="0" smtClean="0">
                <a:cs typeface="Arial" charset="0"/>
              </a:rPr>
              <a:t/>
            </a:r>
            <a:br>
              <a:rPr lang="en-US" altLang="zh-TW" sz="3600" dirty="0" smtClean="0">
                <a:cs typeface="Arial" charset="0"/>
              </a:rPr>
            </a:br>
            <a:r>
              <a:rPr lang="en-US" altLang="zh-TW" sz="3600" dirty="0">
                <a:cs typeface="Arial" charset="0"/>
              </a:rPr>
              <a:t/>
            </a:r>
            <a:br>
              <a:rPr lang="en-US" altLang="zh-TW" sz="3600" dirty="0">
                <a:cs typeface="Arial" charset="0"/>
              </a:rPr>
            </a:br>
            <a:endParaRPr lang="zh-TW" altLang="en-US" sz="2800" dirty="0" smtClean="0">
              <a:cs typeface="Arial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3760788"/>
            <a:ext cx="3754437" cy="714375"/>
          </a:xfrm>
        </p:spPr>
        <p:txBody>
          <a:bodyPr/>
          <a:lstStyle/>
          <a:p>
            <a:r>
              <a:rPr lang="en-US" altLang="zh-TW" sz="2000" dirty="0" smtClean="0">
                <a:solidFill>
                  <a:srgbClr val="0087DC"/>
                </a:solidFill>
                <a:cs typeface="Arial" charset="0"/>
              </a:rPr>
              <a:t>Ethan</a:t>
            </a:r>
          </a:p>
          <a:p>
            <a:r>
              <a:rPr lang="en-US" altLang="zh-TW" sz="2000" dirty="0" smtClean="0">
                <a:solidFill>
                  <a:srgbClr val="0087DC"/>
                </a:solidFill>
                <a:cs typeface="Arial" charset="0"/>
              </a:rPr>
              <a:t>PLCBU  </a:t>
            </a:r>
            <a:endParaRPr lang="en-US" altLang="zh-TW" sz="2000" dirty="0">
              <a:solidFill>
                <a:srgbClr val="0087DC"/>
              </a:solidFill>
              <a:cs typeface="Arial" charset="0"/>
            </a:endParaRPr>
          </a:p>
          <a:p>
            <a:r>
              <a:rPr lang="en-US" altLang="zh-TW" sz="1800" dirty="0" smtClean="0">
                <a:solidFill>
                  <a:srgbClr val="0087DC"/>
                </a:solidFill>
                <a:cs typeface="Arial" charset="0"/>
              </a:rPr>
              <a:t>MAR, 201</a:t>
            </a:r>
            <a:r>
              <a:rPr lang="en-US" altLang="zh-TW" sz="1800" dirty="0">
                <a:solidFill>
                  <a:srgbClr val="0087DC"/>
                </a:solidFill>
                <a:cs typeface="Arial" charset="0"/>
              </a:rPr>
              <a:t>8</a:t>
            </a:r>
            <a:endParaRPr lang="en-US" altLang="zh-TW" sz="1800" dirty="0" smtClean="0">
              <a:solidFill>
                <a:srgbClr val="0087DC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176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Forms of Redundant System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</a:t>
            </a:fld>
            <a:endParaRPr lang="zh-TW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8" name="圓角矩形 27"/>
          <p:cNvSpPr/>
          <p:nvPr/>
        </p:nvSpPr>
        <p:spPr>
          <a:xfrm>
            <a:off x="821768" y="1139448"/>
            <a:ext cx="1788082" cy="4129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Parallel Redundant System</a:t>
            </a:r>
            <a:endParaRPr lang="zh-TW" altLang="en-US" sz="1200" b="1" dirty="0"/>
          </a:p>
        </p:txBody>
      </p:sp>
      <p:sp>
        <p:nvSpPr>
          <p:cNvPr id="32" name="圓角矩形 31"/>
          <p:cNvSpPr/>
          <p:nvPr/>
        </p:nvSpPr>
        <p:spPr>
          <a:xfrm>
            <a:off x="3507818" y="1139450"/>
            <a:ext cx="1788082" cy="4129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Voting Redundant System</a:t>
            </a:r>
            <a:endParaRPr lang="zh-TW" altLang="en-US" sz="1200" b="1" dirty="0"/>
          </a:p>
        </p:txBody>
      </p:sp>
      <p:sp>
        <p:nvSpPr>
          <p:cNvPr id="37" name="圓角矩形 36"/>
          <p:cNvSpPr/>
          <p:nvPr/>
        </p:nvSpPr>
        <p:spPr>
          <a:xfrm>
            <a:off x="6260543" y="1139450"/>
            <a:ext cx="1788082" cy="4129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2-vote-2 </a:t>
            </a:r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Redundancy (D2V2R</a:t>
            </a:r>
            <a:r>
              <a:rPr lang="en-US" altLang="zh-TW" sz="1200" dirty="0" smtClean="0"/>
              <a:t>)</a:t>
            </a:r>
            <a:endParaRPr lang="zh-TW" altLang="en-US" sz="1200" b="1" dirty="0"/>
          </a:p>
        </p:txBody>
      </p:sp>
      <p:cxnSp>
        <p:nvCxnSpPr>
          <p:cNvPr id="8" name="直線接點 7"/>
          <p:cNvCxnSpPr/>
          <p:nvPr/>
        </p:nvCxnSpPr>
        <p:spPr>
          <a:xfrm>
            <a:off x="3057525" y="990600"/>
            <a:ext cx="0" cy="37338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>
            <a:off x="5791200" y="990600"/>
            <a:ext cx="0" cy="37338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8" name="群組 1027"/>
          <p:cNvGrpSpPr/>
          <p:nvPr/>
        </p:nvGrpSpPr>
        <p:grpSpPr>
          <a:xfrm>
            <a:off x="481011" y="2036435"/>
            <a:ext cx="2742957" cy="1567222"/>
            <a:chOff x="481011" y="2036435"/>
            <a:chExt cx="2742957" cy="1567222"/>
          </a:xfrm>
        </p:grpSpPr>
        <p:sp>
          <p:nvSpPr>
            <p:cNvPr id="17" name="矩形 16"/>
            <p:cNvSpPr/>
            <p:nvPr/>
          </p:nvSpPr>
          <p:spPr>
            <a:xfrm>
              <a:off x="1133475" y="2146131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133474" y="2469981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133475" y="2771775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133473" y="3317706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1366421" y="3023294"/>
              <a:ext cx="338554" cy="215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TW" sz="1000" b="1" dirty="0" smtClean="0"/>
                <a:t>…</a:t>
              </a:r>
              <a:endParaRPr lang="zh-TW" altLang="en-US" sz="1000" b="1" dirty="0"/>
            </a:p>
          </p:txBody>
        </p:sp>
        <p:cxnSp>
          <p:nvCxnSpPr>
            <p:cNvPr id="20" name="直線接點 19"/>
            <p:cNvCxnSpPr>
              <a:stCxn id="17" idx="1"/>
            </p:cNvCxnSpPr>
            <p:nvPr/>
          </p:nvCxnSpPr>
          <p:spPr>
            <a:xfrm flipH="1">
              <a:off x="952500" y="2231856"/>
              <a:ext cx="180975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>
              <a:stCxn id="43" idx="1"/>
            </p:cNvCxnSpPr>
            <p:nvPr/>
          </p:nvCxnSpPr>
          <p:spPr>
            <a:xfrm flipH="1">
              <a:off x="952500" y="2555706"/>
              <a:ext cx="1809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接點 48"/>
            <p:cNvCxnSpPr>
              <a:stCxn id="44" idx="1"/>
            </p:cNvCxnSpPr>
            <p:nvPr/>
          </p:nvCxnSpPr>
          <p:spPr>
            <a:xfrm flipH="1">
              <a:off x="638175" y="2857500"/>
              <a:ext cx="4953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接點 51"/>
            <p:cNvCxnSpPr>
              <a:stCxn id="45" idx="1"/>
            </p:cNvCxnSpPr>
            <p:nvPr/>
          </p:nvCxnSpPr>
          <p:spPr>
            <a:xfrm flipH="1">
              <a:off x="952500" y="3403431"/>
              <a:ext cx="180973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接點 53"/>
            <p:cNvCxnSpPr/>
            <p:nvPr/>
          </p:nvCxnSpPr>
          <p:spPr>
            <a:xfrm flipV="1">
              <a:off x="952500" y="2231856"/>
              <a:ext cx="0" cy="11715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接點 62"/>
            <p:cNvCxnSpPr/>
            <p:nvPr/>
          </p:nvCxnSpPr>
          <p:spPr>
            <a:xfrm flipV="1">
              <a:off x="2238375" y="2231854"/>
              <a:ext cx="0" cy="11715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直線接點 1023"/>
            <p:cNvCxnSpPr>
              <a:stCxn id="17" idx="3"/>
            </p:cNvCxnSpPr>
            <p:nvPr/>
          </p:nvCxnSpPr>
          <p:spPr>
            <a:xfrm>
              <a:off x="1885950" y="2231856"/>
              <a:ext cx="35242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接點 65"/>
            <p:cNvCxnSpPr/>
            <p:nvPr/>
          </p:nvCxnSpPr>
          <p:spPr>
            <a:xfrm>
              <a:off x="1885950" y="2555706"/>
              <a:ext cx="35242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接點 66"/>
            <p:cNvCxnSpPr/>
            <p:nvPr/>
          </p:nvCxnSpPr>
          <p:spPr>
            <a:xfrm>
              <a:off x="1890712" y="2857500"/>
              <a:ext cx="652463" cy="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接點 67"/>
            <p:cNvCxnSpPr/>
            <p:nvPr/>
          </p:nvCxnSpPr>
          <p:spPr>
            <a:xfrm>
              <a:off x="1890712" y="3403431"/>
              <a:ext cx="35242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7" name="文字方塊 1026"/>
            <p:cNvSpPr txBox="1"/>
            <p:nvPr/>
          </p:nvSpPr>
          <p:spPr>
            <a:xfrm>
              <a:off x="481011" y="2611279"/>
              <a:ext cx="5143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Input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2332965" y="2611278"/>
              <a:ext cx="597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Output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1871662" y="2671041"/>
              <a:ext cx="633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Main 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73" name="文字方塊 72"/>
            <p:cNvSpPr txBox="1"/>
            <p:nvPr/>
          </p:nvSpPr>
          <p:spPr>
            <a:xfrm>
              <a:off x="1885948" y="2353935"/>
              <a:ext cx="1338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Redundant </a:t>
              </a:r>
            </a:p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74" name="文字方塊 73"/>
            <p:cNvSpPr txBox="1"/>
            <p:nvPr/>
          </p:nvSpPr>
          <p:spPr>
            <a:xfrm>
              <a:off x="1881186" y="2036435"/>
              <a:ext cx="1342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Redundant </a:t>
              </a:r>
            </a:p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75" name="文字方塊 74"/>
            <p:cNvSpPr txBox="1"/>
            <p:nvPr/>
          </p:nvSpPr>
          <p:spPr>
            <a:xfrm>
              <a:off x="1890712" y="3203547"/>
              <a:ext cx="10397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Redundant </a:t>
              </a:r>
            </a:p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1039" name="群組 1038"/>
          <p:cNvGrpSpPr/>
          <p:nvPr/>
        </p:nvGrpSpPr>
        <p:grpSpPr>
          <a:xfrm>
            <a:off x="3148067" y="2143123"/>
            <a:ext cx="2681232" cy="1346033"/>
            <a:chOff x="3148067" y="2143123"/>
            <a:chExt cx="2681232" cy="1346033"/>
          </a:xfrm>
        </p:grpSpPr>
        <p:sp>
          <p:nvSpPr>
            <p:cNvPr id="78" name="矩形 77"/>
            <p:cNvSpPr/>
            <p:nvPr/>
          </p:nvSpPr>
          <p:spPr>
            <a:xfrm>
              <a:off x="3800531" y="2143123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800530" y="2466973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3800531" y="2768767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3800529" y="3314698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字方塊 81"/>
            <p:cNvSpPr txBox="1"/>
            <p:nvPr/>
          </p:nvSpPr>
          <p:spPr>
            <a:xfrm>
              <a:off x="4033477" y="3020286"/>
              <a:ext cx="338554" cy="2152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TW" sz="1000" b="1" dirty="0" smtClean="0"/>
                <a:t>…</a:t>
              </a:r>
              <a:endParaRPr lang="zh-TW" altLang="en-US" sz="1000" b="1" dirty="0"/>
            </a:p>
          </p:txBody>
        </p:sp>
        <p:cxnSp>
          <p:nvCxnSpPr>
            <p:cNvPr id="83" name="直線接點 82"/>
            <p:cNvCxnSpPr>
              <a:stCxn id="78" idx="1"/>
            </p:cNvCxnSpPr>
            <p:nvPr/>
          </p:nvCxnSpPr>
          <p:spPr>
            <a:xfrm flipH="1">
              <a:off x="3619556" y="2228848"/>
              <a:ext cx="180975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接點 83"/>
            <p:cNvCxnSpPr>
              <a:stCxn id="79" idx="1"/>
            </p:cNvCxnSpPr>
            <p:nvPr/>
          </p:nvCxnSpPr>
          <p:spPr>
            <a:xfrm flipH="1">
              <a:off x="3619556" y="2552698"/>
              <a:ext cx="1809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接點 84"/>
            <p:cNvCxnSpPr>
              <a:stCxn id="80" idx="1"/>
            </p:cNvCxnSpPr>
            <p:nvPr/>
          </p:nvCxnSpPr>
          <p:spPr>
            <a:xfrm flipH="1">
              <a:off x="3305231" y="2854492"/>
              <a:ext cx="4953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接點 85"/>
            <p:cNvCxnSpPr>
              <a:stCxn id="81" idx="1"/>
            </p:cNvCxnSpPr>
            <p:nvPr/>
          </p:nvCxnSpPr>
          <p:spPr>
            <a:xfrm flipH="1">
              <a:off x="3619556" y="3400423"/>
              <a:ext cx="180973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接點 86"/>
            <p:cNvCxnSpPr/>
            <p:nvPr/>
          </p:nvCxnSpPr>
          <p:spPr>
            <a:xfrm flipV="1">
              <a:off x="3619556" y="2228848"/>
              <a:ext cx="0" cy="11715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接點 90"/>
            <p:cNvCxnSpPr/>
            <p:nvPr/>
          </p:nvCxnSpPr>
          <p:spPr>
            <a:xfrm>
              <a:off x="4553004" y="2854492"/>
              <a:ext cx="247648" cy="5299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文字方塊 92"/>
            <p:cNvSpPr txBox="1"/>
            <p:nvPr/>
          </p:nvSpPr>
          <p:spPr>
            <a:xfrm>
              <a:off x="3148067" y="2608271"/>
              <a:ext cx="5143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Input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cxnSp>
          <p:nvCxnSpPr>
            <p:cNvPr id="100" name="直線接點 99"/>
            <p:cNvCxnSpPr/>
            <p:nvPr/>
          </p:nvCxnSpPr>
          <p:spPr>
            <a:xfrm>
              <a:off x="4553003" y="2549690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接點 100"/>
            <p:cNvCxnSpPr/>
            <p:nvPr/>
          </p:nvCxnSpPr>
          <p:spPr>
            <a:xfrm>
              <a:off x="4543532" y="3403431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接點 101"/>
            <p:cNvCxnSpPr/>
            <p:nvPr/>
          </p:nvCxnSpPr>
          <p:spPr>
            <a:xfrm>
              <a:off x="4543531" y="2215812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8" name="矩形 1037"/>
            <p:cNvSpPr/>
            <p:nvPr/>
          </p:nvSpPr>
          <p:spPr>
            <a:xfrm>
              <a:off x="4810124" y="2143123"/>
              <a:ext cx="523004" cy="134603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n/k</a:t>
              </a:r>
            </a:p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Voter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字方塊 111"/>
            <p:cNvSpPr txBox="1"/>
            <p:nvPr/>
          </p:nvSpPr>
          <p:spPr>
            <a:xfrm>
              <a:off x="5229225" y="2608270"/>
              <a:ext cx="6000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Output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cxnSp>
          <p:nvCxnSpPr>
            <p:cNvPr id="113" name="直線接點 112"/>
            <p:cNvCxnSpPr/>
            <p:nvPr/>
          </p:nvCxnSpPr>
          <p:spPr>
            <a:xfrm>
              <a:off x="5238804" y="2859791"/>
              <a:ext cx="247648" cy="5299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群組 64"/>
          <p:cNvGrpSpPr/>
          <p:nvPr/>
        </p:nvGrpSpPr>
        <p:grpSpPr>
          <a:xfrm>
            <a:off x="5829300" y="1929656"/>
            <a:ext cx="3105479" cy="1913872"/>
            <a:chOff x="5829300" y="1929656"/>
            <a:chExt cx="3105479" cy="1913872"/>
          </a:xfrm>
        </p:grpSpPr>
        <p:sp>
          <p:nvSpPr>
            <p:cNvPr id="127" name="文字方塊 126"/>
            <p:cNvSpPr txBox="1"/>
            <p:nvPr/>
          </p:nvSpPr>
          <p:spPr>
            <a:xfrm>
              <a:off x="5829300" y="2646622"/>
              <a:ext cx="5143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Input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6481764" y="2181474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6481763" y="2505324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zh-TW" sz="1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6481764" y="2972732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US" altLang="zh-TW" sz="10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6481762" y="3280320"/>
              <a:ext cx="752475" cy="171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US" altLang="zh-TW" sz="10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TW" altLang="en-US" sz="10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1" name="直線接點 120"/>
            <p:cNvCxnSpPr>
              <a:stCxn id="116" idx="1"/>
            </p:cNvCxnSpPr>
            <p:nvPr/>
          </p:nvCxnSpPr>
          <p:spPr>
            <a:xfrm flipH="1">
              <a:off x="6300789" y="2267199"/>
              <a:ext cx="180975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>
              <a:stCxn id="117" idx="1"/>
            </p:cNvCxnSpPr>
            <p:nvPr/>
          </p:nvCxnSpPr>
          <p:spPr>
            <a:xfrm flipH="1">
              <a:off x="6300789" y="2591049"/>
              <a:ext cx="18097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接點 122"/>
            <p:cNvCxnSpPr>
              <a:stCxn id="118" idx="1"/>
            </p:cNvCxnSpPr>
            <p:nvPr/>
          </p:nvCxnSpPr>
          <p:spPr>
            <a:xfrm flipH="1">
              <a:off x="6300789" y="3058457"/>
              <a:ext cx="180975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接點 123"/>
            <p:cNvCxnSpPr>
              <a:stCxn id="119" idx="1"/>
            </p:cNvCxnSpPr>
            <p:nvPr/>
          </p:nvCxnSpPr>
          <p:spPr>
            <a:xfrm flipH="1">
              <a:off x="6300789" y="3366045"/>
              <a:ext cx="180973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接點 124"/>
            <p:cNvCxnSpPr/>
            <p:nvPr/>
          </p:nvCxnSpPr>
          <p:spPr>
            <a:xfrm flipV="1">
              <a:off x="6300789" y="2267201"/>
              <a:ext cx="0" cy="10988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接點 125"/>
            <p:cNvCxnSpPr/>
            <p:nvPr/>
          </p:nvCxnSpPr>
          <p:spPr>
            <a:xfrm>
              <a:off x="7234237" y="3058457"/>
              <a:ext cx="247648" cy="5299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接點 127"/>
            <p:cNvCxnSpPr/>
            <p:nvPr/>
          </p:nvCxnSpPr>
          <p:spPr>
            <a:xfrm>
              <a:off x="7234236" y="2588041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/>
            <p:cNvCxnSpPr/>
            <p:nvPr/>
          </p:nvCxnSpPr>
          <p:spPr>
            <a:xfrm>
              <a:off x="7224763" y="3363037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>
              <a:off x="7224764" y="2254163"/>
              <a:ext cx="257121" cy="3008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矩形 130"/>
            <p:cNvSpPr/>
            <p:nvPr/>
          </p:nvSpPr>
          <p:spPr>
            <a:xfrm>
              <a:off x="7491358" y="1929656"/>
              <a:ext cx="252467" cy="74712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Voter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字方塊 131"/>
            <p:cNvSpPr txBox="1"/>
            <p:nvPr/>
          </p:nvSpPr>
          <p:spPr>
            <a:xfrm>
              <a:off x="8153291" y="2646621"/>
              <a:ext cx="6438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Output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cxnSp>
          <p:nvCxnSpPr>
            <p:cNvPr id="133" name="直線接點 132"/>
            <p:cNvCxnSpPr/>
            <p:nvPr/>
          </p:nvCxnSpPr>
          <p:spPr>
            <a:xfrm>
              <a:off x="8177160" y="2898142"/>
              <a:ext cx="247648" cy="5299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直線接點 1042"/>
            <p:cNvCxnSpPr/>
            <p:nvPr/>
          </p:nvCxnSpPr>
          <p:spPr>
            <a:xfrm flipH="1" flipV="1">
              <a:off x="5953125" y="2895492"/>
              <a:ext cx="347664" cy="26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矩形 138"/>
            <p:cNvSpPr/>
            <p:nvPr/>
          </p:nvSpPr>
          <p:spPr>
            <a:xfrm>
              <a:off x="7491358" y="2972731"/>
              <a:ext cx="252467" cy="8707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Voter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7" name="直線接點 1046"/>
            <p:cNvCxnSpPr>
              <a:stCxn id="131" idx="3"/>
            </p:cNvCxnSpPr>
            <p:nvPr/>
          </p:nvCxnSpPr>
          <p:spPr>
            <a:xfrm>
              <a:off x="7743825" y="2303216"/>
              <a:ext cx="433335" cy="1293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直線接點 1048"/>
            <p:cNvCxnSpPr/>
            <p:nvPr/>
          </p:nvCxnSpPr>
          <p:spPr>
            <a:xfrm>
              <a:off x="8177160" y="2429125"/>
              <a:ext cx="0" cy="78312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直線接點 1050"/>
            <p:cNvCxnSpPr>
              <a:stCxn id="139" idx="3"/>
            </p:cNvCxnSpPr>
            <p:nvPr/>
          </p:nvCxnSpPr>
          <p:spPr>
            <a:xfrm flipV="1">
              <a:off x="7743825" y="3212252"/>
              <a:ext cx="433335" cy="1958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文字方塊 149"/>
            <p:cNvSpPr txBox="1"/>
            <p:nvPr/>
          </p:nvSpPr>
          <p:spPr>
            <a:xfrm>
              <a:off x="8105056" y="2146131"/>
              <a:ext cx="6476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Main 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51" name="文字方塊 150"/>
            <p:cNvSpPr txBox="1"/>
            <p:nvPr/>
          </p:nvSpPr>
          <p:spPr>
            <a:xfrm>
              <a:off x="8115576" y="3025229"/>
              <a:ext cx="8192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Redundant System</a:t>
              </a:r>
              <a:endParaRPr lang="zh-TW" altLang="en-US" sz="10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055" name="矩形 1054"/>
            <p:cNvSpPr/>
            <p:nvPr/>
          </p:nvSpPr>
          <p:spPr>
            <a:xfrm>
              <a:off x="6343650" y="2108745"/>
              <a:ext cx="1776360" cy="622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6343650" y="2892842"/>
              <a:ext cx="1776360" cy="622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812122" y="3843528"/>
            <a:ext cx="20072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Rock Well</a:t>
            </a:r>
            <a:r>
              <a:rPr lang="zh-TW" altLang="en-US" sz="1000" dirty="0" smtClean="0"/>
              <a:t>：</a:t>
            </a:r>
            <a:r>
              <a:rPr lang="en-US" altLang="zh-TW" sz="1000" dirty="0"/>
              <a:t>1756 L6X/L7X</a:t>
            </a:r>
            <a:endParaRPr lang="en-US" altLang="zh-TW" sz="1000" dirty="0" smtClean="0"/>
          </a:p>
          <a:p>
            <a:r>
              <a:rPr lang="en-US" altLang="zh-TW" sz="1000" dirty="0" smtClean="0"/>
              <a:t>Mitsubishi</a:t>
            </a:r>
            <a:r>
              <a:rPr lang="zh-TW" altLang="en-US" sz="1000" dirty="0" smtClean="0"/>
              <a:t>：</a:t>
            </a:r>
            <a:r>
              <a:rPr lang="en-US" altLang="zh-TW" sz="1000" dirty="0"/>
              <a:t>Q12/Q25PRHCPU</a:t>
            </a:r>
            <a:endParaRPr lang="en-US" altLang="zh-TW" sz="1000" dirty="0" smtClean="0"/>
          </a:p>
          <a:p>
            <a:r>
              <a:rPr lang="en-US" altLang="zh-TW" sz="1000" dirty="0" smtClean="0"/>
              <a:t>Siemens</a:t>
            </a:r>
            <a:r>
              <a:rPr lang="zh-TW" altLang="en-US" sz="1000" dirty="0" smtClean="0"/>
              <a:t>：</a:t>
            </a:r>
            <a:r>
              <a:rPr lang="en-US" altLang="zh-TW" sz="1000" dirty="0" smtClean="0"/>
              <a:t>S7-400</a:t>
            </a:r>
          </a:p>
          <a:p>
            <a:r>
              <a:rPr lang="en-US" altLang="zh-TW" sz="1000" dirty="0" smtClean="0"/>
              <a:t>Delta</a:t>
            </a:r>
            <a:r>
              <a:rPr lang="zh-TW" altLang="en-US" sz="1000" dirty="0" smtClean="0"/>
              <a:t>：</a:t>
            </a:r>
            <a:r>
              <a:rPr lang="en-US" altLang="zh-TW" sz="1000" dirty="0" smtClean="0"/>
              <a:t>AHCPU560-EN2</a:t>
            </a:r>
          </a:p>
          <a:p>
            <a:r>
              <a:rPr lang="en-US" altLang="zh-TW" sz="1000" dirty="0" smtClean="0"/>
              <a:t>Schneider</a:t>
            </a:r>
            <a:r>
              <a:rPr lang="zh-TW" altLang="en-US" sz="1000" dirty="0" smtClean="0"/>
              <a:t>：</a:t>
            </a:r>
            <a:r>
              <a:rPr lang="en-US" altLang="zh-TW" sz="1000" dirty="0" smtClean="0"/>
              <a:t>M580</a:t>
            </a:r>
          </a:p>
          <a:p>
            <a:r>
              <a:rPr lang="en-US" altLang="zh-TW" sz="1000" dirty="0" smtClean="0"/>
              <a:t>OMRON</a:t>
            </a:r>
            <a:r>
              <a:rPr lang="zh-TW" altLang="en-US" sz="1000" dirty="0" smtClean="0"/>
              <a:t>：</a:t>
            </a:r>
            <a:r>
              <a:rPr lang="en-US" altLang="zh-TW" sz="1000" dirty="0" smtClean="0"/>
              <a:t>CS1D</a:t>
            </a:r>
          </a:p>
          <a:p>
            <a:endParaRPr lang="zh-TW" altLang="en-US" sz="1000" dirty="0"/>
          </a:p>
        </p:txBody>
      </p:sp>
      <p:sp>
        <p:nvSpPr>
          <p:cNvPr id="88" name="文字方塊 87"/>
          <p:cNvSpPr txBox="1"/>
          <p:nvPr/>
        </p:nvSpPr>
        <p:spPr>
          <a:xfrm>
            <a:off x="3662417" y="3869358"/>
            <a:ext cx="1566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Functional Safety SIL3</a:t>
            </a:r>
            <a:endParaRPr lang="zh-TW" altLang="en-US" sz="1000" dirty="0"/>
          </a:p>
        </p:txBody>
      </p:sp>
      <p:sp>
        <p:nvSpPr>
          <p:cNvPr id="89" name="文字方塊 88"/>
          <p:cNvSpPr txBox="1"/>
          <p:nvPr/>
        </p:nvSpPr>
        <p:spPr>
          <a:xfrm>
            <a:off x="6567596" y="3869436"/>
            <a:ext cx="1566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Functional Safety SIL4</a:t>
            </a:r>
            <a:endParaRPr lang="zh-TW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00585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13023"/>
            <a:ext cx="6334472" cy="621176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Types of Redundancy 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</a:t>
            </a:fld>
            <a:endParaRPr lang="zh-TW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99907180"/>
              </p:ext>
            </p:extLst>
          </p:nvPr>
        </p:nvGraphicFramePr>
        <p:xfrm>
          <a:off x="333374" y="1409700"/>
          <a:ext cx="5886451" cy="241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直線接點 8"/>
          <p:cNvCxnSpPr/>
          <p:nvPr/>
        </p:nvCxnSpPr>
        <p:spPr>
          <a:xfrm>
            <a:off x="5334000" y="1609725"/>
            <a:ext cx="666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>
            <a:off x="5333999" y="2114550"/>
            <a:ext cx="6667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/>
          <p:nvPr/>
        </p:nvCxnSpPr>
        <p:spPr>
          <a:xfrm>
            <a:off x="5334000" y="2638425"/>
            <a:ext cx="666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/>
          <p:nvPr/>
        </p:nvCxnSpPr>
        <p:spPr>
          <a:xfrm>
            <a:off x="5334000" y="3124200"/>
            <a:ext cx="666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6000749" y="1609724"/>
            <a:ext cx="0" cy="15144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6000749" y="2362198"/>
            <a:ext cx="581026" cy="0"/>
          </a:xfrm>
          <a:prstGeom prst="line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/>
          <p:cNvSpPr txBox="1"/>
          <p:nvPr/>
        </p:nvSpPr>
        <p:spPr>
          <a:xfrm>
            <a:off x="6160135" y="1730342"/>
            <a:ext cx="28060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AH500 </a:t>
            </a:r>
            <a:endParaRPr lang="en-US" altLang="zh-TW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Redundant </a:t>
            </a:r>
          </a:p>
          <a:p>
            <a:pPr lvl="0" algn="ctr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altLang="zh-TW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(Stage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zh-TW" altLang="en-US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直線接點 12"/>
          <p:cNvCxnSpPr/>
          <p:nvPr/>
        </p:nvCxnSpPr>
        <p:spPr>
          <a:xfrm>
            <a:off x="5324473" y="3648073"/>
            <a:ext cx="1181102" cy="0"/>
          </a:xfrm>
          <a:prstGeom prst="line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581775" y="3047908"/>
            <a:ext cx="2047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AH500 Redundant System</a:t>
            </a:r>
          </a:p>
          <a:p>
            <a:pPr algn="ctr"/>
            <a:r>
              <a:rPr lang="en-US" altLang="zh-TW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(Stage 2)</a:t>
            </a:r>
            <a:endParaRPr lang="zh-TW" altLang="en-US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99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762" y="1826668"/>
            <a:ext cx="1117325" cy="1936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18" y="1710777"/>
            <a:ext cx="1881618" cy="211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176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AH560-EN2 Introduction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</a:t>
            </a:fld>
            <a:endParaRPr lang="zh-TW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5055694" y="2297844"/>
            <a:ext cx="246531" cy="30137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9" name="圓角矩形 8"/>
          <p:cNvSpPr/>
          <p:nvPr/>
        </p:nvSpPr>
        <p:spPr>
          <a:xfrm>
            <a:off x="4913488" y="3032238"/>
            <a:ext cx="337937" cy="63400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10" name="圓角矩形 9"/>
          <p:cNvSpPr/>
          <p:nvPr/>
        </p:nvSpPr>
        <p:spPr>
          <a:xfrm>
            <a:off x="5714293" y="3248138"/>
            <a:ext cx="393007" cy="35417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11" name="圓角矩形 10"/>
          <p:cNvSpPr/>
          <p:nvPr/>
        </p:nvSpPr>
        <p:spPr>
          <a:xfrm>
            <a:off x="5714293" y="2632385"/>
            <a:ext cx="393007" cy="5896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cxnSp>
        <p:nvCxnSpPr>
          <p:cNvPr id="12" name="直線接點 11"/>
          <p:cNvCxnSpPr>
            <a:stCxn id="6" idx="0"/>
          </p:cNvCxnSpPr>
          <p:nvPr/>
        </p:nvCxnSpPr>
        <p:spPr>
          <a:xfrm flipV="1">
            <a:off x="5178960" y="1517008"/>
            <a:ext cx="347539" cy="7808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5216561" y="1044034"/>
            <a:ext cx="1882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SD</a:t>
            </a:r>
            <a:r>
              <a:rPr lang="zh-TW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Card Type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Micro SD (max 32GB)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5084945" y="3653111"/>
            <a:ext cx="470805" cy="3251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015547" y="3903548"/>
            <a:ext cx="178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Network COM Port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/>
              <a:t>RJ45 x2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/>
              <a:t>EtherNet/IP (DLR)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6551526" y="2119043"/>
            <a:ext cx="2043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Serial Communication Port</a:t>
            </a:r>
            <a:endParaRPr lang="en-US" altLang="zh-TW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European-style </a:t>
            </a:r>
            <a:r>
              <a:rPr lang="en-US" altLang="zh-TW"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erminal </a:t>
            </a:r>
            <a:r>
              <a:rPr lang="en-US" altLang="zh-TW"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lock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RS232/RS485</a:t>
            </a:r>
          </a:p>
        </p:txBody>
      </p:sp>
      <p:cxnSp>
        <p:nvCxnSpPr>
          <p:cNvPr id="23" name="直線接點 22"/>
          <p:cNvCxnSpPr/>
          <p:nvPr/>
        </p:nvCxnSpPr>
        <p:spPr>
          <a:xfrm flipV="1">
            <a:off x="6107300" y="2421657"/>
            <a:ext cx="433952" cy="4407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>
            <a:stCxn id="10" idx="3"/>
          </p:cNvCxnSpPr>
          <p:nvPr/>
        </p:nvCxnSpPr>
        <p:spPr>
          <a:xfrm>
            <a:off x="6107300" y="3425225"/>
            <a:ext cx="433952" cy="1770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6566261" y="3279012"/>
            <a:ext cx="1559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latin typeface="+mn-ea"/>
                <a:ea typeface="+mn-ea"/>
              </a:rPr>
              <a:t>Fiber Optics Module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latin typeface="+mn-ea"/>
                <a:ea typeface="+mn-ea"/>
              </a:rPr>
              <a:t>Data synchronization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66" y="3143588"/>
            <a:ext cx="925988" cy="50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625878" y="4125996"/>
            <a:ext cx="1474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</a:t>
            </a:r>
            <a:r>
              <a:rPr lang="en-US" altLang="zh-TW" sz="1000" dirty="0"/>
              <a:t> </a:t>
            </a:r>
            <a:r>
              <a:rPr lang="en-US" altLang="zh-TW" sz="1000" dirty="0" smtClean="0"/>
              <a:t>LCP-155A4HDRJ</a:t>
            </a:r>
          </a:p>
          <a:p>
            <a:r>
              <a:rPr lang="en-US" altLang="zh-TW" sz="1000" dirty="0" smtClean="0"/>
              <a:t>2.</a:t>
            </a:r>
            <a:r>
              <a:rPr lang="en-US" altLang="zh-TW" sz="1000" dirty="0"/>
              <a:t> </a:t>
            </a:r>
            <a:r>
              <a:rPr lang="en-US" altLang="zh-TW" sz="1000" dirty="0" smtClean="0"/>
              <a:t>LCP-155B4JDRJ</a:t>
            </a:r>
          </a:p>
          <a:p>
            <a:r>
              <a:rPr lang="en-US" altLang="zh-TW" sz="1000" dirty="0" smtClean="0"/>
              <a:t>3.</a:t>
            </a:r>
            <a:r>
              <a:rPr lang="zh-TW" altLang="en-US" sz="1000" dirty="0" smtClean="0"/>
              <a:t> </a:t>
            </a:r>
            <a:r>
              <a:rPr lang="en-US" altLang="zh-TW" sz="1000" dirty="0"/>
              <a:t>LCP-155B4MDRJ</a:t>
            </a:r>
            <a:endParaRPr lang="zh-TW" altLang="en-US" sz="1000" dirty="0"/>
          </a:p>
        </p:txBody>
      </p:sp>
      <p:grpSp>
        <p:nvGrpSpPr>
          <p:cNvPr id="8" name="群組 7"/>
          <p:cNvGrpSpPr/>
          <p:nvPr/>
        </p:nvGrpSpPr>
        <p:grpSpPr>
          <a:xfrm>
            <a:off x="89049" y="932985"/>
            <a:ext cx="2068680" cy="3889556"/>
            <a:chOff x="89049" y="932985"/>
            <a:chExt cx="2068680" cy="3889556"/>
          </a:xfrm>
        </p:grpSpPr>
        <p:sp>
          <p:nvSpPr>
            <p:cNvPr id="27" name="圓角矩形 26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AH560_EN</a:t>
              </a:r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Specifications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圓角矩形 36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Series Selection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0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 animBg="1"/>
      <p:bldP spid="11" grpId="0" animBg="1"/>
      <p:bldP spid="13" grpId="0"/>
      <p:bldP spid="21" grpId="0"/>
      <p:bldP spid="22" grpId="0"/>
      <p:bldP spid="2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06" y="1595137"/>
            <a:ext cx="2903368" cy="100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0427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AH560-EN2 </a:t>
            </a:r>
            <a:r>
              <a:rPr lang="en-US" altLang="zh-TW" sz="2400" b="1" dirty="0"/>
              <a:t>Introduction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</a:t>
            </a:fld>
            <a:endParaRPr lang="zh-TW" altLang="en-US" dirty="0"/>
          </a:p>
        </p:txBody>
      </p:sp>
      <p:pic>
        <p:nvPicPr>
          <p:cNvPr id="3077" name="Picture 5" descr="C:\Users\ETHANCW.CHEN\Desktop\AHCPU560照片\AH500-1_P_F_201705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139907" y="3466632"/>
            <a:ext cx="381807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圓角矩形 8"/>
          <p:cNvSpPr/>
          <p:nvPr/>
        </p:nvSpPr>
        <p:spPr>
          <a:xfrm>
            <a:off x="3465304" y="3444278"/>
            <a:ext cx="990600" cy="103046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7" name="文字方塊 6"/>
          <p:cNvSpPr txBox="1"/>
          <p:nvPr/>
        </p:nvSpPr>
        <p:spPr>
          <a:xfrm>
            <a:off x="6585726" y="1658629"/>
            <a:ext cx="1571625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>
              <a:defRPr sz="1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zh-TW" sz="1200" dirty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Power Redundancy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1200" dirty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AHPS05-5A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AHPS15-5A</a:t>
            </a:r>
            <a:endParaRPr lang="zh-TW" altLang="en-US" sz="1200" dirty="0">
              <a:solidFill>
                <a:schemeClr val="tx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819669" y="3074381"/>
            <a:ext cx="56284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Redundancy of Extension Backplanes </a:t>
            </a:r>
            <a:r>
              <a:rPr lang="zh-TW" altLang="en-US" sz="1200" dirty="0" smtClean="0"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1200" dirty="0">
                <a:latin typeface="Arial" pitchFamily="34" charset="0"/>
                <a:cs typeface="Arial" pitchFamily="34" charset="0"/>
              </a:rPr>
              <a:t>AHBP06ER1-5A</a:t>
            </a:r>
            <a:r>
              <a:rPr lang="zh-TW" altLang="en-US" sz="1200" dirty="0">
                <a:latin typeface="Arial" pitchFamily="34" charset="0"/>
                <a:cs typeface="Arial" pitchFamily="34" charset="0"/>
              </a:rPr>
              <a:t>、</a:t>
            </a:r>
            <a:r>
              <a:rPr lang="en-US" altLang="zh-TW" sz="1200" dirty="0" smtClean="0">
                <a:latin typeface="Arial" pitchFamily="34" charset="0"/>
                <a:cs typeface="Arial" pitchFamily="34" charset="0"/>
              </a:rPr>
              <a:t>AHBP08ER1-5A</a:t>
            </a:r>
            <a:endParaRPr lang="zh-TW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2769524" y="1149084"/>
            <a:ext cx="3672368" cy="372825"/>
          </a:xfrm>
        </p:spPr>
        <p:txBody>
          <a:bodyPr>
            <a:noAutofit/>
          </a:bodyPr>
          <a:lstStyle/>
          <a:p>
            <a:r>
              <a:rPr lang="en-US" altLang="zh-TW" sz="1200" dirty="0" smtClean="0"/>
              <a:t>Redundant Main Backplane</a:t>
            </a:r>
            <a:r>
              <a:rPr lang="zh-TW" altLang="en-US" sz="1200" dirty="0" smtClean="0"/>
              <a:t>：</a:t>
            </a:r>
            <a:r>
              <a:rPr lang="en-US" altLang="zh-TW" sz="1200" dirty="0" smtClean="0"/>
              <a:t>AHBP04MR1-5A</a:t>
            </a:r>
            <a:endParaRPr lang="zh-TW" altLang="en-US" sz="1200" dirty="0"/>
          </a:p>
        </p:txBody>
      </p:sp>
      <p:sp>
        <p:nvSpPr>
          <p:cNvPr id="26" name="圓角矩形 25"/>
          <p:cNvSpPr/>
          <p:nvPr/>
        </p:nvSpPr>
        <p:spPr>
          <a:xfrm>
            <a:off x="3408155" y="1583742"/>
            <a:ext cx="990600" cy="103046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直線接點 21"/>
          <p:cNvCxnSpPr>
            <a:stCxn id="26" idx="3"/>
          </p:cNvCxnSpPr>
          <p:nvPr/>
        </p:nvCxnSpPr>
        <p:spPr>
          <a:xfrm flipV="1">
            <a:off x="4398755" y="1813518"/>
            <a:ext cx="1909573" cy="2854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 flipV="1">
            <a:off x="4455904" y="2160139"/>
            <a:ext cx="1852424" cy="15039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6482989" y="1607053"/>
            <a:ext cx="1674362" cy="69790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7" name="群組 26"/>
          <p:cNvGrpSpPr/>
          <p:nvPr/>
        </p:nvGrpSpPr>
        <p:grpSpPr>
          <a:xfrm>
            <a:off x="89049" y="932985"/>
            <a:ext cx="2068680" cy="3889556"/>
            <a:chOff x="89049" y="932985"/>
            <a:chExt cx="2068680" cy="3889556"/>
          </a:xfrm>
        </p:grpSpPr>
        <p:sp>
          <p:nvSpPr>
            <p:cNvPr id="28" name="圓角矩形 27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AH560_EN</a:t>
              </a:r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37" name="圓角矩形 36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圓角矩形 49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Specifications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Series Selection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117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26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06" y="1595137"/>
            <a:ext cx="2903368" cy="100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 descr="C:\Users\ETHANCW.CHEN\Desktop\AHCPU560照片\AH500-1_P_F_201705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139907" y="3466632"/>
            <a:ext cx="381807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0427"/>
          </a:xfrm>
        </p:spPr>
        <p:txBody>
          <a:bodyPr/>
          <a:lstStyle/>
          <a:p>
            <a:pPr algn="ctr"/>
            <a:r>
              <a:rPr lang="en-US" altLang="zh-TW" sz="2400" b="1" dirty="0"/>
              <a:t>AH560-EN2 Introduction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6</a:t>
            </a:fld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3244682" y="3441232"/>
            <a:ext cx="356331" cy="100811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7" name="文字方塊 6"/>
          <p:cNvSpPr txBox="1"/>
          <p:nvPr/>
        </p:nvSpPr>
        <p:spPr>
          <a:xfrm>
            <a:off x="6421771" y="1668154"/>
            <a:ext cx="1411729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>
              <a:defRPr sz="1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Communication Redundancy in Extension Backplanes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6406789" y="1616578"/>
            <a:ext cx="1426711" cy="90745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0" name="直線接點 29"/>
          <p:cNvCxnSpPr/>
          <p:nvPr/>
        </p:nvCxnSpPr>
        <p:spPr>
          <a:xfrm flipV="1">
            <a:off x="3601013" y="1945153"/>
            <a:ext cx="2677884" cy="16699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2819669" y="3074381"/>
            <a:ext cx="5585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zh-TW" alt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Redundancy of Extension Backplanes </a:t>
            </a:r>
            <a:r>
              <a:rPr lang="zh-TW" altLang="en-US" sz="1200" dirty="0"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1200" dirty="0">
                <a:latin typeface="Arial" pitchFamily="34" charset="0"/>
                <a:cs typeface="Arial" pitchFamily="34" charset="0"/>
              </a:rPr>
              <a:t>AHBP06ER1-5A</a:t>
            </a:r>
            <a:r>
              <a:rPr lang="zh-TW" altLang="en-US" sz="1200" dirty="0">
                <a:latin typeface="Arial" pitchFamily="34" charset="0"/>
                <a:cs typeface="Arial" pitchFamily="34" charset="0"/>
              </a:rPr>
              <a:t>、</a:t>
            </a:r>
            <a:r>
              <a:rPr lang="en-US" altLang="zh-TW" sz="1200" dirty="0">
                <a:latin typeface="Arial" pitchFamily="34" charset="0"/>
                <a:cs typeface="Arial" pitchFamily="34" charset="0"/>
              </a:rPr>
              <a:t>AHBP08ER1-5A</a:t>
            </a:r>
            <a:endParaRPr lang="zh-TW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2769524" y="1149084"/>
            <a:ext cx="3672368" cy="372825"/>
          </a:xfrm>
        </p:spPr>
        <p:txBody>
          <a:bodyPr>
            <a:noAutofit/>
          </a:bodyPr>
          <a:lstStyle/>
          <a:p>
            <a:r>
              <a:rPr lang="en-US" altLang="zh-TW" sz="1200" dirty="0"/>
              <a:t>Redundant Main Backplane</a:t>
            </a:r>
            <a:r>
              <a:rPr lang="zh-TW" altLang="en-US" sz="1200" dirty="0"/>
              <a:t>：</a:t>
            </a:r>
            <a:r>
              <a:rPr lang="en-US" altLang="zh-TW" sz="1200" dirty="0"/>
              <a:t>AHBP04MR1-5A</a:t>
            </a:r>
            <a:endParaRPr lang="zh-TW" altLang="en-US" sz="1200" dirty="0"/>
          </a:p>
        </p:txBody>
      </p:sp>
      <p:grpSp>
        <p:nvGrpSpPr>
          <p:cNvPr id="25" name="群組 24"/>
          <p:cNvGrpSpPr/>
          <p:nvPr/>
        </p:nvGrpSpPr>
        <p:grpSpPr>
          <a:xfrm>
            <a:off x="89049" y="932985"/>
            <a:ext cx="2068680" cy="3889556"/>
            <a:chOff x="89049" y="932985"/>
            <a:chExt cx="2068680" cy="3889556"/>
          </a:xfrm>
        </p:grpSpPr>
        <p:sp>
          <p:nvSpPr>
            <p:cNvPr id="26" name="圓角矩形 25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AH560_EN</a:t>
              </a:r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37" name="圓角矩形 36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圓角矩形 49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Specifications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Series Selection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827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239"/>
            <a:ext cx="6334472" cy="429786"/>
          </a:xfrm>
        </p:spPr>
        <p:txBody>
          <a:bodyPr/>
          <a:lstStyle/>
          <a:p>
            <a:pPr algn="ctr"/>
            <a:r>
              <a:rPr lang="en-US" altLang="zh-TW" sz="2000" b="1" dirty="0"/>
              <a:t>AH560-EN2 Introduction</a:t>
            </a:r>
            <a:endParaRPr lang="zh-TW" altLang="en-US" sz="20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7</a:t>
            </a:fld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79969"/>
              </p:ext>
            </p:extLst>
          </p:nvPr>
        </p:nvGraphicFramePr>
        <p:xfrm>
          <a:off x="2343090" y="439004"/>
          <a:ext cx="3448435" cy="4660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9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89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5050">
                <a:tc>
                  <a:txBody>
                    <a:bodyPr/>
                    <a:lstStyle/>
                    <a:p>
                      <a:pPr algn="ctr">
                        <a:spcAft>
                          <a:spcPts val="120"/>
                        </a:spcAft>
                      </a:pPr>
                      <a:r>
                        <a:rPr lang="en-US" altLang="zh-TW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zh-TW" sz="10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"/>
                        </a:spcAft>
                      </a:pPr>
                      <a:r>
                        <a:rPr lang="en-US" sz="10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AHCPU560-EN2</a:t>
                      </a:r>
                      <a:endParaRPr lang="zh-TW" sz="10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marL="79375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Execution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program is executed cyclically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3090">
                <a:tc>
                  <a:txBody>
                    <a:bodyPr/>
                    <a:lstStyle/>
                    <a:p>
                      <a:pPr marL="79375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I/O Control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Regenerated inputs/outputs</a:t>
                      </a:r>
                    </a:p>
                    <a:p>
                      <a:pPr algn="l"/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Direct inputs/outputs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545">
                <a:tc rowSpan="2">
                  <a:txBody>
                    <a:bodyPr/>
                    <a:lstStyle/>
                    <a:p>
                      <a:pPr marL="79375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Programming language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IEC 61131-3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15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Ladder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、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FBD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、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IL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、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、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SFC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4344">
                <a:tc>
                  <a:txBody>
                    <a:bodyPr/>
                    <a:lstStyle/>
                    <a:p>
                      <a:pPr indent="6350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Instruction execution  </a:t>
                      </a:r>
                    </a:p>
                    <a:p>
                      <a:pPr indent="6350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speed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12K Steps/</a:t>
                      </a:r>
                      <a:r>
                        <a:rPr lang="en-US" sz="900" dirty="0" err="1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8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Instructions</a:t>
                      </a:r>
                      <a:endParaRPr lang="zh-TW" sz="8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666 instructions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434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Constant scan cycle</a:t>
                      </a: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en-US" sz="900" dirty="0" err="1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ms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1-32000 (The scan cycle can be </a:t>
                      </a:r>
                    </a:p>
                    <a:p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increased by one millisecond)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Program capacity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1M Steps</a:t>
                      </a:r>
                      <a:endParaRPr lang="zh-TW" sz="9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Installation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DIN rails or screws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434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Installation of a </a:t>
                      </a:r>
                    </a:p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module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module is installed directly on a backplane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3090">
                <a:tc>
                  <a:txBody>
                    <a:bodyPr/>
                    <a:lstStyle/>
                    <a:p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Connection between   </a:t>
                      </a:r>
                    </a:p>
                    <a:p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two Backplanes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 extension cable connects two backplanes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2919">
                <a:tc>
                  <a:txBody>
                    <a:bodyPr/>
                    <a:lstStyle/>
                    <a:p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zh-TW" sz="8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Max. installed modules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 modules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9585">
                <a:tc>
                  <a:txBody>
                    <a:bodyPr/>
                    <a:lstStyle/>
                    <a:p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zh-TW" sz="8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Max. connected   </a:t>
                      </a:r>
                    </a:p>
                    <a:p>
                      <a:r>
                        <a:rPr lang="en-US" altLang="zh-TW" sz="8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backplanes </a:t>
                      </a:r>
                      <a:endParaRPr lang="zh-TW" sz="8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backplanes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85081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tasks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Single Mode: 283 tasks (32 cyclic tasks;    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32 I/O interrupts; 4 </a:t>
                      </a:r>
                      <a:r>
                        <a:rPr lang="fr-FR" altLang="zh-TW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timed</a:t>
                      </a: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altLang="zh-TW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interrupts</a:t>
                      </a: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 2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communication </a:t>
                      </a:r>
                      <a:r>
                        <a:rPr lang="fr-FR" altLang="zh-TW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interrupts</a:t>
                      </a: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 1 </a:t>
                      </a: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external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24 V low-voltage; interrupt; 212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external interrupts)</a:t>
                      </a:r>
                      <a:r>
                        <a:rPr 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en-US" altLang="zh-TW" sz="90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Redundant Mode: 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 tasks</a:t>
                      </a:r>
                      <a:r>
                        <a:rPr lang="en-US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(32cyclic;  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tasks; 4 </a:t>
                      </a:r>
                      <a:r>
                        <a:rPr lang="fr-FR" altLang="zh-TW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timed</a:t>
                      </a: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altLang="zh-TW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interrupts</a:t>
                      </a:r>
                      <a:r>
                        <a:rPr lang="fr-FR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434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Numbers of I/O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 indent="0">
                        <a:spcAft>
                          <a:spcPts val="12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Single Mode: 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4352</a:t>
                      </a:r>
                      <a:r>
                        <a:rPr lang="en-US" sz="900" baseline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points</a:t>
                      </a:r>
                    </a:p>
                    <a:p>
                      <a:pPr marL="76200" indent="0">
                        <a:spcAft>
                          <a:spcPts val="12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Redundant Mode:</a:t>
                      </a:r>
                      <a:r>
                        <a:rPr lang="en-US" altLang="zh-TW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3584</a:t>
                      </a:r>
                      <a:r>
                        <a:rPr lang="en-US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points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Input relays [X]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65536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X0.0~X4095.15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Output relays [Y]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65536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Y0.0~Y4095.15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5451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Internal relays [M]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8192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M0~M8191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2154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Link registers [L]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262144</a:t>
                      </a:r>
                      <a:r>
                        <a:rPr lang="zh-TW" sz="9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L0~262143</a:t>
                      </a:r>
                      <a:r>
                        <a:rPr lang="zh-TW" sz="9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  <a:endParaRPr lang="zh-TW" sz="9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786855"/>
              </p:ext>
            </p:extLst>
          </p:nvPr>
        </p:nvGraphicFramePr>
        <p:xfrm>
          <a:off x="5801178" y="432299"/>
          <a:ext cx="3281072" cy="4670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53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57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69710">
                <a:tc>
                  <a:txBody>
                    <a:bodyPr/>
                    <a:lstStyle/>
                    <a:p>
                      <a:pPr algn="ctr">
                        <a:spcAft>
                          <a:spcPts val="120"/>
                        </a:spcAft>
                      </a:pPr>
                      <a:r>
                        <a:rPr lang="en-US" altLang="zh-TW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zh-TW" sz="10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"/>
                        </a:spcAft>
                      </a:pPr>
                      <a:r>
                        <a:rPr lang="en-US" sz="10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AHCPU560-EN2</a:t>
                      </a:r>
                      <a:endParaRPr lang="zh-TW" sz="10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Timers [T]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2048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T0~T2047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990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Counters [C]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2048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C0~C2047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32-bit counter [HC]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HC0~HC63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register [D]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262144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D0~D262143</a:t>
                      </a:r>
                      <a:r>
                        <a:rPr lang="zh-TW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Stepping relay [S]</a:t>
                      </a:r>
                      <a:endParaRPr lang="zh-TW" sz="9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4096</a:t>
                      </a:r>
                      <a:r>
                        <a:rPr lang="zh-TW" sz="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S0~S4095</a:t>
                      </a:r>
                      <a:r>
                        <a:rPr lang="zh-TW" sz="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Index register [E]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（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E0~E31</a:t>
                      </a:r>
                      <a:r>
                        <a:rPr lang="zh-TW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14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Special auxiliary relay[SM]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635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4096 ( SM0~SM4095 )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922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Special data register  [SR]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de-DE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4096 ( SR0~SR4095 )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8446">
                <a:tc>
                  <a:txBody>
                    <a:bodyPr/>
                    <a:lstStyle/>
                    <a:p>
                      <a:pPr indent="78740">
                        <a:lnSpc>
                          <a:spcPct val="150000"/>
                        </a:lnSpc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Serial communication port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One 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RS-232/485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Ethernet</a:t>
                      </a:r>
                      <a:r>
                        <a:rPr lang="en-US" sz="9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Port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10/100M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757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Modbus TCP 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Connections (Slave)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lang="zh-TW" sz="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757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Modbus TCP </a:t>
                      </a:r>
                      <a:endParaRPr lang="en-US" sz="90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Connections </a:t>
                      </a:r>
                      <a:r>
                        <a:rPr 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(Master)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128</a:t>
                      </a:r>
                      <a:endParaRPr lang="zh-TW" sz="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01130">
                <a:tc>
                  <a:txBody>
                    <a:bodyPr/>
                    <a:lstStyle/>
                    <a:p>
                      <a:pPr indent="78740">
                        <a:lnSpc>
                          <a:spcPct val="150000"/>
                        </a:lnSpc>
                        <a:spcAft>
                          <a:spcPts val="120"/>
                        </a:spcAft>
                      </a:pPr>
                      <a:r>
                        <a:rPr lang="en-US" altLang="zh-TW" sz="900" dirty="0" err="1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EtherNet</a:t>
                      </a: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/IP</a:t>
                      </a:r>
                      <a:r>
                        <a:rPr lang="zh-TW" altLang="en-US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CIP </a:t>
                      </a:r>
                    </a:p>
                    <a:p>
                      <a:pPr indent="78740">
                        <a:lnSpc>
                          <a:spcPct val="150000"/>
                        </a:lnSpc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Connections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256 (</a:t>
                      </a:r>
                      <a:r>
                        <a:rPr lang="en-US" altLang="zh-TW" sz="9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Slave+Master</a:t>
                      </a:r>
                      <a:r>
                        <a:rPr lang="en-US" altLang="zh-TW" sz="9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lang="zh-TW" sz="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01130">
                <a:tc>
                  <a:txBody>
                    <a:bodyPr/>
                    <a:lstStyle/>
                    <a:p>
                      <a:pPr marL="0" indent="78740" algn="l" defTabSz="914400" rtl="0" eaLnBrk="1" latinLnBrk="0" hangingPunct="1">
                        <a:lnSpc>
                          <a:spcPct val="150000"/>
                        </a:lnSpc>
                        <a:spcAft>
                          <a:spcPts val="120"/>
                        </a:spcAft>
                      </a:pPr>
                      <a:r>
                        <a:rPr lang="en-US" altLang="zh-TW" sz="9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EtherNet</a:t>
                      </a:r>
                      <a:r>
                        <a:rPr lang="en-US" altLang="zh-TW" sz="9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/IP TCP </a:t>
                      </a:r>
                    </a:p>
                    <a:p>
                      <a:pPr marL="0" indent="78740" algn="l" defTabSz="914400" rtl="0" eaLnBrk="1" latinLnBrk="0" hangingPunct="1">
                        <a:lnSpc>
                          <a:spcPct val="150000"/>
                        </a:lnSpc>
                        <a:spcAft>
                          <a:spcPts val="120"/>
                        </a:spcAft>
                      </a:pPr>
                      <a:r>
                        <a:rPr lang="en-US" altLang="zh-TW" sz="9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Connections</a:t>
                      </a:r>
                      <a:endParaRPr lang="zh-TW" sz="900" b="1" kern="1200" dirty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128 (</a:t>
                      </a:r>
                      <a:r>
                        <a:rPr lang="en-US" altLang="zh-TW" sz="9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Slave+Master</a:t>
                      </a:r>
                      <a:r>
                        <a:rPr lang="en-US" altLang="zh-TW" sz="9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lang="zh-TW" sz="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7303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USB Port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Mini USB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0315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Storage interface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Micro SD </a:t>
                      </a:r>
                      <a:endParaRPr lang="zh-TW" sz="9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1404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Remote RUN/STOP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setting range is X0.0~X511.15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317136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b="1" i="0" u="none" strike="noStrike" kern="1200" baseline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Real-time clock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9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Years, months, days, hours, minutes, seconds, and weeks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31122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Switched Time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20ms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52739">
                <a:tc>
                  <a:txBody>
                    <a:bodyPr/>
                    <a:lstStyle/>
                    <a:p>
                      <a:pPr indent="78740">
                        <a:spcAft>
                          <a:spcPts val="120"/>
                        </a:spcAft>
                      </a:pPr>
                      <a:r>
                        <a:rPr lang="en-US" altLang="zh-TW" sz="9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Synchronous Speed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120"/>
                        </a:spcAft>
                      </a:pP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0.5 </a:t>
                      </a:r>
                      <a:r>
                        <a:rPr lang="en-US" sz="900" dirty="0" err="1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ms</a:t>
                      </a:r>
                      <a:r>
                        <a:rPr lang="en-US" sz="90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en-US" sz="900" dirty="0" err="1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kbyte</a:t>
                      </a:r>
                      <a:endParaRPr lang="zh-TW" sz="9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89049" y="932985"/>
            <a:ext cx="2068680" cy="3889556"/>
            <a:chOff x="89049" y="932985"/>
            <a:chExt cx="2068680" cy="3889556"/>
          </a:xfrm>
        </p:grpSpPr>
        <p:sp>
          <p:nvSpPr>
            <p:cNvPr id="19" name="圓角矩形 18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AH560_EN</a:t>
              </a:r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Specifications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Series Selection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948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00963"/>
          </a:xfrm>
        </p:spPr>
        <p:txBody>
          <a:bodyPr/>
          <a:lstStyle/>
          <a:p>
            <a:pPr algn="ctr"/>
            <a:r>
              <a:rPr lang="en-US" altLang="zh-TW" sz="2400" b="1" dirty="0"/>
              <a:t>AH560-EN2 Introduction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8</a:t>
            </a:fld>
            <a:endParaRPr lang="zh-TW" altLang="en-US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464047"/>
              </p:ext>
            </p:extLst>
          </p:nvPr>
        </p:nvGraphicFramePr>
        <p:xfrm>
          <a:off x="2546920" y="782261"/>
          <a:ext cx="6108700" cy="399580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392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33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26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0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794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8949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Backplane Lists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AH5x0 </a:t>
                      </a:r>
                    </a:p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AH5x1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AH560</a:t>
                      </a:r>
                      <a:r>
                        <a:rPr lang="en-US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(Single Mode</a:t>
                      </a:r>
                      <a:r>
                        <a:rPr lang="en-US" altLang="zh-TW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AH560</a:t>
                      </a:r>
                      <a:r>
                        <a:rPr lang="en-US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(Redundant Mode</a:t>
                      </a:r>
                      <a:r>
                        <a:rPr lang="en-US" altLang="zh-TW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61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Main Backplanes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AHBP04M1-5A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5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AHBP06M1-5A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7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AHBP08M1-5A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034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AHBP12M1-5A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58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Extension Backplanes</a:t>
                      </a:r>
                      <a:endParaRPr lang="zh-TW" alt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AHBP06E1-5A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×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0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AHBP08E1-5A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×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Redundant Main Backplane</a:t>
                      </a:r>
                      <a:r>
                        <a:rPr lang="zh-TW" alt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zh-TW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(*1)</a:t>
                      </a:r>
                      <a:endParaRPr lang="en-US" altLang="zh-TW" sz="1200" b="1" u="none" strike="noStrik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AHBP04MRI-5A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13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Redundancy of Extension Backplanes</a:t>
                      </a:r>
                    </a:p>
                    <a:p>
                      <a:pPr algn="ctr" rtl="0" fontAlgn="ctr"/>
                      <a:r>
                        <a:rPr lang="en-US" altLang="zh-TW" sz="12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(*1)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AHBP06ERI-5A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98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AHBP08ERI-5A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3777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altLang="zh-TW" sz="10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*1</a:t>
                      </a:r>
                      <a:r>
                        <a:rPr lang="zh-TW" altLang="en-US" sz="10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：</a:t>
                      </a:r>
                      <a:r>
                        <a:rPr lang="en-US" altLang="zh-TW" sz="10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Power Redundancy</a:t>
                      </a:r>
                    </a:p>
                    <a:p>
                      <a:pPr algn="l" rtl="0" fontAlgn="ctr"/>
                      <a:r>
                        <a:rPr lang="en-US" altLang="zh-TW" sz="10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*2</a:t>
                      </a:r>
                      <a:r>
                        <a:rPr lang="zh-TW" altLang="en-US" sz="10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：</a:t>
                      </a:r>
                      <a:r>
                        <a:rPr lang="en-US" altLang="zh-TW" sz="100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Extension Backplanes can’t work with Redundancy of Extension Backplanes at the same time </a:t>
                      </a:r>
                      <a:endParaRPr lang="en-US" altLang="zh-TW" sz="1000" u="none" strike="noStrik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17" name="群組 16"/>
          <p:cNvGrpSpPr/>
          <p:nvPr/>
        </p:nvGrpSpPr>
        <p:grpSpPr>
          <a:xfrm>
            <a:off x="89049" y="932985"/>
            <a:ext cx="2068680" cy="3889556"/>
            <a:chOff x="89049" y="932985"/>
            <a:chExt cx="2068680" cy="3889556"/>
          </a:xfrm>
        </p:grpSpPr>
        <p:sp>
          <p:nvSpPr>
            <p:cNvPr id="24" name="圓角矩形 23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AH560_EN</a:t>
              </a:r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37" name="圓角矩形 36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Specifications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Series Selection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07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Redundant Architecture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9</a:t>
            </a:fld>
            <a:endParaRPr lang="zh-TW" altLang="en-US" dirty="0"/>
          </a:p>
        </p:txBody>
      </p:sp>
      <p:grpSp>
        <p:nvGrpSpPr>
          <p:cNvPr id="165" name="群組 164"/>
          <p:cNvGrpSpPr/>
          <p:nvPr/>
        </p:nvGrpSpPr>
        <p:grpSpPr>
          <a:xfrm>
            <a:off x="5577034" y="1836000"/>
            <a:ext cx="1601531" cy="751050"/>
            <a:chOff x="6202363" y="1864575"/>
            <a:chExt cx="1601531" cy="751050"/>
          </a:xfrm>
        </p:grpSpPr>
        <p:sp>
          <p:nvSpPr>
            <p:cNvPr id="166" name="文字方塊 165"/>
            <p:cNvSpPr txBox="1"/>
            <p:nvPr/>
          </p:nvSpPr>
          <p:spPr>
            <a:xfrm>
              <a:off x="6202363" y="1864575"/>
              <a:ext cx="160153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800" dirty="0"/>
            </a:p>
          </p:txBody>
        </p:sp>
        <p:pic>
          <p:nvPicPr>
            <p:cNvPr id="1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8" name="群組 167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17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3" name="群組 182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84" name="弧形 183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85" name="弧形 184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86" name="直線接點 185"/>
            <p:cNvCxnSpPr>
              <a:stCxn id="185" idx="0"/>
              <a:endCxn id="184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7" name="文字方塊 186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33" name="群組 32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34" name="圓角矩形 33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Redundant System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Extension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42" name="圓角矩形 41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圓角矩形 46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Circuit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圓角矩形 47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文字方塊 27"/>
          <p:cNvSpPr txBox="1"/>
          <p:nvPr/>
        </p:nvSpPr>
        <p:spPr>
          <a:xfrm>
            <a:off x="7179266" y="3181414"/>
            <a:ext cx="1964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Optics)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Architecture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10</a:t>
            </a:fld>
            <a:endParaRPr lang="zh-TW" altLang="en-US" dirty="0"/>
          </a:p>
        </p:txBody>
      </p:sp>
      <p:grpSp>
        <p:nvGrpSpPr>
          <p:cNvPr id="46" name="群組 45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47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文字方塊 47"/>
            <p:cNvSpPr txBox="1"/>
            <p:nvPr/>
          </p:nvSpPr>
          <p:spPr>
            <a:xfrm>
              <a:off x="4095735" y="3673722"/>
              <a:ext cx="1359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65" name="文字方塊 6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68" name="群組 67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69" name="文字方塊 68"/>
            <p:cNvSpPr txBox="1"/>
            <p:nvPr/>
          </p:nvSpPr>
          <p:spPr>
            <a:xfrm>
              <a:off x="6202363" y="1864575"/>
              <a:ext cx="151050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Standby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1" name="群組 70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72" name="文字方塊 71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Master CPU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4" name="群組 73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7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文字方塊 75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77" name="群組 76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79" name="直線接點 7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接點 7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接點 8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直線接點 8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接點 8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群組 8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88" name="弧形 87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89" name="弧形 88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90" name="直線接點 89"/>
            <p:cNvCxnSpPr>
              <a:stCxn id="89" idx="0"/>
              <a:endCxn id="88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文字方塊 90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cxnSp>
        <p:nvCxnSpPr>
          <p:cNvPr id="45" name="直線接點 44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群組 59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61" name="圓角矩形 60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圓角矩形 61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圓角矩形 62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Redundant System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圓角矩形 63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Extension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圓角矩形 65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67" name="圓角矩形 66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83" name="圓角矩形 82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84" name="圓角矩形 83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圓角矩形 85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圓角矩形 91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Circuit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圓角矩形 92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文字方塊 43"/>
          <p:cNvSpPr txBox="1"/>
          <p:nvPr/>
        </p:nvSpPr>
        <p:spPr>
          <a:xfrm>
            <a:off x="7179266" y="3181414"/>
            <a:ext cx="1964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2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群組 144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146" name="文字方塊 145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Architecture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11</a:t>
            </a:fld>
            <a:endParaRPr lang="zh-TW" altLang="en-US" dirty="0"/>
          </a:p>
        </p:txBody>
      </p:sp>
      <p:grpSp>
        <p:nvGrpSpPr>
          <p:cNvPr id="59" name="群組 58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60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文字方塊 61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77" name="文字方塊 76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81" name="群組 80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82" name="文字方塊 81"/>
            <p:cNvSpPr txBox="1"/>
            <p:nvPr/>
          </p:nvSpPr>
          <p:spPr>
            <a:xfrm>
              <a:off x="6202363" y="1864575"/>
              <a:ext cx="149509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Standby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4" name="群組 83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85" name="文字方塊 84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Master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7" name="群組 86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88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文字方塊 88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90" name="群組 89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91" name="直線接點 90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接點 91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接點 92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線接點 94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接點 100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群組 103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05" name="弧形 104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06" name="弧形 105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08" name="直線接點 107"/>
            <p:cNvCxnSpPr>
              <a:stCxn id="106" idx="0"/>
              <a:endCxn id="105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文字方塊 108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11" name="群組 110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14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5" name="文字方塊 114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23" name="群組 122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26" name="直線接點 125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弧形 12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28" name="直線接點 127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接點 131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接點 132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接點 133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文字方塊 135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cxnSp>
        <p:nvCxnSpPr>
          <p:cNvPr id="66" name="直線接點 65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群組 78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80" name="圓角矩形 79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圓角矩形 93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圓角矩形 95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Redundant System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圓角矩形 96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Extension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圓角矩形 97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99" name="圓角矩形 98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00" name="圓角矩形 99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02" name="圓角矩形 101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圓角矩形 102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圓角矩形 106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Circuit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圓角矩形 109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文字方塊 68"/>
          <p:cNvSpPr txBox="1"/>
          <p:nvPr/>
        </p:nvSpPr>
        <p:spPr>
          <a:xfrm>
            <a:off x="7179266" y="3181414"/>
            <a:ext cx="19647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9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字方塊 83"/>
          <p:cNvSpPr txBox="1"/>
          <p:nvPr/>
        </p:nvSpPr>
        <p:spPr>
          <a:xfrm>
            <a:off x="3833730" y="180653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</a:t>
            </a:r>
            <a:endParaRPr lang="zh-TW" altLang="en-US" sz="1200" dirty="0"/>
          </a:p>
        </p:txBody>
      </p:sp>
      <p:pic>
        <p:nvPicPr>
          <p:cNvPr id="10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" name="文字方塊 108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110" name="直線接點 109"/>
          <p:cNvCxnSpPr>
            <a:stCxn id="113" idx="3"/>
            <a:endCxn id="10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橢圓 111"/>
          <p:cNvSpPr/>
          <p:nvPr/>
        </p:nvSpPr>
        <p:spPr>
          <a:xfrm>
            <a:off x="3473449" y="1139809"/>
            <a:ext cx="3407411" cy="584777"/>
          </a:xfrm>
          <a:prstGeom prst="ellips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123" y="877646"/>
            <a:ext cx="460540" cy="47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85" y="1348798"/>
            <a:ext cx="460540" cy="47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589" y="1348798"/>
            <a:ext cx="460540" cy="47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Architecture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12</a:t>
            </a:fld>
            <a:endParaRPr lang="zh-TW" altLang="en-US" dirty="0"/>
          </a:p>
        </p:txBody>
      </p:sp>
      <p:pic>
        <p:nvPicPr>
          <p:cNvPr id="66" name="Picture 5" descr="C:\Users\ETHANCW.CHEN\Desktop\AHCPU560照片\AH500-1_P_F_201705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2914209" y="3200990"/>
            <a:ext cx="2046011" cy="54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文字方塊 82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86" name="群組 85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87" name="文字方塊 86"/>
            <p:cNvSpPr txBox="1"/>
            <p:nvPr/>
          </p:nvSpPr>
          <p:spPr>
            <a:xfrm>
              <a:off x="6202363" y="1864575"/>
              <a:ext cx="149509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Standby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9" name="群組 88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90" name="文字方塊 89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Master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1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93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5" name="文字方塊 94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97" name="群組 96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00" name="直線接點 99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接點 100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接點 102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直線接點 103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接點 107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群組 110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14" name="弧形 113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15" name="弧形 114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18" name="直線接點 117"/>
            <p:cNvCxnSpPr>
              <a:stCxn id="115" idx="0"/>
              <a:endCxn id="114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文字方塊 118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20" name="群組 119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21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文字方塊 121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30" name="群組 129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31" name="直線接點 130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弧形 131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33" name="直線接點 132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接點 133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接點 135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接點 136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接點 139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接點 141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接點 143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grpSp>
        <p:nvGrpSpPr>
          <p:cNvPr id="150" name="群組 149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152" name="文字方塊 151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53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5" name="直線接點 84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接點 95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cxnSp>
        <p:nvCxnSpPr>
          <p:cNvPr id="80" name="直線接點 79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群組 72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74" name="圓角矩形 73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圓角矩形 74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圓角矩形 75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 Redundant System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圓角矩形 76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Extension Backplane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圓角矩形 78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98" name="圓角矩形 97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02" name="圓角矩形 101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圓角矩形 145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圓角矩形 146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Circuit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圓角矩形 147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文字方塊 104"/>
          <p:cNvSpPr txBox="1"/>
          <p:nvPr/>
        </p:nvSpPr>
        <p:spPr>
          <a:xfrm>
            <a:off x="3375975" y="3711423"/>
            <a:ext cx="1147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" dirty="0">
                <a:latin typeface="Arial" panose="020B0604020202020204" pitchFamily="34" charset="0"/>
                <a:cs typeface="Arial" panose="020B0604020202020204" pitchFamily="34" charset="0"/>
              </a:rPr>
              <a:t>Redundancy of Extension Backplane</a:t>
            </a:r>
            <a:endParaRPr lang="zh-TW" altLang="en-US" sz="800" dirty="0"/>
          </a:p>
        </p:txBody>
      </p:sp>
      <p:sp>
        <p:nvSpPr>
          <p:cNvPr id="123" name="文字方塊 122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72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群組 82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89" name="橢圓 88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9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4" name="文字方塊 83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pic>
          <p:nvPicPr>
            <p:cNvPr id="9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" name="群組 204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206" name="文字方塊 205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Master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5" name="文字方塊 184"/>
          <p:cNvSpPr txBox="1"/>
          <p:nvPr/>
        </p:nvSpPr>
        <p:spPr>
          <a:xfrm>
            <a:off x="3036076" y="216165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 2"/>
              </a:rPr>
              <a:t>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pSp>
        <p:nvGrpSpPr>
          <p:cNvPr id="249" name="群組 248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250" name="文字方塊 249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251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6" name="群組 185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188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2" name="文字方塊 191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199" name="文字方塊 198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202" name="群組 201"/>
          <p:cNvGrpSpPr/>
          <p:nvPr/>
        </p:nvGrpSpPr>
        <p:grpSpPr>
          <a:xfrm>
            <a:off x="5577033" y="1836000"/>
            <a:ext cx="1510502" cy="751050"/>
            <a:chOff x="6202362" y="1864575"/>
            <a:chExt cx="1510502" cy="751050"/>
          </a:xfrm>
        </p:grpSpPr>
        <p:sp>
          <p:nvSpPr>
            <p:cNvPr id="203" name="文字方塊 202"/>
            <p:cNvSpPr txBox="1"/>
            <p:nvPr/>
          </p:nvSpPr>
          <p:spPr>
            <a:xfrm>
              <a:off x="6202362" y="1864575"/>
              <a:ext cx="149509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Standby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8" name="群組 207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209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0" name="文字方塊 209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211" name="群組 210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212" name="直線接點 211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線接點 212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線接點 213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5" name="直線接點 214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線接點 217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0" name="群組 219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221" name="弧形 220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222" name="弧形 22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223" name="直線接點 222"/>
            <p:cNvCxnSpPr>
              <a:stCxn id="222" idx="0"/>
              <a:endCxn id="221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文字方塊 223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225" name="群組 224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226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7" name="文字方塊 226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233" name="群組 232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234" name="直線接點 233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弧形 234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236" name="直線接點 235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線接點 236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線接點 237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線接點 238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線接點 239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線接點 240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線接點 241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線接點 242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文字方塊 243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13</a:t>
            </a:fld>
            <a:endParaRPr lang="zh-TW" altLang="en-US" dirty="0"/>
          </a:p>
        </p:txBody>
      </p:sp>
      <p:sp>
        <p:nvSpPr>
          <p:cNvPr id="2" name="圓角矩形 1"/>
          <p:cNvSpPr/>
          <p:nvPr/>
        </p:nvSpPr>
        <p:spPr>
          <a:xfrm>
            <a:off x="3036076" y="1999834"/>
            <a:ext cx="605418" cy="626328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3" name="向右箭號 182"/>
          <p:cNvSpPr>
            <a:spLocks noChangeAspect="1"/>
          </p:cNvSpPr>
          <p:nvPr/>
        </p:nvSpPr>
        <p:spPr>
          <a:xfrm>
            <a:off x="3166929" y="2147891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4" name="向右箭號 183"/>
          <p:cNvSpPr>
            <a:spLocks noChangeAspect="1"/>
          </p:cNvSpPr>
          <p:nvPr/>
        </p:nvSpPr>
        <p:spPr>
          <a:xfrm>
            <a:off x="3409827" y="2319341"/>
            <a:ext cx="65091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7" name="直線接點 76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接點 102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接點 106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群組 84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98" name="圓角矩形 97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圓角矩形 109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圓角矩形 110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12" name="圓角矩形 111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13" name="圓角矩形 112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14" name="圓角矩形 113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圓角矩形 114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圓角矩形 115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圓角矩形 116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1" name="文字方塊 80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pic>
        <p:nvPicPr>
          <p:cNvPr id="86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文字方塊 90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92" name="直線接點 91"/>
          <p:cNvCxnSpPr>
            <a:endCxn id="86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字方塊 81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0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2.59259E-6 L 0.12448 -0.001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5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0.09862 -0.0015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3" grpId="0" animBg="1"/>
      <p:bldP spid="183" grpId="1" animBg="1"/>
      <p:bldP spid="18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群組 95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98" name="文字方塊 97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sp>
          <p:nvSpPr>
            <p:cNvPr id="110" name="橢圓 109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1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3" name="群組 192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194" name="文字方塊 193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95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14</a:t>
            </a:fld>
            <a:endParaRPr lang="zh-TW" altLang="en-US" dirty="0"/>
          </a:p>
        </p:txBody>
      </p:sp>
      <p:grpSp>
        <p:nvGrpSpPr>
          <p:cNvPr id="84" name="群組 83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8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文字方塊 85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95" name="文字方塊 9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115" name="群組 114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118" name="文字方塊 117"/>
            <p:cNvSpPr txBox="1"/>
            <p:nvPr/>
          </p:nvSpPr>
          <p:spPr>
            <a:xfrm>
              <a:off x="6202363" y="1864575"/>
              <a:ext cx="151050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Standby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0" name="群組 119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121" name="文字方塊 120"/>
            <p:cNvSpPr txBox="1"/>
            <p:nvPr/>
          </p:nvSpPr>
          <p:spPr>
            <a:xfrm>
              <a:off x="3436189" y="1868366"/>
              <a:ext cx="1476000" cy="21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Master CPU</a:t>
              </a:r>
              <a:endParaRPr lang="zh-TW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3" name="群組 122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126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字方塊 126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29" name="直線接點 12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直線接點 13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群組 13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40" name="弧形 139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42" name="弧形 14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44" name="直線接點 143"/>
            <p:cNvCxnSpPr>
              <a:stCxn id="142" idx="0"/>
              <a:endCxn id="140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46" name="群組 145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文字方塊 147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54" name="群組 153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55" name="直線接點 154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弧形 15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59" name="直線接點 158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接點 162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接點 163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接點 165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接點 166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文字方塊 167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175" name="向右箭號 174"/>
          <p:cNvSpPr>
            <a:spLocks noChangeAspect="1"/>
          </p:cNvSpPr>
          <p:nvPr/>
        </p:nvSpPr>
        <p:spPr>
          <a:xfrm rot="5400000">
            <a:off x="3046469" y="2369569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向右箭號 176"/>
          <p:cNvSpPr>
            <a:spLocks noChangeAspect="1"/>
          </p:cNvSpPr>
          <p:nvPr/>
        </p:nvSpPr>
        <p:spPr>
          <a:xfrm>
            <a:off x="3111493" y="3482245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向右箭號 177"/>
          <p:cNvSpPr>
            <a:spLocks noChangeAspect="1"/>
          </p:cNvSpPr>
          <p:nvPr/>
        </p:nvSpPr>
        <p:spPr>
          <a:xfrm>
            <a:off x="3111477" y="4216926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1" name="向右箭號 180"/>
          <p:cNvSpPr>
            <a:spLocks noChangeAspect="1"/>
          </p:cNvSpPr>
          <p:nvPr/>
        </p:nvSpPr>
        <p:spPr>
          <a:xfrm rot="16200000">
            <a:off x="3813194" y="2240903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2" name="向右箭號 181"/>
          <p:cNvSpPr>
            <a:spLocks noChangeAspect="1"/>
          </p:cNvSpPr>
          <p:nvPr/>
        </p:nvSpPr>
        <p:spPr>
          <a:xfrm>
            <a:off x="3839463" y="1055293"/>
            <a:ext cx="65086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3" name="向右箭號 182"/>
          <p:cNvSpPr>
            <a:spLocks noChangeAspect="1"/>
          </p:cNvSpPr>
          <p:nvPr/>
        </p:nvSpPr>
        <p:spPr>
          <a:xfrm rot="5400000">
            <a:off x="3689457" y="2474338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4" name="向右箭號 183"/>
          <p:cNvSpPr>
            <a:spLocks noChangeAspect="1"/>
          </p:cNvSpPr>
          <p:nvPr/>
        </p:nvSpPr>
        <p:spPr>
          <a:xfrm>
            <a:off x="3641502" y="2914966"/>
            <a:ext cx="65087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5" name="向右箭號 184"/>
          <p:cNvSpPr>
            <a:spLocks noChangeAspect="1"/>
          </p:cNvSpPr>
          <p:nvPr/>
        </p:nvSpPr>
        <p:spPr>
          <a:xfrm rot="5400000">
            <a:off x="5582656" y="2920135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6" name="向右箭號 185"/>
          <p:cNvSpPr>
            <a:spLocks noChangeAspect="1"/>
          </p:cNvSpPr>
          <p:nvPr/>
        </p:nvSpPr>
        <p:spPr>
          <a:xfrm>
            <a:off x="5567263" y="4635378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8" name="向右箭號 187"/>
          <p:cNvSpPr>
            <a:spLocks noChangeAspect="1"/>
          </p:cNvSpPr>
          <p:nvPr/>
        </p:nvSpPr>
        <p:spPr>
          <a:xfrm rot="16200000">
            <a:off x="6284824" y="4665245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9" name="直線接點 88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pic>
        <p:nvPicPr>
          <p:cNvPr id="9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文字方塊 99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101" name="直線接點 100"/>
          <p:cNvCxnSpPr>
            <a:endCxn id="9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群組 101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103" name="圓角矩形 102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圓角矩形 103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圓角矩形 104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圓角矩形 106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17" name="圓角矩形 116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圓角矩形 123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圓角矩形 124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圓角矩形 149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文字方塊 87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44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1.23457E-7 L -0.00955 0.359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79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69136E-6 L 0.19166 -0.000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546 -0.00062 L 0.19357 -0.000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51" y="-3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225 0.01142 L 0.39428 0.0126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26" y="6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2.46914E-7 L -0.00364 0.0910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53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0.00865 L 0.21041 0.007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-9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indefinite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225 -0.00154 L -0.00069 0.335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685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3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3.95062E-6 L 0.08125 0.0003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indefinite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226 0.00833 L 0.00208 -0.2746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416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1.23457E-7 L 0.00139 -0.2191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75" grpId="1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  <p:bldP spid="181" grpId="1" animBg="1"/>
      <p:bldP spid="181" grpId="2" animBg="1"/>
      <p:bldP spid="182" grpId="1" animBg="1"/>
      <p:bldP spid="182" grpId="2" animBg="1"/>
      <p:bldP spid="182" grpId="3" animBg="1"/>
      <p:bldP spid="183" grpId="0" animBg="1"/>
      <p:bldP spid="183" grpId="1" animBg="1"/>
      <p:bldP spid="184" grpId="0" animBg="1"/>
      <p:bldP spid="184" grpId="1" animBg="1"/>
      <p:bldP spid="184" grpId="2" animBg="1"/>
      <p:bldP spid="185" grpId="0" animBg="1"/>
      <p:bldP spid="185" grpId="1" animBg="1"/>
      <p:bldP spid="185" grpId="2" animBg="1"/>
      <p:bldP spid="186" grpId="0" animBg="1"/>
      <p:bldP spid="186" grpId="1" animBg="1"/>
      <p:bldP spid="186" grpId="2" animBg="1"/>
      <p:bldP spid="188" grpId="0" animBg="1"/>
      <p:bldP spid="188" grpId="1" animBg="1"/>
      <p:bldP spid="188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群組 106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112" name="文字方塊 111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sp>
          <p:nvSpPr>
            <p:cNvPr id="117" name="橢圓 116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8" name="群組 97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99" name="文字方塊 98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02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15</a:t>
            </a:fld>
            <a:endParaRPr lang="zh-TW" altLang="en-US" dirty="0"/>
          </a:p>
        </p:txBody>
      </p:sp>
      <p:grpSp>
        <p:nvGrpSpPr>
          <p:cNvPr id="84" name="群組 83"/>
          <p:cNvGrpSpPr/>
          <p:nvPr/>
        </p:nvGrpSpPr>
        <p:grpSpPr>
          <a:xfrm>
            <a:off x="2914209" y="3200990"/>
            <a:ext cx="2046011" cy="972098"/>
            <a:chOff x="3633969" y="3163289"/>
            <a:chExt cx="2046011" cy="972098"/>
          </a:xfrm>
        </p:grpSpPr>
        <p:pic>
          <p:nvPicPr>
            <p:cNvPr id="8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文字方塊 85"/>
            <p:cNvSpPr txBox="1"/>
            <p:nvPr/>
          </p:nvSpPr>
          <p:spPr>
            <a:xfrm>
              <a:off x="4095735" y="3673722"/>
              <a:ext cx="11479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  <a:p>
              <a:pPr algn="ctr"/>
              <a:endParaRPr lang="zh-TW" altLang="en-US" sz="800" dirty="0"/>
            </a:p>
          </p:txBody>
        </p:sp>
      </p:grpSp>
      <p:sp>
        <p:nvSpPr>
          <p:cNvPr id="95" name="文字方塊 9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sp>
        <p:nvSpPr>
          <p:cNvPr id="111" name="文字方塊 110"/>
          <p:cNvSpPr txBox="1"/>
          <p:nvPr/>
        </p:nvSpPr>
        <p:spPr>
          <a:xfrm>
            <a:off x="4881861" y="1602665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</a:t>
            </a:r>
            <a:endParaRPr lang="zh-TW" altLang="en-US" sz="1200" dirty="0"/>
          </a:p>
        </p:txBody>
      </p:sp>
      <p:grpSp>
        <p:nvGrpSpPr>
          <p:cNvPr id="115" name="群組 114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118" name="文字方塊 117"/>
            <p:cNvSpPr txBox="1"/>
            <p:nvPr/>
          </p:nvSpPr>
          <p:spPr>
            <a:xfrm>
              <a:off x="6202363" y="1864575"/>
              <a:ext cx="136574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0" name="群組 119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121" name="文字方塊 120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3" name="群組 122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126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字方塊 126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29" name="直線接點 12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直線接點 13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群組 13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40" name="弧形 139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42" name="弧形 14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44" name="直線接點 143"/>
            <p:cNvCxnSpPr>
              <a:stCxn id="142" idx="0"/>
              <a:endCxn id="140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46" name="群組 145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文字方塊 147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54" name="群組 153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55" name="直線接點 154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弧形 15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59" name="直線接點 158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接點 162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接點 163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接點 165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接點 166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文字方塊 167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174" name="文字方塊 173"/>
          <p:cNvSpPr txBox="1"/>
          <p:nvPr/>
        </p:nvSpPr>
        <p:spPr>
          <a:xfrm>
            <a:off x="3461210" y="217950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 2"/>
              </a:rPr>
              <a:t>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5" name="向右箭號 174"/>
          <p:cNvSpPr>
            <a:spLocks noChangeAspect="1"/>
          </p:cNvSpPr>
          <p:nvPr/>
        </p:nvSpPr>
        <p:spPr>
          <a:xfrm rot="5400000">
            <a:off x="3030208" y="2782434"/>
            <a:ext cx="65091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向右箭號 176"/>
          <p:cNvSpPr>
            <a:spLocks noChangeAspect="1"/>
          </p:cNvSpPr>
          <p:nvPr/>
        </p:nvSpPr>
        <p:spPr>
          <a:xfrm>
            <a:off x="3111494" y="3482244"/>
            <a:ext cx="65091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向右箭號 177"/>
          <p:cNvSpPr>
            <a:spLocks noChangeAspect="1"/>
          </p:cNvSpPr>
          <p:nvPr/>
        </p:nvSpPr>
        <p:spPr>
          <a:xfrm>
            <a:off x="3111477" y="4216926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1" name="向右箭號 180"/>
          <p:cNvSpPr>
            <a:spLocks noChangeAspect="1"/>
          </p:cNvSpPr>
          <p:nvPr/>
        </p:nvSpPr>
        <p:spPr>
          <a:xfrm rot="16200000">
            <a:off x="6473964" y="1822251"/>
            <a:ext cx="65086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2" name="向右箭號 181"/>
          <p:cNvSpPr>
            <a:spLocks noChangeAspect="1"/>
          </p:cNvSpPr>
          <p:nvPr/>
        </p:nvSpPr>
        <p:spPr>
          <a:xfrm>
            <a:off x="6507702" y="1117674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5" name="向右箭號 184"/>
          <p:cNvSpPr>
            <a:spLocks noChangeAspect="1"/>
          </p:cNvSpPr>
          <p:nvPr/>
        </p:nvSpPr>
        <p:spPr>
          <a:xfrm rot="5400000">
            <a:off x="6328208" y="2419902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6" name="向右箭號 95"/>
          <p:cNvSpPr>
            <a:spLocks noChangeAspect="1"/>
          </p:cNvSpPr>
          <p:nvPr/>
        </p:nvSpPr>
        <p:spPr>
          <a:xfrm rot="10800000">
            <a:off x="5667646" y="2773335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2" name="直線接點 81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接點 140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接點 142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文字方塊 89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97" name="直線接點 96"/>
          <p:cNvCxnSpPr>
            <a:endCxn id="8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grpSp>
        <p:nvGrpSpPr>
          <p:cNvPr id="94" name="群組 93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101" name="圓角矩形 100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圓角矩形 102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圓角矩形 103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圓角矩形 104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10" name="圓角矩形 109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圓角矩形 113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圓角矩形 115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圓角矩形 135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3" name="文字方塊 82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8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1.66667E-6 -0.120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-1.35802E-6 L 0.08924 -1.3580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2.22222E-6 L -0.00348 0.407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493 L -0.27291 -0.004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695 3.20988E-6 L -0.00695 0.2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3" presetClass="path" presetSubtype="0" repeatCount="indefinite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4.69136E-6 L 0.17448 -0.0015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3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1667 -0.00062 L 0.17673 -0.0021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-9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  <p:bldP spid="175" grpId="0" animBg="1"/>
      <p:bldP spid="175" grpId="1" animBg="1"/>
      <p:bldP spid="175" grpId="2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  <p:bldP spid="181" grpId="0" animBg="1"/>
      <p:bldP spid="181" grpId="1" animBg="1"/>
      <p:bldP spid="182" grpId="0" animBg="1"/>
      <p:bldP spid="182" grpId="1" animBg="1"/>
      <p:bldP spid="182" grpId="2" animBg="1"/>
      <p:bldP spid="185" grpId="0" animBg="1"/>
      <p:bldP spid="185" grpId="1" animBg="1"/>
      <p:bldP spid="96" grpId="0" animBg="1"/>
      <p:bldP spid="9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群組 81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99" name="文字方塊 98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sp>
          <p:nvSpPr>
            <p:cNvPr id="112" name="橢圓 111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1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8" name="群組 87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89" name="文字方塊 88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90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16</a:t>
            </a:fld>
            <a:endParaRPr lang="zh-TW" altLang="en-US" dirty="0"/>
          </a:p>
        </p:txBody>
      </p:sp>
      <p:grpSp>
        <p:nvGrpSpPr>
          <p:cNvPr id="84" name="群組 83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8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文字方塊 85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95" name="文字方塊 9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115" name="群組 114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118" name="文字方塊 117"/>
            <p:cNvSpPr txBox="1"/>
            <p:nvPr/>
          </p:nvSpPr>
          <p:spPr>
            <a:xfrm>
              <a:off x="6202363" y="1864575"/>
              <a:ext cx="151050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0" name="群組 119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121" name="文字方塊 120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3" name="群組 122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126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字方塊 126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29" name="直線接點 12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直線接點 13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接點 132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接點 133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接點 135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群組 13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40" name="弧形 139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42" name="弧形 14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44" name="直線接點 143"/>
            <p:cNvCxnSpPr>
              <a:stCxn id="142" idx="0"/>
              <a:endCxn id="140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46" name="群組 145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文字方塊 147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54" name="群組 153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55" name="直線接點 154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弧形 15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59" name="直線接點 158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接點 162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接點 163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接點 165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接點 166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文字方塊 167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175" name="向右箭號 174"/>
          <p:cNvSpPr>
            <a:spLocks noChangeAspect="1"/>
          </p:cNvSpPr>
          <p:nvPr/>
        </p:nvSpPr>
        <p:spPr>
          <a:xfrm rot="5400000">
            <a:off x="2977815" y="2500492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向右箭號 176"/>
          <p:cNvSpPr>
            <a:spLocks noChangeAspect="1"/>
          </p:cNvSpPr>
          <p:nvPr/>
        </p:nvSpPr>
        <p:spPr>
          <a:xfrm>
            <a:off x="3111492" y="3482247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向右箭號 177"/>
          <p:cNvSpPr>
            <a:spLocks noChangeAspect="1"/>
          </p:cNvSpPr>
          <p:nvPr/>
        </p:nvSpPr>
        <p:spPr>
          <a:xfrm>
            <a:off x="3111478" y="4216925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3" name="向右箭號 82"/>
          <p:cNvSpPr>
            <a:spLocks noChangeAspect="1"/>
          </p:cNvSpPr>
          <p:nvPr/>
        </p:nvSpPr>
        <p:spPr>
          <a:xfrm rot="5400000">
            <a:off x="2929729" y="3445372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文字方塊 93"/>
          <p:cNvSpPr txBox="1"/>
          <p:nvPr/>
        </p:nvSpPr>
        <p:spPr>
          <a:xfrm>
            <a:off x="2809654" y="37114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 2"/>
              </a:rPr>
              <a:t>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8" name="向右箭號 97"/>
          <p:cNvSpPr>
            <a:spLocks noChangeAspect="1"/>
          </p:cNvSpPr>
          <p:nvPr/>
        </p:nvSpPr>
        <p:spPr>
          <a:xfrm rot="5400000">
            <a:off x="3118787" y="3441564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1" name="直線接點 90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文字方塊 96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100" name="直線接點 99"/>
          <p:cNvCxnSpPr>
            <a:endCxn id="8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grpSp>
        <p:nvGrpSpPr>
          <p:cNvPr id="80" name="群組 79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81" name="圓角矩形 80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圓角矩形 95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圓角矩形 102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圓角矩形 103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圓角矩形 104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07" name="圓角矩形 106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圓角矩形 109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圓角矩形 123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文字方塊 101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7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00087 0.1583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79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348 -4.93827E-7 L 0.00261 0.158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790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799 -0.00309 L 0.18854 -0.0030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261 2.09877E-6 L 0.18993 2.09877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0007 0.1577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87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261 -3.20988E-6 L -0.00278 0.1453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725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313 -0.00185 L 0.19097 -0.0030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6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.55112E-17 0.00031 L 0.18958 0.0012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75" grpId="1" animBg="1"/>
      <p:bldP spid="175" grpId="2" animBg="1"/>
      <p:bldP spid="175" grpId="3" animBg="1"/>
      <p:bldP spid="175" grpId="4" animBg="1"/>
      <p:bldP spid="177" grpId="0" animBg="1"/>
      <p:bldP spid="177" grpId="1" animBg="1"/>
      <p:bldP spid="177" grpId="2" animBg="1"/>
      <p:bldP spid="177" grpId="3" animBg="1"/>
      <p:bldP spid="177" grpId="4" animBg="1"/>
      <p:bldP spid="177" grpId="5" animBg="1"/>
      <p:bldP spid="178" grpId="0" animBg="1"/>
      <p:bldP spid="178" grpId="1" animBg="1"/>
      <p:bldP spid="178" grpId="2" animBg="1"/>
      <p:bldP spid="178" grpId="3" animBg="1"/>
      <p:bldP spid="178" grpId="4" animBg="1"/>
      <p:bldP spid="178" grpId="5" animBg="1"/>
      <p:bldP spid="83" grpId="0" animBg="1"/>
      <p:bldP spid="83" grpId="1" animBg="1"/>
      <p:bldP spid="83" grpId="2" animBg="1"/>
      <p:bldP spid="83" grpId="3" animBg="1"/>
      <p:bldP spid="94" grpId="0"/>
      <p:bldP spid="98" grpId="1" animBg="1"/>
      <p:bldP spid="98" grpId="2" animBg="1"/>
      <p:bldP spid="98" grpId="3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群組 112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141" name="橢圓 140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6" name="文字方塊 115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pic>
          <p:nvPicPr>
            <p:cNvPr id="14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5" name="群組 124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138" name="文字方塊 137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39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6" name="群組 145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文字方塊 147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sp>
        <p:nvSpPr>
          <p:cNvPr id="110" name="向右箭號 109"/>
          <p:cNvSpPr>
            <a:spLocks noChangeAspect="1"/>
          </p:cNvSpPr>
          <p:nvPr/>
        </p:nvSpPr>
        <p:spPr>
          <a:xfrm rot="16200000">
            <a:off x="6287985" y="4660466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17</a:t>
            </a:fld>
            <a:endParaRPr lang="zh-TW" altLang="en-US" dirty="0"/>
          </a:p>
        </p:txBody>
      </p:sp>
      <p:grpSp>
        <p:nvGrpSpPr>
          <p:cNvPr id="84" name="群組 83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8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文字方塊 85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95" name="文字方塊 9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115" name="群組 114"/>
          <p:cNvGrpSpPr/>
          <p:nvPr/>
        </p:nvGrpSpPr>
        <p:grpSpPr>
          <a:xfrm>
            <a:off x="5576400" y="1836000"/>
            <a:ext cx="1512000" cy="751050"/>
            <a:chOff x="6201729" y="1864575"/>
            <a:chExt cx="1512000" cy="751050"/>
          </a:xfrm>
        </p:grpSpPr>
        <p:sp>
          <p:nvSpPr>
            <p:cNvPr id="118" name="文字方塊 117"/>
            <p:cNvSpPr txBox="1"/>
            <p:nvPr/>
          </p:nvSpPr>
          <p:spPr>
            <a:xfrm>
              <a:off x="6201729" y="1864575"/>
              <a:ext cx="151200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0" name="群組 119"/>
          <p:cNvGrpSpPr/>
          <p:nvPr/>
        </p:nvGrpSpPr>
        <p:grpSpPr>
          <a:xfrm>
            <a:off x="2735999" y="1836000"/>
            <a:ext cx="1709231" cy="746698"/>
            <a:chOff x="3436188" y="1868366"/>
            <a:chExt cx="1709231" cy="746698"/>
          </a:xfrm>
        </p:grpSpPr>
        <p:sp>
          <p:nvSpPr>
            <p:cNvPr id="121" name="文字方塊 120"/>
            <p:cNvSpPr txBox="1"/>
            <p:nvPr/>
          </p:nvSpPr>
          <p:spPr>
            <a:xfrm>
              <a:off x="3436188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3" name="群組 122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126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字方塊 126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29" name="直線接點 12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直線接點 13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群組 13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40" name="弧形 139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42" name="弧形 14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44" name="直線接點 143"/>
            <p:cNvCxnSpPr>
              <a:stCxn id="142" idx="0"/>
              <a:endCxn id="140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54" name="群組 153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55" name="直線接點 154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弧形 15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59" name="直線接點 158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接點 162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接點 163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接點 165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接點 166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文字方塊 167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83" name="向右箭號 82"/>
          <p:cNvSpPr>
            <a:spLocks noChangeAspect="1"/>
          </p:cNvSpPr>
          <p:nvPr/>
        </p:nvSpPr>
        <p:spPr>
          <a:xfrm rot="5400000">
            <a:off x="3689455" y="2474338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向右箭號 93"/>
          <p:cNvSpPr>
            <a:spLocks noChangeAspect="1"/>
          </p:cNvSpPr>
          <p:nvPr/>
        </p:nvSpPr>
        <p:spPr>
          <a:xfrm>
            <a:off x="3641501" y="2914963"/>
            <a:ext cx="65086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向右箭號 97"/>
          <p:cNvSpPr>
            <a:spLocks noChangeAspect="1"/>
          </p:cNvSpPr>
          <p:nvPr/>
        </p:nvSpPr>
        <p:spPr>
          <a:xfrm rot="5400000">
            <a:off x="5582657" y="2920135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9" name="向右箭號 98"/>
          <p:cNvSpPr>
            <a:spLocks noChangeAspect="1"/>
          </p:cNvSpPr>
          <p:nvPr/>
        </p:nvSpPr>
        <p:spPr>
          <a:xfrm>
            <a:off x="5567262" y="4635384"/>
            <a:ext cx="65088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向右箭號 101"/>
          <p:cNvSpPr>
            <a:spLocks noChangeAspect="1"/>
          </p:cNvSpPr>
          <p:nvPr/>
        </p:nvSpPr>
        <p:spPr>
          <a:xfrm rot="16200000">
            <a:off x="6284824" y="4665244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7" name="文字方塊 106"/>
          <p:cNvSpPr txBox="1"/>
          <p:nvPr/>
        </p:nvSpPr>
        <p:spPr>
          <a:xfrm>
            <a:off x="6126390" y="36652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 2"/>
              </a:rPr>
              <a:t>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7" name="向右箭號 116"/>
          <p:cNvSpPr>
            <a:spLocks noChangeAspect="1"/>
          </p:cNvSpPr>
          <p:nvPr/>
        </p:nvSpPr>
        <p:spPr>
          <a:xfrm>
            <a:off x="3773536" y="2325803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4" name="向右箭號 123"/>
          <p:cNvSpPr>
            <a:spLocks noChangeAspect="1"/>
          </p:cNvSpPr>
          <p:nvPr/>
        </p:nvSpPr>
        <p:spPr>
          <a:xfrm rot="5400000">
            <a:off x="6358827" y="2414364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8" name="直線接點 87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文字方塊 95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97" name="直線接點 96"/>
          <p:cNvCxnSpPr>
            <a:endCxn id="8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grpSp>
        <p:nvGrpSpPr>
          <p:cNvPr id="101" name="群組 100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103" name="圓角矩形 102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圓角矩形 103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圓角矩形 104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12" name="圓角矩形 111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14" name="圓角矩形 113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圓角矩形 133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圓角矩形 135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圓角矩形 172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文字方塊 92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28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2.46914E-7 L -0.00364 0.0910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453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0.00865 L 0.21041 0.007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-9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repeatCount="indefinite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121 -0.00154 L 0.00277 0.335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6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3.95062E-6 L 0.08125 0.000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indefinite" accel="50000" decel="50000" fill="hold" grpId="0" nodeType="withEffect">
                                  <p:stCondLst>
                                    <p:cond delay="4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26 0.00833 L 0.00208 -0.2746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41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23457E-6 L 0.00035 -0.1154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577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69136E-6 L 0.27778 0.0012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6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3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677 -1.85185E-6 L -0.00573 0.2234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117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0" grpId="1" animBg="1"/>
      <p:bldP spid="110" grpId="2" animBg="1"/>
      <p:bldP spid="83" grpId="0" animBg="1"/>
      <p:bldP spid="83" grpId="1" animBg="1"/>
      <p:bldP spid="94" grpId="0" animBg="1"/>
      <p:bldP spid="94" grpId="1" animBg="1"/>
      <p:bldP spid="94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2" grpId="0" animBg="1"/>
      <p:bldP spid="102" grpId="2" animBg="1"/>
      <p:bldP spid="102" grpId="3" animBg="1"/>
      <p:bldP spid="107" grpId="1"/>
      <p:bldP spid="117" grpId="0" animBg="1"/>
      <p:bldP spid="117" grpId="1" animBg="1"/>
      <p:bldP spid="117" grpId="2" animBg="1"/>
      <p:bldP spid="124" grpId="0" animBg="1"/>
      <p:bldP spid="124" grpId="1" animBg="1"/>
      <p:bldP spid="124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群組 142"/>
          <p:cNvGrpSpPr/>
          <p:nvPr/>
        </p:nvGrpSpPr>
        <p:grpSpPr>
          <a:xfrm>
            <a:off x="3473449" y="877646"/>
            <a:ext cx="3407411" cy="1205885"/>
            <a:chOff x="3473449" y="877646"/>
            <a:chExt cx="3407411" cy="1205885"/>
          </a:xfrm>
        </p:grpSpPr>
        <p:sp>
          <p:nvSpPr>
            <p:cNvPr id="158" name="橢圓 157"/>
            <p:cNvSpPr/>
            <p:nvPr/>
          </p:nvSpPr>
          <p:spPr>
            <a:xfrm>
              <a:off x="3473449" y="1139809"/>
              <a:ext cx="3407411" cy="584777"/>
            </a:xfrm>
            <a:prstGeom prst="ellips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0" name="文字方塊 159"/>
            <p:cNvSpPr txBox="1"/>
            <p:nvPr/>
          </p:nvSpPr>
          <p:spPr>
            <a:xfrm>
              <a:off x="3833730" y="1806532"/>
              <a:ext cx="267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 smtClean="0">
                  <a:sym typeface="Wingdings 2"/>
                </a:rPr>
                <a:t></a:t>
              </a:r>
              <a:endParaRPr lang="zh-TW" altLang="en-US" sz="1200" dirty="0"/>
            </a:p>
          </p:txBody>
        </p:sp>
        <p:pic>
          <p:nvPicPr>
            <p:cNvPr id="17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123" y="877646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285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89" y="1348798"/>
              <a:ext cx="460540" cy="471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8" name="群組 97"/>
          <p:cNvGrpSpPr/>
          <p:nvPr/>
        </p:nvGrpSpPr>
        <p:grpSpPr>
          <a:xfrm>
            <a:off x="5486545" y="3209474"/>
            <a:ext cx="1585581" cy="703666"/>
            <a:chOff x="6378574" y="3222174"/>
            <a:chExt cx="1585581" cy="703666"/>
          </a:xfrm>
        </p:grpSpPr>
        <p:sp>
          <p:nvSpPr>
            <p:cNvPr id="99" name="文字方塊 98"/>
            <p:cNvSpPr txBox="1"/>
            <p:nvPr/>
          </p:nvSpPr>
          <p:spPr>
            <a:xfrm>
              <a:off x="6378574" y="3710396"/>
              <a:ext cx="494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  <p:pic>
          <p:nvPicPr>
            <p:cNvPr id="102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222174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49002"/>
          </a:xfrm>
        </p:spPr>
        <p:txBody>
          <a:bodyPr/>
          <a:lstStyle/>
          <a:p>
            <a:pPr algn="ctr"/>
            <a:r>
              <a:rPr lang="en-US" altLang="zh-TW" sz="2400" b="1" dirty="0"/>
              <a:t>Types of Redundancy</a:t>
            </a:r>
            <a:endParaRPr lang="zh-TW" altLang="en-US" sz="2400" b="1" dirty="0"/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8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18</a:t>
            </a:fld>
            <a:endParaRPr lang="zh-TW" altLang="en-US" dirty="0"/>
          </a:p>
        </p:txBody>
      </p:sp>
      <p:grpSp>
        <p:nvGrpSpPr>
          <p:cNvPr id="84" name="群組 83"/>
          <p:cNvGrpSpPr/>
          <p:nvPr/>
        </p:nvGrpSpPr>
        <p:grpSpPr>
          <a:xfrm>
            <a:off x="2914209" y="3200990"/>
            <a:ext cx="2046011" cy="848987"/>
            <a:chOff x="3633969" y="3163289"/>
            <a:chExt cx="2046011" cy="848987"/>
          </a:xfrm>
        </p:grpSpPr>
        <p:pic>
          <p:nvPicPr>
            <p:cNvPr id="85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文字方塊 85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sp>
        <p:nvSpPr>
          <p:cNvPr id="95" name="文字方塊 94"/>
          <p:cNvSpPr txBox="1"/>
          <p:nvPr/>
        </p:nvSpPr>
        <p:spPr>
          <a:xfrm>
            <a:off x="2680606" y="2582698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</a:t>
            </a:r>
            <a:endParaRPr lang="zh-TW" altLang="en-US" sz="1200" dirty="0"/>
          </a:p>
        </p:txBody>
      </p:sp>
      <p:grpSp>
        <p:nvGrpSpPr>
          <p:cNvPr id="115" name="群組 114"/>
          <p:cNvGrpSpPr/>
          <p:nvPr/>
        </p:nvGrpSpPr>
        <p:grpSpPr>
          <a:xfrm>
            <a:off x="5577034" y="1836000"/>
            <a:ext cx="1510501" cy="751050"/>
            <a:chOff x="6202363" y="1864575"/>
            <a:chExt cx="1510501" cy="751050"/>
          </a:xfrm>
        </p:grpSpPr>
        <p:sp>
          <p:nvSpPr>
            <p:cNvPr id="118" name="文字方塊 117"/>
            <p:cNvSpPr txBox="1"/>
            <p:nvPr/>
          </p:nvSpPr>
          <p:spPr>
            <a:xfrm>
              <a:off x="6202363" y="1864575"/>
              <a:ext cx="1303825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7673" y="2110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0" name="群組 119"/>
          <p:cNvGrpSpPr/>
          <p:nvPr/>
        </p:nvGrpSpPr>
        <p:grpSpPr>
          <a:xfrm>
            <a:off x="2736000" y="1836000"/>
            <a:ext cx="1709230" cy="746698"/>
            <a:chOff x="3436189" y="1868366"/>
            <a:chExt cx="1709230" cy="746698"/>
          </a:xfrm>
        </p:grpSpPr>
        <p:sp>
          <p:nvSpPr>
            <p:cNvPr id="121" name="文字方塊 120"/>
            <p:cNvSpPr txBox="1"/>
            <p:nvPr/>
          </p:nvSpPr>
          <p:spPr>
            <a:xfrm>
              <a:off x="3436189" y="1868366"/>
              <a:ext cx="1476000" cy="25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1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228" y="2109837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3" name="群組 122"/>
          <p:cNvGrpSpPr/>
          <p:nvPr/>
        </p:nvGrpSpPr>
        <p:grpSpPr>
          <a:xfrm>
            <a:off x="2913291" y="3981061"/>
            <a:ext cx="2046011" cy="848987"/>
            <a:chOff x="3633969" y="3163289"/>
            <a:chExt cx="2046011" cy="848987"/>
          </a:xfrm>
        </p:grpSpPr>
        <p:pic>
          <p:nvPicPr>
            <p:cNvPr id="126" name="Picture 5" descr="C:\Users\ETHANCW.CHEN\Desktop\AHCPU560照片\AH500-1_P_F_2017050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3633969" y="3163289"/>
              <a:ext cx="2046011" cy="54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字方塊 126"/>
            <p:cNvSpPr txBox="1"/>
            <p:nvPr/>
          </p:nvSpPr>
          <p:spPr>
            <a:xfrm>
              <a:off x="4095735" y="3673722"/>
              <a:ext cx="1147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>
                  <a:latin typeface="Arial" panose="020B0604020202020204" pitchFamily="34" charset="0"/>
                  <a:cs typeface="Arial" panose="020B0604020202020204" pitchFamily="34" charset="0"/>
                </a:rPr>
                <a:t>Redundancy of Extension Backplane</a:t>
              </a:r>
              <a:endParaRPr lang="zh-TW" altLang="en-US" sz="800" dirty="0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000521" y="2356698"/>
            <a:ext cx="71111" cy="1038679"/>
            <a:chOff x="3635375" y="2356698"/>
            <a:chExt cx="71111" cy="1038679"/>
          </a:xfrm>
        </p:grpSpPr>
        <p:cxnSp>
          <p:nvCxnSpPr>
            <p:cNvPr id="129" name="直線接點 128"/>
            <p:cNvCxnSpPr/>
            <p:nvPr/>
          </p:nvCxnSpPr>
          <p:spPr>
            <a:xfrm>
              <a:off x="3706486" y="2356698"/>
              <a:ext cx="0" cy="325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/>
            <p:cNvCxnSpPr/>
            <p:nvPr/>
          </p:nvCxnSpPr>
          <p:spPr>
            <a:xfrm flipH="1">
              <a:off x="3635375" y="2682243"/>
              <a:ext cx="711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/>
            <p:cNvCxnSpPr/>
            <p:nvPr/>
          </p:nvCxnSpPr>
          <p:spPr>
            <a:xfrm>
              <a:off x="3635375" y="2680011"/>
              <a:ext cx="0" cy="7153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直線接點 131"/>
          <p:cNvCxnSpPr/>
          <p:nvPr/>
        </p:nvCxnSpPr>
        <p:spPr>
          <a:xfrm>
            <a:off x="5716407" y="2346325"/>
            <a:ext cx="0" cy="4334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2999925" y="3519113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群組 136"/>
          <p:cNvGrpSpPr/>
          <p:nvPr/>
        </p:nvGrpSpPr>
        <p:grpSpPr>
          <a:xfrm>
            <a:off x="3611461" y="2247268"/>
            <a:ext cx="2639385" cy="412749"/>
            <a:chOff x="4246315" y="2247268"/>
            <a:chExt cx="2639385" cy="412749"/>
          </a:xfrm>
        </p:grpSpPr>
        <p:sp>
          <p:nvSpPr>
            <p:cNvPr id="140" name="弧形 139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142" name="弧形 141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144" name="直線接點 143"/>
            <p:cNvCxnSpPr>
              <a:stCxn id="142" idx="0"/>
              <a:endCxn id="140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字方塊 144"/>
          <p:cNvSpPr txBox="1"/>
          <p:nvPr/>
        </p:nvSpPr>
        <p:spPr>
          <a:xfrm>
            <a:off x="4911144" y="2419990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Calibri"/>
                <a:sym typeface="Wingdings 2"/>
              </a:rPr>
              <a:t></a:t>
            </a:r>
            <a:endParaRPr lang="zh-TW" altLang="en-US" sz="1200" dirty="0"/>
          </a:p>
        </p:txBody>
      </p:sp>
      <p:grpSp>
        <p:nvGrpSpPr>
          <p:cNvPr id="146" name="群組 145"/>
          <p:cNvGrpSpPr/>
          <p:nvPr/>
        </p:nvGrpSpPr>
        <p:grpSpPr>
          <a:xfrm>
            <a:off x="5513535" y="3981051"/>
            <a:ext cx="1558591" cy="725839"/>
            <a:chOff x="6405564" y="3981051"/>
            <a:chExt cx="1558591" cy="725839"/>
          </a:xfrm>
        </p:grpSpPr>
        <p:pic>
          <p:nvPicPr>
            <p:cNvPr id="147" name="Picture 2" descr="C:\Users\ETHANCW.CHEN\Desktop\AHCPU560照片\AH500-2_P_F_201705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975" y="3981051"/>
              <a:ext cx="1433180" cy="503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文字方塊 147"/>
            <p:cNvSpPr txBox="1"/>
            <p:nvPr/>
          </p:nvSpPr>
          <p:spPr>
            <a:xfrm>
              <a:off x="6405564" y="4491446"/>
              <a:ext cx="4587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800" dirty="0" smtClean="0"/>
                <a:t>RTU</a:t>
              </a:r>
              <a:endParaRPr lang="zh-TW" altLang="en-US" sz="800" dirty="0"/>
            </a:p>
          </p:txBody>
        </p:sp>
      </p:grpSp>
      <p:grpSp>
        <p:nvGrpSpPr>
          <p:cNvPr id="154" name="群組 153"/>
          <p:cNvGrpSpPr/>
          <p:nvPr/>
        </p:nvGrpSpPr>
        <p:grpSpPr>
          <a:xfrm>
            <a:off x="3641495" y="2450448"/>
            <a:ext cx="2686340" cy="2261277"/>
            <a:chOff x="3641495" y="2450448"/>
            <a:chExt cx="2686340" cy="2261277"/>
          </a:xfrm>
        </p:grpSpPr>
        <p:cxnSp>
          <p:nvCxnSpPr>
            <p:cNvPr id="155" name="直線接點 154"/>
            <p:cNvCxnSpPr/>
            <p:nvPr/>
          </p:nvCxnSpPr>
          <p:spPr>
            <a:xfrm>
              <a:off x="3685886" y="2505727"/>
              <a:ext cx="2737" cy="24087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弧形 156"/>
            <p:cNvSpPr/>
            <p:nvPr/>
          </p:nvSpPr>
          <p:spPr>
            <a:xfrm rot="10800000">
              <a:off x="3641495" y="2746597"/>
              <a:ext cx="88780" cy="74621"/>
            </a:xfrm>
            <a:prstGeom prst="arc">
              <a:avLst>
                <a:gd name="adj1" fmla="val 16200000"/>
                <a:gd name="adj2" fmla="val 5435074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59" name="直線接點 158"/>
            <p:cNvCxnSpPr/>
            <p:nvPr/>
          </p:nvCxnSpPr>
          <p:spPr>
            <a:xfrm>
              <a:off x="3688243" y="2818044"/>
              <a:ext cx="380" cy="172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>
              <a:off x="3688623" y="2990850"/>
              <a:ext cx="190587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接點 161"/>
            <p:cNvCxnSpPr/>
            <p:nvPr/>
          </p:nvCxnSpPr>
          <p:spPr>
            <a:xfrm>
              <a:off x="5592281" y="2995523"/>
              <a:ext cx="2215" cy="170501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接點 162"/>
            <p:cNvCxnSpPr/>
            <p:nvPr/>
          </p:nvCxnSpPr>
          <p:spPr>
            <a:xfrm>
              <a:off x="5592281" y="4706890"/>
              <a:ext cx="732378" cy="4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接點 163"/>
            <p:cNvCxnSpPr/>
            <p:nvPr/>
          </p:nvCxnSpPr>
          <p:spPr>
            <a:xfrm flipV="1">
              <a:off x="6322585" y="4463282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V="1">
              <a:off x="6324659" y="3723691"/>
              <a:ext cx="1" cy="24844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接點 165"/>
            <p:cNvCxnSpPr/>
            <p:nvPr/>
          </p:nvCxnSpPr>
          <p:spPr>
            <a:xfrm flipV="1">
              <a:off x="6327835" y="2565838"/>
              <a:ext cx="0" cy="6510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接點 166"/>
            <p:cNvCxnSpPr/>
            <p:nvPr/>
          </p:nvCxnSpPr>
          <p:spPr>
            <a:xfrm>
              <a:off x="3681638" y="2450448"/>
              <a:ext cx="2640947" cy="160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文字方塊 167"/>
          <p:cNvSpPr txBox="1"/>
          <p:nvPr/>
        </p:nvSpPr>
        <p:spPr>
          <a:xfrm>
            <a:off x="4908993" y="2740312"/>
            <a:ext cx="2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ym typeface="Wingdings 2"/>
              </a:rPr>
              <a:t></a:t>
            </a:r>
            <a:endParaRPr lang="zh-TW" altLang="en-US" sz="1200" dirty="0"/>
          </a:p>
        </p:txBody>
      </p:sp>
      <p:sp>
        <p:nvSpPr>
          <p:cNvPr id="175" name="向右箭號 174"/>
          <p:cNvSpPr>
            <a:spLocks noChangeAspect="1"/>
          </p:cNvSpPr>
          <p:nvPr/>
        </p:nvSpPr>
        <p:spPr>
          <a:xfrm rot="5400000">
            <a:off x="3030207" y="2782431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7" name="向右箭號 176"/>
          <p:cNvSpPr>
            <a:spLocks noChangeAspect="1"/>
          </p:cNvSpPr>
          <p:nvPr/>
        </p:nvSpPr>
        <p:spPr>
          <a:xfrm>
            <a:off x="3111494" y="3482243"/>
            <a:ext cx="65092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8" name="向右箭號 177"/>
          <p:cNvSpPr>
            <a:spLocks noChangeAspect="1"/>
          </p:cNvSpPr>
          <p:nvPr/>
        </p:nvSpPr>
        <p:spPr>
          <a:xfrm>
            <a:off x="3111477" y="4216926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1" name="向右箭號 180"/>
          <p:cNvSpPr>
            <a:spLocks noChangeAspect="1"/>
          </p:cNvSpPr>
          <p:nvPr/>
        </p:nvSpPr>
        <p:spPr>
          <a:xfrm rot="16200000">
            <a:off x="6447766" y="1946065"/>
            <a:ext cx="65092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3" name="向右箭號 182"/>
          <p:cNvSpPr>
            <a:spLocks noChangeAspect="1"/>
          </p:cNvSpPr>
          <p:nvPr/>
        </p:nvSpPr>
        <p:spPr>
          <a:xfrm rot="188298">
            <a:off x="6451358" y="1017581"/>
            <a:ext cx="65090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5" name="向右箭號 184"/>
          <p:cNvSpPr>
            <a:spLocks noChangeAspect="1"/>
          </p:cNvSpPr>
          <p:nvPr/>
        </p:nvSpPr>
        <p:spPr>
          <a:xfrm rot="5400000">
            <a:off x="6328207" y="2419900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6" name="向右箭號 95"/>
          <p:cNvSpPr>
            <a:spLocks noChangeAspect="1"/>
          </p:cNvSpPr>
          <p:nvPr/>
        </p:nvSpPr>
        <p:spPr>
          <a:xfrm rot="10800000">
            <a:off x="5667649" y="2773332"/>
            <a:ext cx="65089" cy="76356"/>
          </a:xfrm>
          <a:prstGeom prst="rightArrow">
            <a:avLst/>
          </a:prstGeom>
          <a:solidFill>
            <a:srgbClr val="0610D6"/>
          </a:solidFill>
          <a:ln>
            <a:solidFill>
              <a:srgbClr val="0610D6"/>
            </a:solidFill>
          </a:ln>
          <a:scene3d>
            <a:camera prst="orthographicFront"/>
            <a:lightRig rig="threePt" dir="t"/>
          </a:scene3d>
          <a:sp3d>
            <a:bevelT w="5715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2" name="直線接點 81"/>
          <p:cNvCxnSpPr/>
          <p:nvPr/>
        </p:nvCxnSpPr>
        <p:spPr>
          <a:xfrm>
            <a:off x="3114499" y="2779820"/>
            <a:ext cx="0" cy="615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接點 82"/>
          <p:cNvCxnSpPr/>
          <p:nvPr/>
        </p:nvCxnSpPr>
        <p:spPr>
          <a:xfrm>
            <a:off x="3114237" y="3516748"/>
            <a:ext cx="596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 flipH="1">
            <a:off x="3119298" y="2779820"/>
            <a:ext cx="258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/>
          <p:nvPr/>
        </p:nvCxnSpPr>
        <p:spPr>
          <a:xfrm flipV="1">
            <a:off x="3843255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/>
          <p:nvPr/>
        </p:nvCxnSpPr>
        <p:spPr>
          <a:xfrm flipV="1">
            <a:off x="6483813" y="1797623"/>
            <a:ext cx="0" cy="28590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/>
          <p:cNvSpPr txBox="1"/>
          <p:nvPr/>
        </p:nvSpPr>
        <p:spPr>
          <a:xfrm>
            <a:off x="3650644" y="173795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 2"/>
              </a:rPr>
              <a:t>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874816"/>
            <a:ext cx="633962" cy="47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文字方塊 89"/>
          <p:cNvSpPr txBox="1"/>
          <p:nvPr/>
        </p:nvSpPr>
        <p:spPr>
          <a:xfrm>
            <a:off x="6711718" y="841642"/>
            <a:ext cx="9731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Workstation</a:t>
            </a:r>
            <a:endParaRPr lang="zh-TW" altLang="en-US" sz="1050" dirty="0"/>
          </a:p>
        </p:txBody>
      </p:sp>
      <p:cxnSp>
        <p:nvCxnSpPr>
          <p:cNvPr id="97" name="直線接點 96"/>
          <p:cNvCxnSpPr>
            <a:endCxn id="87" idx="1"/>
          </p:cNvCxnSpPr>
          <p:nvPr/>
        </p:nvCxnSpPr>
        <p:spPr>
          <a:xfrm>
            <a:off x="5341663" y="1113222"/>
            <a:ext cx="211493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/>
          <p:cNvSpPr txBox="1"/>
          <p:nvPr/>
        </p:nvSpPr>
        <p:spPr>
          <a:xfrm>
            <a:off x="4413448" y="1395010"/>
            <a:ext cx="14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Ring Redundancy</a:t>
            </a:r>
            <a:endParaRPr lang="zh-TW" altLang="en-US" sz="800" dirty="0"/>
          </a:p>
        </p:txBody>
      </p:sp>
      <p:grpSp>
        <p:nvGrpSpPr>
          <p:cNvPr id="101" name="群組 100"/>
          <p:cNvGrpSpPr/>
          <p:nvPr/>
        </p:nvGrpSpPr>
        <p:grpSpPr>
          <a:xfrm>
            <a:off x="90000" y="932400"/>
            <a:ext cx="2068680" cy="3889556"/>
            <a:chOff x="89049" y="932985"/>
            <a:chExt cx="2068680" cy="3889556"/>
          </a:xfrm>
        </p:grpSpPr>
        <p:sp>
          <p:nvSpPr>
            <p:cNvPr id="103" name="圓角矩形 102"/>
            <p:cNvSpPr/>
            <p:nvPr/>
          </p:nvSpPr>
          <p:spPr>
            <a:xfrm>
              <a:off x="102743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AH560-EN2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圓角矩形 103"/>
            <p:cNvSpPr/>
            <p:nvPr/>
          </p:nvSpPr>
          <p:spPr>
            <a:xfrm>
              <a:off x="102743" y="2099146"/>
              <a:ext cx="900000" cy="412931"/>
            </a:xfrm>
            <a:prstGeom prst="roundRect">
              <a:avLst/>
            </a:prstGeom>
            <a:solidFill>
              <a:srgbClr val="0070C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Types of Redundancy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圓角矩形 104"/>
            <p:cNvSpPr/>
            <p:nvPr/>
          </p:nvSpPr>
          <p:spPr>
            <a:xfrm>
              <a:off x="12577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Power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圓角矩形 105"/>
            <p:cNvSpPr/>
            <p:nvPr/>
          </p:nvSpPr>
          <p:spPr>
            <a:xfrm>
              <a:off x="12560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CPU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圓角矩形 107"/>
            <p:cNvSpPr/>
            <p:nvPr/>
          </p:nvSpPr>
          <p:spPr>
            <a:xfrm>
              <a:off x="102743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</a:t>
              </a:r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Configuration</a:t>
              </a:r>
              <a:endParaRPr lang="zh-TW" altLang="en-US" sz="800" dirty="0">
                <a:cs typeface="Consolas" pitchFamily="49" charset="0"/>
              </a:endParaRPr>
            </a:p>
          </p:txBody>
        </p:sp>
        <p:sp>
          <p:nvSpPr>
            <p:cNvPr id="109" name="圓角矩形 108"/>
            <p:cNvSpPr/>
            <p:nvPr/>
          </p:nvSpPr>
          <p:spPr>
            <a:xfrm>
              <a:off x="101033" y="32533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Switch</a:t>
              </a:r>
            </a:p>
          </p:txBody>
        </p:sp>
        <p:sp>
          <p:nvSpPr>
            <p:cNvPr id="114" name="圓角矩形 113"/>
            <p:cNvSpPr/>
            <p:nvPr/>
          </p:nvSpPr>
          <p:spPr>
            <a:xfrm>
              <a:off x="89049" y="38474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Software Operation</a:t>
              </a:r>
            </a:p>
          </p:txBody>
        </p:sp>
        <p:sp>
          <p:nvSpPr>
            <p:cNvPr id="136" name="圓角矩形 135"/>
            <p:cNvSpPr/>
            <p:nvPr/>
          </p:nvSpPr>
          <p:spPr>
            <a:xfrm>
              <a:off x="102743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Architecture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圓角矩形 137"/>
            <p:cNvSpPr/>
            <p:nvPr/>
          </p:nvSpPr>
          <p:spPr>
            <a:xfrm>
              <a:off x="89049" y="440961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圓角矩形 138"/>
            <p:cNvSpPr/>
            <p:nvPr/>
          </p:nvSpPr>
          <p:spPr>
            <a:xfrm>
              <a:off x="12577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Communication Redundancy in Extension Backplanes</a:t>
              </a:r>
              <a:endParaRPr lang="zh-TW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圓角矩形 140"/>
            <p:cNvSpPr/>
            <p:nvPr/>
          </p:nvSpPr>
          <p:spPr>
            <a:xfrm>
              <a:off x="1257729" y="2682243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Network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文字方塊 92"/>
          <p:cNvSpPr txBox="1"/>
          <p:nvPr/>
        </p:nvSpPr>
        <p:spPr>
          <a:xfrm>
            <a:off x="7179266" y="3181414"/>
            <a:ext cx="1964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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SYNC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Cable (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Fiber Optics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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Extension Cable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for     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connecting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extension 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backplane 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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. Ring Network</a:t>
            </a:r>
            <a:r>
              <a: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DLR</a:t>
            </a:r>
            <a:r>
              <a:rPr lang="zh-TW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</a:t>
            </a:r>
            <a:endParaRPr lang="en-US" altLang="zh-TW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Wingdings 2"/>
              </a:rPr>
              <a:t>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Star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</a:p>
          <a:p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EtherNet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/IP </a:t>
            </a:r>
          </a:p>
          <a:p>
            <a:r>
              <a:rPr lang="zh-TW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Modbus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TCP 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77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46914E-6 L 0.00017 -0.182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0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7 -0.00154 L 0.09983 -0.0015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2.22222E-6 L -0.0033 0.40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37 L -0.27291 -0.003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625 3.20988E-6 L -0.00625 0.2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3" presetClass="path" presetSubtype="0" repeatCount="indefinite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4.69136E-6 L 0.17448 -0.0015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-9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1667 -0.00062 L 0.17673 -0.0021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-9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75" grpId="1" animBg="1"/>
      <p:bldP spid="175" grpId="2" animBg="1"/>
      <p:bldP spid="177" grpId="0" animBg="1"/>
      <p:bldP spid="177" grpId="1" animBg="1"/>
      <p:bldP spid="177" grpId="2" animBg="1"/>
      <p:bldP spid="178" grpId="0" animBg="1"/>
      <p:bldP spid="178" grpId="1" animBg="1"/>
      <p:bldP spid="178" grpId="2" animBg="1"/>
      <p:bldP spid="181" grpId="0" animBg="1"/>
      <p:bldP spid="181" grpId="1" animBg="1"/>
      <p:bldP spid="183" grpId="0" animBg="1"/>
      <p:bldP spid="183" grpId="1" animBg="1"/>
      <p:bldP spid="183" grpId="2" animBg="1"/>
      <p:bldP spid="185" grpId="0" animBg="1"/>
      <p:bldP spid="185" grpId="1" animBg="1"/>
      <p:bldP spid="96" grpId="0" animBg="1"/>
      <p:bldP spid="9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Redundant Configuration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19</a:t>
            </a:fld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3219450" y="882600"/>
            <a:ext cx="2476500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Selection of Extension Backplane</a:t>
            </a:r>
            <a:r>
              <a:rPr lang="zh-TW" altLang="en-US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1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AHBP06ER1-5A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AHBP08ER1-5A</a:t>
            </a:r>
            <a:endParaRPr lang="en-US" altLang="zh-TW" sz="11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TW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Modules Selection for Main Backplane</a:t>
            </a:r>
            <a:r>
              <a:rPr lang="zh-TW" altLang="en-US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1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AH10SCM-5A</a:t>
            </a:r>
            <a:r>
              <a:rPr lang="zh-TW" alt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zh-TW" alt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v1.06 or later 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AH15SCM-5A </a:t>
            </a:r>
            <a:r>
              <a:rPr lang="zh-TW" alt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v1.02</a:t>
            </a:r>
            <a:r>
              <a:rPr lang="zh-TW" alt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or later 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AH10EN-5A    </a:t>
            </a:r>
            <a:r>
              <a:rPr lang="zh-TW" alt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v2.04</a:t>
            </a:r>
            <a:r>
              <a:rPr lang="zh-TW" alt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or later 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cs typeface="Arial" pitchFamily="34" charset="0"/>
              </a:rPr>
              <a:t>AH15EN-5A</a:t>
            </a:r>
            <a:endParaRPr lang="en-US" altLang="zh-TW" sz="11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zh-TW" sz="11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942073" y="849656"/>
            <a:ext cx="235999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100" b="1" dirty="0">
                <a:latin typeface="Arial" panose="020B0604020202020204" pitchFamily="34" charset="0"/>
                <a:cs typeface="Arial" panose="020B0604020202020204" pitchFamily="34" charset="0"/>
              </a:rPr>
              <a:t>Modules Selection for Extension Backplane</a:t>
            </a:r>
            <a:r>
              <a:rPr lang="zh-TW" alt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TW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>
                <a:latin typeface="Arial" pitchFamily="34" charset="0"/>
                <a:cs typeface="Arial" pitchFamily="34" charset="0"/>
              </a:rPr>
              <a:t>Digital I/O Module</a:t>
            </a:r>
            <a:r>
              <a:rPr lang="zh-TW" altLang="en-U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>
                <a:latin typeface="Arial" pitchFamily="34" charset="0"/>
                <a:cs typeface="Arial" pitchFamily="34" charset="0"/>
              </a:rPr>
              <a:t>Analog I/O Module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>
                <a:latin typeface="Arial" pitchFamily="34" charset="0"/>
                <a:cs typeface="Arial" pitchFamily="34" charset="0"/>
              </a:rPr>
              <a:t>AH10SCM-5A (v1.06)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>
                <a:latin typeface="Arial" pitchFamily="34" charset="0"/>
                <a:cs typeface="Arial" pitchFamily="34" charset="0"/>
              </a:rPr>
              <a:t>AH15SCM-5A (v1.02)</a:t>
            </a:r>
          </a:p>
          <a:p>
            <a:pPr>
              <a:lnSpc>
                <a:spcPct val="150000"/>
              </a:lnSpc>
            </a:pPr>
            <a:r>
              <a:rPr lang="en-US" altLang="zh-TW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Tasks Limitation</a:t>
            </a:r>
            <a:r>
              <a:rPr lang="zh-TW" altLang="en-US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1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Cyclic tasks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Timed t</a:t>
            </a:r>
            <a:r>
              <a:rPr lang="en-US" altLang="zh-TW" sz="11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lang="en-US" altLang="zh-TW" sz="11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sks</a:t>
            </a:r>
          </a:p>
          <a:p>
            <a:pPr>
              <a:lnSpc>
                <a:spcPct val="150000"/>
              </a:lnSpc>
            </a:pPr>
            <a:r>
              <a:rPr lang="en-US" altLang="zh-TW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Software Versions</a:t>
            </a:r>
            <a:r>
              <a:rPr lang="zh-TW" altLang="en-US" sz="11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1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err="1" smtClean="0">
                <a:latin typeface="Arial" pitchFamily="34" charset="0"/>
                <a:ea typeface="+mn-ea"/>
                <a:cs typeface="Arial" pitchFamily="34" charset="0"/>
              </a:rPr>
              <a:t>ISPSoft</a:t>
            </a: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zh-TW" altLang="en-US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3.04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or later 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err="1" smtClean="0">
                <a:latin typeface="Arial" pitchFamily="34" charset="0"/>
                <a:ea typeface="+mn-ea"/>
                <a:cs typeface="Arial" pitchFamily="34" charset="0"/>
              </a:rPr>
              <a:t>DCISoft</a:t>
            </a: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 1.19</a:t>
            </a:r>
            <a:r>
              <a:rPr lang="zh-TW" altLang="en-US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or later version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EIP</a:t>
            </a:r>
            <a:r>
              <a:rPr lang="zh-TW" altLang="en-US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Builder </a:t>
            </a:r>
            <a:r>
              <a:rPr lang="zh-TW" altLang="en-US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zh-TW" sz="1100" dirty="0" smtClean="0">
                <a:latin typeface="Arial" pitchFamily="34" charset="0"/>
                <a:ea typeface="+mn-ea"/>
                <a:cs typeface="Arial" pitchFamily="34" charset="0"/>
              </a:rPr>
              <a:t>1.05</a:t>
            </a:r>
            <a:r>
              <a:rPr lang="zh-TW" altLang="en-US" sz="1100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altLang="zh-TW" sz="1100" dirty="0">
                <a:latin typeface="Arial" pitchFamily="34" charset="0"/>
                <a:cs typeface="Arial" pitchFamily="34" charset="0"/>
              </a:rPr>
              <a:t>or later version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13" name="圓角矩形 12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圓角矩形 20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圓角矩形 21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圓角矩形 22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群組 1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24" name="圓角矩形 2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圓角矩形 26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37" name="圓角矩形 3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38" name="圓角矩形 3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圓角矩形 3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8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138" y="1575306"/>
            <a:ext cx="27146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97988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Configuration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20</a:t>
            </a:fld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051828" y="920700"/>
            <a:ext cx="47015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ISPSoft  -&gt; HWCONFIG -&gt; CPU -&gt; System 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4063600" y="2996552"/>
            <a:ext cx="732462" cy="266248"/>
          </a:xfrm>
          <a:prstGeom prst="round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34" name="圓角矩形 33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圓角矩形 36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群組 39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41" name="圓角矩形 40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圓角矩形 41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圓角矩形 42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4" name="圓角矩形 43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5" name="圓角矩形 44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6" name="圓角矩形 45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圓角矩形 46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65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字方塊 42"/>
          <p:cNvSpPr txBox="1"/>
          <p:nvPr/>
        </p:nvSpPr>
        <p:spPr>
          <a:xfrm>
            <a:off x="3410620" y="884132"/>
            <a:ext cx="130478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Master CPU</a:t>
            </a:r>
            <a:endParaRPr lang="zh-TW" altLang="en-US" sz="1050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6148535" y="895162"/>
            <a:ext cx="15105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050" dirty="0" smtClean="0"/>
              <a:t>Standby CPU</a:t>
            </a:r>
            <a:endParaRPr lang="zh-TW" altLang="en-US" sz="1050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326" y="1083368"/>
            <a:ext cx="1455191" cy="5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Configuration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21</a:t>
            </a:fld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3082640" y="2622008"/>
            <a:ext cx="574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Enable Redundant Mode?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order for powering on CPU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Master CPU is the first one to power on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CPU have projects?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CPU have errors?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 MAC value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Master CPU MAC value is the largest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3447239" y="1991926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</a:t>
            </a:r>
            <a:endParaRPr lang="zh-TW" altLang="en-US" sz="800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4315462" y="1987233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192.168.1.13</a:t>
            </a:r>
            <a:endParaRPr lang="zh-TW" altLang="en-US" sz="800" dirty="0"/>
          </a:p>
        </p:txBody>
      </p:sp>
      <p:cxnSp>
        <p:nvCxnSpPr>
          <p:cNvPr id="50" name="直線單箭頭接點 49"/>
          <p:cNvCxnSpPr>
            <a:endCxn id="46" idx="0"/>
          </p:cNvCxnSpPr>
          <p:nvPr/>
        </p:nvCxnSpPr>
        <p:spPr>
          <a:xfrm flipH="1">
            <a:off x="3904439" y="1473170"/>
            <a:ext cx="383793" cy="51875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endCxn id="48" idx="0"/>
          </p:cNvCxnSpPr>
          <p:nvPr/>
        </p:nvCxnSpPr>
        <p:spPr>
          <a:xfrm>
            <a:off x="4387749" y="1455105"/>
            <a:ext cx="384913" cy="5321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/>
          <p:cNvSpPr txBox="1"/>
          <p:nvPr/>
        </p:nvSpPr>
        <p:spPr>
          <a:xfrm>
            <a:off x="7076371" y="1987212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192.168.1.15</a:t>
            </a:r>
            <a:endParaRPr lang="zh-TW" altLang="en-US" sz="800" dirty="0"/>
          </a:p>
        </p:txBody>
      </p:sp>
      <p:sp>
        <p:nvSpPr>
          <p:cNvPr id="61" name="文字方塊 60"/>
          <p:cNvSpPr txBox="1"/>
          <p:nvPr/>
        </p:nvSpPr>
        <p:spPr>
          <a:xfrm>
            <a:off x="6127103" y="19892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192.168.1.17</a:t>
            </a:r>
            <a:endParaRPr lang="zh-TW" altLang="en-US" sz="800" dirty="0"/>
          </a:p>
        </p:txBody>
      </p:sp>
      <p:cxnSp>
        <p:nvCxnSpPr>
          <p:cNvPr id="64" name="直線單箭頭接點 63"/>
          <p:cNvCxnSpPr>
            <a:endCxn id="60" idx="0"/>
          </p:cNvCxnSpPr>
          <p:nvPr/>
        </p:nvCxnSpPr>
        <p:spPr>
          <a:xfrm>
            <a:off x="7054431" y="1477932"/>
            <a:ext cx="479140" cy="5092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>
            <a:endCxn id="61" idx="0"/>
          </p:cNvCxnSpPr>
          <p:nvPr/>
        </p:nvCxnSpPr>
        <p:spPr>
          <a:xfrm flipH="1">
            <a:off x="6584303" y="1545058"/>
            <a:ext cx="323033" cy="44417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向下箭號 68"/>
          <p:cNvSpPr/>
          <p:nvPr/>
        </p:nvSpPr>
        <p:spPr>
          <a:xfrm>
            <a:off x="6889221" y="2138458"/>
            <a:ext cx="261699" cy="157628"/>
          </a:xfrm>
          <a:prstGeom prst="downArrow">
            <a:avLst>
              <a:gd name="adj1" fmla="val 50000"/>
              <a:gd name="adj2" fmla="val 427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文字方塊 72"/>
          <p:cNvSpPr txBox="1"/>
          <p:nvPr/>
        </p:nvSpPr>
        <p:spPr>
          <a:xfrm>
            <a:off x="7084943" y="2327265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192.168.1.14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1071" y="23275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192.168.1.2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cxnSp>
        <p:nvCxnSpPr>
          <p:cNvPr id="77" name="直線單箭頭接點 76"/>
          <p:cNvCxnSpPr>
            <a:endCxn id="73" idx="0"/>
          </p:cNvCxnSpPr>
          <p:nvPr/>
        </p:nvCxnSpPr>
        <p:spPr>
          <a:xfrm>
            <a:off x="7047533" y="1480802"/>
            <a:ext cx="494610" cy="84646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單箭頭接點 78"/>
          <p:cNvCxnSpPr>
            <a:endCxn id="74" idx="0"/>
          </p:cNvCxnSpPr>
          <p:nvPr/>
        </p:nvCxnSpPr>
        <p:spPr>
          <a:xfrm flipH="1">
            <a:off x="6588271" y="1541304"/>
            <a:ext cx="319065" cy="78622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群組 50"/>
          <p:cNvGrpSpPr/>
          <p:nvPr/>
        </p:nvGrpSpPr>
        <p:grpSpPr>
          <a:xfrm>
            <a:off x="4182961" y="1250318"/>
            <a:ext cx="2639385" cy="412749"/>
            <a:chOff x="4246315" y="2247268"/>
            <a:chExt cx="2639385" cy="412749"/>
          </a:xfrm>
        </p:grpSpPr>
        <p:sp>
          <p:nvSpPr>
            <p:cNvPr id="53" name="弧形 52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54" name="弧形 53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84" name="直線接點 83"/>
            <p:cNvCxnSpPr>
              <a:stCxn id="54" idx="0"/>
              <a:endCxn id="53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39" y="1080521"/>
            <a:ext cx="1455191" cy="5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grpSp>
        <p:nvGrpSpPr>
          <p:cNvPr id="40" name="群組 39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41" name="圓角矩形 40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圓角矩形 58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63" name="圓角矩形 62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2" name="群組 71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76" name="圓角矩形 75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圓角矩形 80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圓角矩形 81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83" name="圓角矩形 82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85" name="圓角矩形 84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86" name="圓角矩形 85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圓角矩形 86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339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2" grpId="0" animBg="1"/>
      <p:bldP spid="2" grpId="0"/>
      <p:bldP spid="60" grpId="0"/>
      <p:bldP spid="61" grpId="0"/>
      <p:bldP spid="69" grpId="0" animBg="1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字方塊 39"/>
          <p:cNvSpPr txBox="1"/>
          <p:nvPr/>
        </p:nvSpPr>
        <p:spPr>
          <a:xfrm>
            <a:off x="3410620" y="884132"/>
            <a:ext cx="130478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Master CPU</a:t>
            </a:r>
            <a:endParaRPr lang="zh-TW" altLang="en-US" sz="1050" dirty="0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Configuration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22</a:t>
            </a:fld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3082640" y="2377072"/>
            <a:ext cx="3741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 FW versions must be compatible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Module selections must be the same </a:t>
            </a:r>
            <a:endParaRPr lang="zh-TW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 and its according communication modules must at the same physical domain 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0620" y="2006609"/>
            <a:ext cx="1260000" cy="246221"/>
          </a:xfrm>
          <a:prstGeom prst="rect">
            <a:avLst/>
          </a:prstGeom>
          <a:gradFill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Unsynchronized</a:t>
            </a:r>
            <a:endParaRPr lang="zh-TW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6174190" y="2006610"/>
            <a:ext cx="1260000" cy="2462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000" b="1" dirty="0">
                <a:latin typeface="Arial" panose="020B0604020202020204" pitchFamily="34" charset="0"/>
                <a:cs typeface="Arial" panose="020B0604020202020204" pitchFamily="34" charset="0"/>
              </a:rPr>
              <a:t>Synchronize</a:t>
            </a:r>
            <a:endParaRPr lang="zh-TW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5369183" y="2026210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982743" y="2398092"/>
            <a:ext cx="45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5991152" y="2661902"/>
            <a:ext cx="45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5778190" y="3241961"/>
            <a:ext cx="45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082641" y="3658743"/>
            <a:ext cx="5212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latin typeface="+mn-ea"/>
                <a:ea typeface="+mn-ea"/>
              </a:rPr>
              <a:t>Notice</a:t>
            </a:r>
            <a:r>
              <a:rPr lang="zh-TW" altLang="en-US" sz="1000" dirty="0" smtClean="0">
                <a:latin typeface="+mn-ea"/>
                <a:ea typeface="+mn-ea"/>
              </a:rPr>
              <a:t>：</a:t>
            </a:r>
            <a:r>
              <a:rPr lang="en-US" altLang="zh-TW" sz="1000" dirty="0" smtClean="0">
                <a:latin typeface="+mn-ea"/>
                <a:ea typeface="+mn-ea"/>
              </a:rPr>
              <a:t>Compatibility of FW version is according to sub-version value of digital in tens, like  1.0X.X </a:t>
            </a:r>
            <a:r>
              <a:rPr lang="en-US" altLang="zh-TW" sz="1000" dirty="0">
                <a:latin typeface="+mn-ea"/>
                <a:ea typeface="+mn-ea"/>
              </a:rPr>
              <a:t> </a:t>
            </a:r>
            <a:r>
              <a:rPr lang="en-US" altLang="zh-TW" sz="1000" dirty="0" smtClean="0">
                <a:latin typeface="+mn-ea"/>
                <a:ea typeface="+mn-ea"/>
              </a:rPr>
              <a:t>compatible with 1.00.0</a:t>
            </a:r>
            <a:endParaRPr lang="zh-TW" altLang="en-US" sz="1000" b="1" dirty="0">
              <a:latin typeface="+mn-ea"/>
              <a:ea typeface="+mn-ea"/>
            </a:endParaRPr>
          </a:p>
        </p:txBody>
      </p:sp>
      <p:grpSp>
        <p:nvGrpSpPr>
          <p:cNvPr id="37" name="群組 36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38" name="圓角矩形 37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圓角矩形 52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圓角矩形 53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圓角矩形 54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群組 56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58" name="圓角矩形 5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2" name="群組 81"/>
          <p:cNvGrpSpPr/>
          <p:nvPr/>
        </p:nvGrpSpPr>
        <p:grpSpPr>
          <a:xfrm>
            <a:off x="3563021" y="893657"/>
            <a:ext cx="4097496" cy="767905"/>
            <a:chOff x="3504389" y="904687"/>
            <a:chExt cx="4097496" cy="767905"/>
          </a:xfrm>
        </p:grpSpPr>
        <p:sp>
          <p:nvSpPr>
            <p:cNvPr id="85" name="文字方塊 84"/>
            <p:cNvSpPr txBox="1"/>
            <p:nvPr/>
          </p:nvSpPr>
          <p:spPr>
            <a:xfrm>
              <a:off x="6091385" y="904687"/>
              <a:ext cx="151050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4" name="群組 83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89" name="弧形 88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90" name="弧形 89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91" name="直線接點 90"/>
              <p:cNvCxnSpPr>
                <a:stCxn id="90" idx="0"/>
                <a:endCxn id="89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9" name="文字方塊 38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4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1" grpId="0" animBg="1"/>
      <p:bldP spid="6" grpId="0" animBg="1"/>
      <p:bldP spid="8" grpId="0"/>
      <p:bldP spid="35" grpId="0"/>
      <p:bldP spid="36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Configuration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23</a:t>
            </a:fld>
            <a:endParaRPr lang="zh-TW" altLang="en-US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2506980" y="2390717"/>
            <a:ext cx="22445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time synchronization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 Project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 Setting Value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Module Setting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Real-Time Clock  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4751513" y="2390717"/>
            <a:ext cx="19103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Cyclic Synchronization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Changed Devices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Stop/Run LED status indicator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parameters in the CPU modules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88857" y="1862610"/>
            <a:ext cx="1260000" cy="2616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100" b="1" dirty="0">
                <a:latin typeface="Arial" panose="020B0604020202020204" pitchFamily="34" charset="0"/>
                <a:cs typeface="Arial" panose="020B0604020202020204" pitchFamily="34" charset="0"/>
              </a:rPr>
              <a:t>Synchronize</a:t>
            </a:r>
            <a:endParaRPr lang="zh-TW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6932440" y="2390717"/>
            <a:ext cx="19714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Synchronizing Time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end of scan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Synchronization points of tasks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Timed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interrupt tasks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向右箭號 34"/>
          <p:cNvSpPr/>
          <p:nvPr/>
        </p:nvSpPr>
        <p:spPr>
          <a:xfrm>
            <a:off x="6648895" y="2888708"/>
            <a:ext cx="216572" cy="245645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3" name="群組 42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44" name="圓角矩形 43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圓角矩形 45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圓角矩形 46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圓角矩形 47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群組 49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52" name="圓角矩形 51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" name="群組 61"/>
          <p:cNvGrpSpPr/>
          <p:nvPr/>
        </p:nvGrpSpPr>
        <p:grpSpPr>
          <a:xfrm>
            <a:off x="3410620" y="884132"/>
            <a:ext cx="4249897" cy="777430"/>
            <a:chOff x="3351988" y="895162"/>
            <a:chExt cx="4249897" cy="777430"/>
          </a:xfrm>
        </p:grpSpPr>
        <p:sp>
          <p:nvSpPr>
            <p:cNvPr id="67" name="文字方塊 66"/>
            <p:cNvSpPr txBox="1"/>
            <p:nvPr/>
          </p:nvSpPr>
          <p:spPr>
            <a:xfrm>
              <a:off x="6091385" y="904687"/>
              <a:ext cx="151050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4" name="群組 63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74" name="弧形 73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75" name="弧形 74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76" name="直線接點 75"/>
              <p:cNvCxnSpPr>
                <a:stCxn id="75" idx="0"/>
                <a:endCxn id="74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文字方塊 70"/>
            <p:cNvSpPr txBox="1"/>
            <p:nvPr/>
          </p:nvSpPr>
          <p:spPr>
            <a:xfrm>
              <a:off x="3351988" y="895162"/>
              <a:ext cx="1304785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6" name="文字方塊 35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2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Redundant Configuration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24</a:t>
            </a:fld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3289953" y="2158950"/>
            <a:ext cx="1396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Device Change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D0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D1000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M0 </a:t>
            </a:r>
            <a:endParaRPr lang="en-US" altLang="zh-TW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442603" y="2158950"/>
            <a:ext cx="2024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Device Change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D0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D1000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M0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r>
              <a:rPr lang="zh-TW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en-US" altLang="zh-TW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向下箭號 1"/>
          <p:cNvSpPr/>
          <p:nvPr/>
        </p:nvSpPr>
        <p:spPr>
          <a:xfrm>
            <a:off x="3905920" y="3294406"/>
            <a:ext cx="308581" cy="299515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35" name="向下箭號 34"/>
          <p:cNvSpPr/>
          <p:nvPr/>
        </p:nvSpPr>
        <p:spPr>
          <a:xfrm>
            <a:off x="6009716" y="3297048"/>
            <a:ext cx="308581" cy="299515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36" name="文字方塊 35"/>
          <p:cNvSpPr txBox="1"/>
          <p:nvPr/>
        </p:nvSpPr>
        <p:spPr>
          <a:xfrm>
            <a:off x="3356628" y="3673637"/>
            <a:ext cx="1405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Synchronous Data Capacity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=&gt; 1536 Words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5490228" y="3673642"/>
            <a:ext cx="1389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Synchronous Data Capacity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=&gt;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1536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6653397" y="3253310"/>
            <a:ext cx="1745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Every 512 words as </a:t>
            </a:r>
            <a:r>
              <a:rPr lang="zh-TW" altLang="en-US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range</a:t>
            </a:r>
            <a:endParaRPr lang="en-US" altLang="zh-TW" sz="1200" b="1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90000" y="932985"/>
            <a:ext cx="2066079" cy="3890604"/>
            <a:chOff x="167850" y="932985"/>
            <a:chExt cx="2066079" cy="3890604"/>
          </a:xfrm>
        </p:grpSpPr>
        <p:sp>
          <p:nvSpPr>
            <p:cNvPr id="47" name="圓角矩形 46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Limitation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圓角矩形 47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Redundancy</a:t>
              </a:r>
              <a:endParaRPr lang="zh-TW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圓角矩形 49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Determine Conditions 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>
            <a:xfrm>
              <a:off x="133392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Data Synchronization</a:t>
              </a: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1332219" y="3846707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Synchronous Data Capacity</a:t>
              </a:r>
              <a:endParaRPr lang="en-US" altLang="zh-TW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群組 55"/>
            <p:cNvGrpSpPr/>
            <p:nvPr/>
          </p:nvGrpSpPr>
          <p:grpSpPr>
            <a:xfrm>
              <a:off x="167850" y="934033"/>
              <a:ext cx="913694" cy="3889556"/>
              <a:chOff x="2227867" y="934033"/>
              <a:chExt cx="913694" cy="3889556"/>
            </a:xfrm>
          </p:grpSpPr>
          <p:sp>
            <p:nvSpPr>
              <p:cNvPr id="57" name="圓角矩形 56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群組 63"/>
          <p:cNvGrpSpPr/>
          <p:nvPr/>
        </p:nvGrpSpPr>
        <p:grpSpPr>
          <a:xfrm>
            <a:off x="3410620" y="884132"/>
            <a:ext cx="4249897" cy="777430"/>
            <a:chOff x="3351988" y="895162"/>
            <a:chExt cx="4249897" cy="777430"/>
          </a:xfrm>
        </p:grpSpPr>
        <p:sp>
          <p:nvSpPr>
            <p:cNvPr id="68" name="文字方塊 67"/>
            <p:cNvSpPr txBox="1"/>
            <p:nvPr/>
          </p:nvSpPr>
          <p:spPr>
            <a:xfrm>
              <a:off x="6091385" y="904687"/>
              <a:ext cx="151050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6" name="群組 65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78" name="弧形 77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79" name="弧形 78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80" name="直線接點 79"/>
              <p:cNvCxnSpPr>
                <a:stCxn id="79" idx="0"/>
                <a:endCxn id="78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字方塊 68"/>
            <p:cNvSpPr txBox="1"/>
            <p:nvPr/>
          </p:nvSpPr>
          <p:spPr>
            <a:xfrm>
              <a:off x="3351988" y="895162"/>
              <a:ext cx="1304785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8" name="文字方塊 37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0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2" grpId="0" animBg="1"/>
      <p:bldP spid="35" grpId="0" animBg="1"/>
      <p:bldP spid="36" grpId="0"/>
      <p:bldP spid="37" grpId="0"/>
      <p:bldP spid="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25</a:t>
            </a:fld>
            <a:endParaRPr lang="zh-TW" altLang="en-US" dirty="0"/>
          </a:p>
        </p:txBody>
      </p:sp>
      <p:grpSp>
        <p:nvGrpSpPr>
          <p:cNvPr id="17" name="群組 16"/>
          <p:cNvGrpSpPr/>
          <p:nvPr/>
        </p:nvGrpSpPr>
        <p:grpSpPr>
          <a:xfrm>
            <a:off x="3409138" y="885637"/>
            <a:ext cx="4249897" cy="777430"/>
            <a:chOff x="3351988" y="895162"/>
            <a:chExt cx="4249897" cy="777430"/>
          </a:xfrm>
        </p:grpSpPr>
        <p:sp>
          <p:nvSpPr>
            <p:cNvPr id="18" name="文字方塊 17"/>
            <p:cNvSpPr txBox="1"/>
            <p:nvPr/>
          </p:nvSpPr>
          <p:spPr>
            <a:xfrm>
              <a:off x="6091385" y="904687"/>
              <a:ext cx="151050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文字方塊 19"/>
            <p:cNvSpPr txBox="1"/>
            <p:nvPr/>
          </p:nvSpPr>
          <p:spPr>
            <a:xfrm>
              <a:off x="3351988" y="895162"/>
              <a:ext cx="1304804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2" name="群組 21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23" name="弧形 22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24" name="弧形 23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25" name="直線接點 24"/>
              <p:cNvCxnSpPr>
                <a:stCxn id="24" idx="0"/>
                <a:endCxn id="23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字方塊 26"/>
          <p:cNvSpPr txBox="1"/>
          <p:nvPr/>
        </p:nvSpPr>
        <p:spPr>
          <a:xfrm>
            <a:off x="3447239" y="1991926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</a:t>
            </a:r>
            <a:endParaRPr lang="zh-TW" altLang="en-US" sz="800" dirty="0"/>
          </a:p>
        </p:txBody>
      </p:sp>
      <p:cxnSp>
        <p:nvCxnSpPr>
          <p:cNvPr id="28" name="直線單箭頭接點 27"/>
          <p:cNvCxnSpPr>
            <a:endCxn id="27" idx="0"/>
          </p:cNvCxnSpPr>
          <p:nvPr/>
        </p:nvCxnSpPr>
        <p:spPr>
          <a:xfrm flipH="1">
            <a:off x="3904439" y="1473170"/>
            <a:ext cx="383793" cy="51875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>
            <a:off x="4387749" y="1455105"/>
            <a:ext cx="384913" cy="5321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7076371" y="1987212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192.168.1.14</a:t>
            </a:r>
            <a:endParaRPr lang="zh-TW" altLang="en-US" sz="8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127103" y="19892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192.168.1.2</a:t>
            </a:r>
            <a:endParaRPr lang="zh-TW" altLang="en-US" sz="800" dirty="0"/>
          </a:p>
        </p:txBody>
      </p:sp>
      <p:cxnSp>
        <p:nvCxnSpPr>
          <p:cNvPr id="38" name="直線單箭頭接點 37"/>
          <p:cNvCxnSpPr>
            <a:endCxn id="30" idx="0"/>
          </p:cNvCxnSpPr>
          <p:nvPr/>
        </p:nvCxnSpPr>
        <p:spPr>
          <a:xfrm>
            <a:off x="7054431" y="1477932"/>
            <a:ext cx="479140" cy="5092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/>
          <p:cNvCxnSpPr>
            <a:endCxn id="31" idx="0"/>
          </p:cNvCxnSpPr>
          <p:nvPr/>
        </p:nvCxnSpPr>
        <p:spPr>
          <a:xfrm flipH="1">
            <a:off x="6584303" y="1545058"/>
            <a:ext cx="323033" cy="44417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4315462" y="1987233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/>
              <a:t>192.168.1.13</a:t>
            </a:r>
            <a:endParaRPr lang="zh-TW" altLang="en-US" sz="800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3349018" y="2633271"/>
            <a:ext cx="5194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scenarios to cause system switch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Errors in AH CPU(including of  errors in the modules)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or remove modules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Removal of connection cable from CPU or communication modules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 of system switch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13" name="圓角矩形 12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54" name="圓角矩形 53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群組 49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51" name="圓角矩形 50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圓角矩形 51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5" name="圓角矩形 54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4" name="文字方塊 33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6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26</a:t>
            </a:fld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148534" y="895162"/>
            <a:ext cx="129105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050" dirty="0" smtClean="0"/>
              <a:t>Master CPU</a:t>
            </a:r>
            <a:endParaRPr lang="zh-TW" altLang="en-US" sz="105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44" y="1084873"/>
            <a:ext cx="1455191" cy="5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文字方塊 19"/>
          <p:cNvSpPr txBox="1"/>
          <p:nvPr/>
        </p:nvSpPr>
        <p:spPr>
          <a:xfrm>
            <a:off x="3409138" y="885637"/>
            <a:ext cx="13048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/>
              <a:t>Standby CPU</a:t>
            </a:r>
            <a:endParaRPr lang="zh-TW" altLang="en-US" sz="105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39" y="1080521"/>
            <a:ext cx="1455191" cy="5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群組 21"/>
          <p:cNvGrpSpPr/>
          <p:nvPr/>
        </p:nvGrpSpPr>
        <p:grpSpPr>
          <a:xfrm>
            <a:off x="4182961" y="1250318"/>
            <a:ext cx="2639385" cy="412749"/>
            <a:chOff x="4246315" y="2247268"/>
            <a:chExt cx="2639385" cy="412749"/>
          </a:xfrm>
        </p:grpSpPr>
        <p:sp>
          <p:nvSpPr>
            <p:cNvPr id="23" name="弧形 22"/>
            <p:cNvSpPr/>
            <p:nvPr/>
          </p:nvSpPr>
          <p:spPr>
            <a:xfrm rot="5400000">
              <a:off x="6498013" y="2269156"/>
              <a:ext cx="409575" cy="365799"/>
            </a:xfrm>
            <a:prstGeom prst="arc">
              <a:avLst>
                <a:gd name="adj1" fmla="val 17468998"/>
                <a:gd name="adj2" fmla="val 0"/>
              </a:avLst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sp>
          <p:nvSpPr>
            <p:cNvPr id="24" name="弧形 23"/>
            <p:cNvSpPr/>
            <p:nvPr/>
          </p:nvSpPr>
          <p:spPr>
            <a:xfrm rot="10800000">
              <a:off x="4246315" y="2294218"/>
              <a:ext cx="409575" cy="365799"/>
            </a:xfrm>
            <a:prstGeom prst="arc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 </a:t>
              </a:r>
              <a:endParaRPr lang="zh-TW" altLang="en-US" dirty="0"/>
            </a:p>
          </p:txBody>
        </p:sp>
        <p:cxnSp>
          <p:nvCxnSpPr>
            <p:cNvPr id="25" name="直線接點 24"/>
            <p:cNvCxnSpPr>
              <a:stCxn id="24" idx="0"/>
              <a:endCxn id="23" idx="2"/>
            </p:cNvCxnSpPr>
            <p:nvPr/>
          </p:nvCxnSpPr>
          <p:spPr>
            <a:xfrm flipV="1">
              <a:off x="4451103" y="2656843"/>
              <a:ext cx="2251697" cy="317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字方塊 26"/>
          <p:cNvSpPr txBox="1"/>
          <p:nvPr/>
        </p:nvSpPr>
        <p:spPr>
          <a:xfrm>
            <a:off x="3441235" y="1991926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strike="sngStrike" dirty="0" smtClean="0"/>
              <a:t>192.168.1.1</a:t>
            </a:r>
            <a:endParaRPr lang="zh-TW" altLang="en-US" sz="800" strike="sngStrike" dirty="0"/>
          </a:p>
        </p:txBody>
      </p:sp>
      <p:cxnSp>
        <p:nvCxnSpPr>
          <p:cNvPr id="28" name="直線單箭頭接點 27"/>
          <p:cNvCxnSpPr/>
          <p:nvPr/>
        </p:nvCxnSpPr>
        <p:spPr>
          <a:xfrm flipH="1">
            <a:off x="3907671" y="1473170"/>
            <a:ext cx="383793" cy="51875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>
            <a:off x="4387749" y="1455105"/>
            <a:ext cx="384913" cy="5321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7076371" y="1987212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strike="sngStrike" dirty="0" smtClean="0"/>
              <a:t>192.168.1.14</a:t>
            </a:r>
            <a:endParaRPr lang="zh-TW" altLang="en-US" sz="800" strike="sngStrike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127103" y="19892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strike="sngStrike" dirty="0" smtClean="0"/>
              <a:t>192.168.1.2</a:t>
            </a:r>
            <a:endParaRPr lang="zh-TW" altLang="en-US" sz="800" strike="sngStrike" dirty="0"/>
          </a:p>
        </p:txBody>
      </p:sp>
      <p:cxnSp>
        <p:nvCxnSpPr>
          <p:cNvPr id="38" name="直線單箭頭接點 37"/>
          <p:cNvCxnSpPr>
            <a:endCxn id="30" idx="0"/>
          </p:cNvCxnSpPr>
          <p:nvPr/>
        </p:nvCxnSpPr>
        <p:spPr>
          <a:xfrm>
            <a:off x="7054431" y="1477932"/>
            <a:ext cx="479140" cy="5092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/>
          <p:cNvCxnSpPr>
            <a:endCxn id="31" idx="0"/>
          </p:cNvCxnSpPr>
          <p:nvPr/>
        </p:nvCxnSpPr>
        <p:spPr>
          <a:xfrm flipH="1">
            <a:off x="6584303" y="1545058"/>
            <a:ext cx="323033" cy="44417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4315462" y="1987233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strike="sngStrike" dirty="0" smtClean="0"/>
              <a:t>192.168.1.13</a:t>
            </a:r>
            <a:endParaRPr lang="zh-TW" altLang="en-US" sz="800" strike="sngStrike" dirty="0"/>
          </a:p>
        </p:txBody>
      </p:sp>
      <p:sp>
        <p:nvSpPr>
          <p:cNvPr id="41" name="向右箭號 40"/>
          <p:cNvSpPr/>
          <p:nvPr/>
        </p:nvSpPr>
        <p:spPr>
          <a:xfrm>
            <a:off x="5522476" y="1152310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向下箭號 41"/>
          <p:cNvSpPr/>
          <p:nvPr/>
        </p:nvSpPr>
        <p:spPr>
          <a:xfrm>
            <a:off x="6889221" y="2138458"/>
            <a:ext cx="261699" cy="157628"/>
          </a:xfrm>
          <a:prstGeom prst="downArrow">
            <a:avLst>
              <a:gd name="adj1" fmla="val 50000"/>
              <a:gd name="adj2" fmla="val 427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文字方塊 42"/>
          <p:cNvSpPr txBox="1"/>
          <p:nvPr/>
        </p:nvSpPr>
        <p:spPr>
          <a:xfrm>
            <a:off x="7084943" y="2327265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192.168.1.13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6131071" y="23275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192.168.1.1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45" name="向下箭號 44"/>
          <p:cNvSpPr/>
          <p:nvPr/>
        </p:nvSpPr>
        <p:spPr>
          <a:xfrm>
            <a:off x="4130781" y="2138458"/>
            <a:ext cx="261699" cy="157628"/>
          </a:xfrm>
          <a:prstGeom prst="downArrow">
            <a:avLst>
              <a:gd name="adj1" fmla="val 50000"/>
              <a:gd name="adj2" fmla="val 4274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/>
        </p:nvSpPr>
        <p:spPr>
          <a:xfrm>
            <a:off x="4326503" y="2327265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192.168.1.14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3433599" y="2327528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 smtClean="0">
                <a:solidFill>
                  <a:srgbClr val="FF0000"/>
                </a:solidFill>
              </a:rPr>
              <a:t>192.168.1.2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grpSp>
        <p:nvGrpSpPr>
          <p:cNvPr id="49" name="群組 48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50" name="圓角矩形 49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51" name="圓角矩形 50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群組 51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53" name="圓角矩形 52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圓角矩形 54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1" name="文字方塊 60"/>
          <p:cNvSpPr txBox="1"/>
          <p:nvPr/>
        </p:nvSpPr>
        <p:spPr>
          <a:xfrm>
            <a:off x="3349019" y="2633271"/>
            <a:ext cx="50745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scenarios to cause system switch</a:t>
            </a:r>
            <a:r>
              <a:rPr lang="zh-TW" altLang="en-US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2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Errors in AH CPU(including of  errors in the modules)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or remove modules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Removal of connection cable from CPU or communication modules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 of system switch</a:t>
            </a:r>
            <a:endParaRPr lang="en-US" altLang="zh-TW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0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1" grpId="0" animBg="1"/>
      <p:bldP spid="42" grpId="0" animBg="1"/>
      <p:bldP spid="43" grpId="0"/>
      <p:bldP spid="44" grpId="0"/>
      <p:bldP spid="45" grpId="0" animBg="1"/>
      <p:bldP spid="46" grpId="0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27</a:t>
            </a:fld>
            <a:endParaRPr lang="zh-TW" altLang="en-US" dirty="0"/>
          </a:p>
        </p:txBody>
      </p:sp>
      <p:cxnSp>
        <p:nvCxnSpPr>
          <p:cNvPr id="9" name="直線單箭頭接點 8"/>
          <p:cNvCxnSpPr/>
          <p:nvPr/>
        </p:nvCxnSpPr>
        <p:spPr>
          <a:xfrm>
            <a:off x="6220107" y="2897127"/>
            <a:ext cx="77124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群組 39"/>
          <p:cNvGrpSpPr/>
          <p:nvPr/>
        </p:nvGrpSpPr>
        <p:grpSpPr>
          <a:xfrm>
            <a:off x="3409139" y="885637"/>
            <a:ext cx="4249896" cy="777430"/>
            <a:chOff x="3351989" y="895162"/>
            <a:chExt cx="4249896" cy="777430"/>
          </a:xfrm>
        </p:grpSpPr>
        <p:sp>
          <p:nvSpPr>
            <p:cNvPr id="41" name="文字方塊 40"/>
            <p:cNvSpPr txBox="1"/>
            <p:nvPr/>
          </p:nvSpPr>
          <p:spPr>
            <a:xfrm>
              <a:off x="6091385" y="904687"/>
              <a:ext cx="1183814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文字方塊 42"/>
            <p:cNvSpPr txBox="1"/>
            <p:nvPr/>
          </p:nvSpPr>
          <p:spPr>
            <a:xfrm>
              <a:off x="3351989" y="895162"/>
              <a:ext cx="150035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5" name="群組 44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46" name="弧形 45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47" name="弧形 46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48" name="直線接點 47"/>
              <p:cNvCxnSpPr>
                <a:stCxn id="47" idx="0"/>
                <a:endCxn id="46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群組 9"/>
          <p:cNvGrpSpPr/>
          <p:nvPr/>
        </p:nvGrpSpPr>
        <p:grpSpPr>
          <a:xfrm>
            <a:off x="2628131" y="2396289"/>
            <a:ext cx="5120904" cy="2592144"/>
            <a:chOff x="2575578" y="2448486"/>
            <a:chExt cx="5120904" cy="2592144"/>
          </a:xfrm>
        </p:grpSpPr>
        <p:sp>
          <p:nvSpPr>
            <p:cNvPr id="51" name="文字方塊 50"/>
            <p:cNvSpPr txBox="1"/>
            <p:nvPr/>
          </p:nvSpPr>
          <p:spPr>
            <a:xfrm>
              <a:off x="6118246" y="2970727"/>
              <a:ext cx="9588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System Switch</a:t>
              </a:r>
              <a:endParaRPr lang="zh-TW" altLang="en-US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2575578" y="2448486"/>
              <a:ext cx="5120904" cy="2592144"/>
              <a:chOff x="2575578" y="2448486"/>
              <a:chExt cx="5120904" cy="2592144"/>
            </a:xfrm>
          </p:grpSpPr>
          <p:sp>
            <p:nvSpPr>
              <p:cNvPr id="34" name="文字方塊 33"/>
              <p:cNvSpPr txBox="1"/>
              <p:nvPr/>
            </p:nvSpPr>
            <p:spPr>
              <a:xfrm>
                <a:off x="2575578" y="2816175"/>
                <a:ext cx="2077982" cy="124649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>
                  <a:lnSpc>
                    <a:spcPct val="150000"/>
                  </a:lnSpc>
                  <a:defRPr sz="1200" b="1">
                    <a:latin typeface="+mn-lt"/>
                  </a:defRPr>
                </a:lvl1pPr>
              </a:lstStyle>
              <a:p>
                <a:r>
                  <a:rPr lang="en-US" altLang="zh-TW" sz="1000" dirty="0" smtClean="0">
                    <a:latin typeface="+mn-ea"/>
                    <a:ea typeface="+mn-ea"/>
                  </a:rPr>
                  <a:t>Synchronizing Time</a:t>
                </a:r>
                <a:r>
                  <a:rPr lang="zh-TW" altLang="en-US" sz="1000" dirty="0" smtClean="0">
                    <a:latin typeface="+mn-ea"/>
                    <a:ea typeface="+mn-ea"/>
                  </a:rPr>
                  <a:t>：</a:t>
                </a:r>
                <a:r>
                  <a:rPr lang="en-US" altLang="zh-TW" sz="1000" dirty="0" smtClean="0">
                    <a:latin typeface="+mn-ea"/>
                    <a:ea typeface="+mn-ea"/>
                  </a:rPr>
                  <a:t> </a:t>
                </a:r>
                <a:endParaRPr lang="en-US" altLang="zh-TW" sz="1000" dirty="0">
                  <a:latin typeface="+mn-ea"/>
                  <a:ea typeface="+mn-ea"/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altLang="zh-TW" sz="1000" b="0" dirty="0">
                    <a:latin typeface="+mn-ea"/>
                    <a:ea typeface="+mn-ea"/>
                  </a:rPr>
                  <a:t>S</a:t>
                </a:r>
                <a:r>
                  <a:rPr lang="en-US" altLang="zh-TW" sz="1000" b="0" dirty="0" smtClean="0">
                    <a:latin typeface="+mn-ea"/>
                    <a:ea typeface="+mn-ea"/>
                  </a:rPr>
                  <a:t>ynchronization points of tasks</a:t>
                </a:r>
                <a:endParaRPr lang="en-US" altLang="zh-TW" sz="1000" b="0" dirty="0">
                  <a:latin typeface="+mn-ea"/>
                  <a:ea typeface="+mn-ea"/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altLang="zh-TW" sz="1000" b="0" dirty="0" smtClean="0">
                    <a:latin typeface="+mn-ea"/>
                    <a:ea typeface="+mn-ea"/>
                  </a:rPr>
                  <a:t>Timer interrupt tasks</a:t>
                </a:r>
                <a:endParaRPr lang="en-US" altLang="zh-TW" sz="1000" b="0" dirty="0">
                  <a:latin typeface="+mn-ea"/>
                  <a:ea typeface="+mn-ea"/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altLang="zh-TW" sz="1000" b="0" dirty="0" smtClean="0">
                    <a:solidFill>
                      <a:srgbClr val="FF0000"/>
                    </a:solidFill>
                    <a:latin typeface="+mn-ea"/>
                    <a:ea typeface="+mn-ea"/>
                  </a:rPr>
                  <a:t>The end of scan </a:t>
                </a:r>
                <a:endParaRPr lang="en-US" altLang="zh-TW" sz="1000" b="0" dirty="0">
                  <a:solidFill>
                    <a:srgbClr val="FF0000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7" name="直線單箭頭接點 6"/>
              <p:cNvCxnSpPr/>
              <p:nvPr/>
            </p:nvCxnSpPr>
            <p:spPr>
              <a:xfrm>
                <a:off x="5230258" y="2448486"/>
                <a:ext cx="0" cy="181109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群組 5"/>
              <p:cNvGrpSpPr/>
              <p:nvPr/>
            </p:nvGrpSpPr>
            <p:grpSpPr>
              <a:xfrm>
                <a:off x="5506728" y="2504002"/>
                <a:ext cx="2189754" cy="2536628"/>
                <a:chOff x="5506728" y="2504002"/>
                <a:chExt cx="2189754" cy="2536628"/>
              </a:xfrm>
            </p:grpSpPr>
            <p:sp>
              <p:nvSpPr>
                <p:cNvPr id="5" name="圓角矩形 4"/>
                <p:cNvSpPr/>
                <p:nvPr/>
              </p:nvSpPr>
              <p:spPr>
                <a:xfrm>
                  <a:off x="5506728" y="2504002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Task1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圓角矩形 34"/>
                <p:cNvSpPr/>
                <p:nvPr/>
              </p:nvSpPr>
              <p:spPr>
                <a:xfrm>
                  <a:off x="5506728" y="2854496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Task2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圓角矩形 35"/>
                <p:cNvSpPr/>
                <p:nvPr/>
              </p:nvSpPr>
              <p:spPr>
                <a:xfrm>
                  <a:off x="5506728" y="3203402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Task3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圓角矩形 36"/>
                <p:cNvSpPr/>
                <p:nvPr/>
              </p:nvSpPr>
              <p:spPr>
                <a:xfrm>
                  <a:off x="5516317" y="3557071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Task4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圓角矩形 38"/>
                <p:cNvSpPr/>
                <p:nvPr/>
              </p:nvSpPr>
              <p:spPr>
                <a:xfrm>
                  <a:off x="5506728" y="3901215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Task5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圓角矩形 52"/>
                <p:cNvSpPr/>
                <p:nvPr/>
              </p:nvSpPr>
              <p:spPr>
                <a:xfrm>
                  <a:off x="5506728" y="4244115"/>
                  <a:ext cx="684740" cy="348840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END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圓角矩形 54"/>
                <p:cNvSpPr/>
                <p:nvPr/>
              </p:nvSpPr>
              <p:spPr>
                <a:xfrm>
                  <a:off x="7002153" y="2951677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Task1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圓角矩形 64"/>
                <p:cNvSpPr/>
                <p:nvPr/>
              </p:nvSpPr>
              <p:spPr>
                <a:xfrm>
                  <a:off x="7002153" y="3302171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Task2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圓角矩形 65"/>
                <p:cNvSpPr/>
                <p:nvPr/>
              </p:nvSpPr>
              <p:spPr>
                <a:xfrm>
                  <a:off x="7002153" y="3651077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Task3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圓角矩形 66"/>
                <p:cNvSpPr/>
                <p:nvPr/>
              </p:nvSpPr>
              <p:spPr>
                <a:xfrm>
                  <a:off x="7011742" y="4004746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Task4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圓角矩形 67"/>
                <p:cNvSpPr/>
                <p:nvPr/>
              </p:nvSpPr>
              <p:spPr>
                <a:xfrm>
                  <a:off x="7002153" y="4348890"/>
                  <a:ext cx="684740" cy="348840"/>
                </a:xfrm>
                <a:prstGeom prst="round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Task5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圓角矩形 68"/>
                <p:cNvSpPr/>
                <p:nvPr/>
              </p:nvSpPr>
              <p:spPr>
                <a:xfrm>
                  <a:off x="7002153" y="4691790"/>
                  <a:ext cx="684740" cy="348840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sz="1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END</a:t>
                  </a:r>
                  <a:endParaRPr lang="zh-TW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52" name="直線接點 51"/>
              <p:cNvCxnSpPr/>
              <p:nvPr/>
            </p:nvCxnSpPr>
            <p:spPr>
              <a:xfrm flipH="1" flipV="1">
                <a:off x="4424854" y="3922455"/>
                <a:ext cx="399393" cy="1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olid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6" name="直線接點 55"/>
          <p:cNvCxnSpPr/>
          <p:nvPr/>
        </p:nvCxnSpPr>
        <p:spPr>
          <a:xfrm flipV="1">
            <a:off x="4872674" y="3859749"/>
            <a:ext cx="4126" cy="506590"/>
          </a:xfrm>
          <a:prstGeom prst="line">
            <a:avLst/>
          </a:prstGeom>
          <a:ln w="15875">
            <a:solidFill>
              <a:srgbClr val="FF000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 flipH="1">
            <a:off x="4887310" y="4357927"/>
            <a:ext cx="462704" cy="0"/>
          </a:xfrm>
          <a:prstGeom prst="line">
            <a:avLst/>
          </a:prstGeom>
          <a:ln w="15875">
            <a:solidFill>
              <a:srgbClr val="FF0000"/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群組 57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59" name="圓角矩形 58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60" name="圓角矩形 59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1" name="群組 60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62" name="圓角矩形 61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70" name="圓角矩形 69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71" name="圓角矩形 70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72" name="圓角矩形 71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圓角矩形 72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9" name="文字方塊 48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4393411" y="2146554"/>
            <a:ext cx="115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executing orders</a:t>
            </a:r>
          </a:p>
        </p:txBody>
      </p:sp>
    </p:spTree>
    <p:extLst>
      <p:ext uri="{BB962C8B-B14F-4D97-AF65-F5344CB8AC3E}">
        <p14:creationId xmlns:p14="http://schemas.microsoft.com/office/powerpoint/2010/main" val="101143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直線單箭頭接點 94"/>
          <p:cNvCxnSpPr/>
          <p:nvPr/>
        </p:nvCxnSpPr>
        <p:spPr>
          <a:xfrm>
            <a:off x="6220107" y="3682187"/>
            <a:ext cx="77124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/>
          <p:cNvSpPr txBox="1"/>
          <p:nvPr/>
        </p:nvSpPr>
        <p:spPr>
          <a:xfrm>
            <a:off x="6170799" y="3703590"/>
            <a:ext cx="9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System Switch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grpSp>
        <p:nvGrpSpPr>
          <p:cNvPr id="53" name="群組 52"/>
          <p:cNvGrpSpPr/>
          <p:nvPr/>
        </p:nvGrpSpPr>
        <p:grpSpPr>
          <a:xfrm>
            <a:off x="2628131" y="2396289"/>
            <a:ext cx="5120904" cy="2666032"/>
            <a:chOff x="2575578" y="2448486"/>
            <a:chExt cx="5120904" cy="2666032"/>
          </a:xfrm>
        </p:grpSpPr>
        <p:sp>
          <p:nvSpPr>
            <p:cNvPr id="56" name="文字方塊 55"/>
            <p:cNvSpPr txBox="1"/>
            <p:nvPr/>
          </p:nvSpPr>
          <p:spPr>
            <a:xfrm>
              <a:off x="2575578" y="2816175"/>
              <a:ext cx="2077982" cy="124649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>
                <a:lnSpc>
                  <a:spcPct val="150000"/>
                </a:lnSpc>
                <a:defRPr sz="1200" b="1">
                  <a:latin typeface="+mn-lt"/>
                </a:defRPr>
              </a:lvl1pPr>
            </a:lstStyle>
            <a:p>
              <a:r>
                <a:rPr lang="en-US" altLang="zh-TW" sz="1000" dirty="0" smtClean="0">
                  <a:latin typeface="+mn-ea"/>
                  <a:ea typeface="+mn-ea"/>
                </a:rPr>
                <a:t>Synchronizing Time</a:t>
              </a:r>
              <a:r>
                <a:rPr lang="zh-TW" altLang="en-US" sz="1000" dirty="0" smtClean="0">
                  <a:latin typeface="+mn-ea"/>
                  <a:ea typeface="+mn-ea"/>
                </a:rPr>
                <a:t>：</a:t>
              </a:r>
              <a:r>
                <a:rPr lang="en-US" altLang="zh-TW" sz="1000" dirty="0" smtClean="0">
                  <a:latin typeface="+mn-ea"/>
                  <a:ea typeface="+mn-ea"/>
                </a:rPr>
                <a:t> </a:t>
              </a:r>
              <a:endParaRPr lang="en-US" altLang="zh-TW" sz="1000" dirty="0">
                <a:latin typeface="+mn-ea"/>
                <a:ea typeface="+mn-ea"/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altLang="zh-TW" sz="1000" b="0" dirty="0">
                  <a:latin typeface="+mn-ea"/>
                  <a:ea typeface="+mn-ea"/>
                </a:rPr>
                <a:t>S</a:t>
              </a:r>
              <a:r>
                <a:rPr lang="en-US" altLang="zh-TW" sz="1000" b="0" dirty="0" smtClean="0">
                  <a:latin typeface="+mn-ea"/>
                  <a:ea typeface="+mn-ea"/>
                </a:rPr>
                <a:t>ynchronization points of tasks</a:t>
              </a:r>
              <a:endParaRPr lang="en-US" altLang="zh-TW" sz="1000" b="0" dirty="0">
                <a:latin typeface="+mn-ea"/>
                <a:ea typeface="+mn-ea"/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altLang="zh-TW" sz="1000" b="0" dirty="0" smtClean="0">
                  <a:latin typeface="+mn-ea"/>
                  <a:ea typeface="+mn-ea"/>
                </a:rPr>
                <a:t>Timer interrupt tasks</a:t>
              </a:r>
              <a:endParaRPr lang="en-US" altLang="zh-TW" sz="1000" b="0" dirty="0">
                <a:latin typeface="+mn-ea"/>
                <a:ea typeface="+mn-ea"/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altLang="zh-TW" sz="1000" b="0" dirty="0" smtClean="0">
                  <a:solidFill>
                    <a:srgbClr val="FF0000"/>
                  </a:solidFill>
                  <a:latin typeface="+mn-ea"/>
                  <a:ea typeface="+mn-ea"/>
                </a:rPr>
                <a:t>The end of scan </a:t>
              </a:r>
              <a:endParaRPr lang="en-US" altLang="zh-TW" sz="1000" b="0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cxnSp>
          <p:nvCxnSpPr>
            <p:cNvPr id="57" name="直線單箭頭接點 56"/>
            <p:cNvCxnSpPr/>
            <p:nvPr/>
          </p:nvCxnSpPr>
          <p:spPr>
            <a:xfrm>
              <a:off x="5230258" y="2448486"/>
              <a:ext cx="0" cy="181109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群組 58"/>
            <p:cNvGrpSpPr/>
            <p:nvPr/>
          </p:nvGrpSpPr>
          <p:grpSpPr>
            <a:xfrm>
              <a:off x="5506728" y="2504002"/>
              <a:ext cx="2189754" cy="2610516"/>
              <a:chOff x="5506728" y="2504002"/>
              <a:chExt cx="2189754" cy="2610516"/>
            </a:xfrm>
          </p:grpSpPr>
          <p:sp>
            <p:nvSpPr>
              <p:cNvPr id="83" name="圓角矩形 82"/>
              <p:cNvSpPr/>
              <p:nvPr/>
            </p:nvSpPr>
            <p:spPr>
              <a:xfrm>
                <a:off x="5506728" y="2504002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Task1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圓角矩形 83"/>
              <p:cNvSpPr/>
              <p:nvPr/>
            </p:nvSpPr>
            <p:spPr>
              <a:xfrm>
                <a:off x="5506728" y="2854496"/>
                <a:ext cx="684740" cy="34884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Task2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圓角矩形 84"/>
              <p:cNvSpPr/>
              <p:nvPr/>
            </p:nvSpPr>
            <p:spPr>
              <a:xfrm>
                <a:off x="5506728" y="3203402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Task3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圓角矩形 85"/>
              <p:cNvSpPr/>
              <p:nvPr/>
            </p:nvSpPr>
            <p:spPr>
              <a:xfrm>
                <a:off x="5516317" y="3557071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Task4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圓角矩形 86"/>
              <p:cNvSpPr/>
              <p:nvPr/>
            </p:nvSpPr>
            <p:spPr>
              <a:xfrm>
                <a:off x="5506728" y="3901215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Task5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圓角矩形 87"/>
              <p:cNvSpPr/>
              <p:nvPr/>
            </p:nvSpPr>
            <p:spPr>
              <a:xfrm>
                <a:off x="5506728" y="4244115"/>
                <a:ext cx="684740" cy="34884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圓角矩形 90"/>
              <p:cNvSpPr/>
              <p:nvPr/>
            </p:nvSpPr>
            <p:spPr>
              <a:xfrm>
                <a:off x="7002153" y="3724965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Task3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圓角矩形 91"/>
              <p:cNvSpPr/>
              <p:nvPr/>
            </p:nvSpPr>
            <p:spPr>
              <a:xfrm>
                <a:off x="7011742" y="4078634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Task4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圓角矩形 92"/>
              <p:cNvSpPr/>
              <p:nvPr/>
            </p:nvSpPr>
            <p:spPr>
              <a:xfrm>
                <a:off x="7002153" y="4422778"/>
                <a:ext cx="684740" cy="348840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Task5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圓角矩形 93"/>
              <p:cNvSpPr/>
              <p:nvPr/>
            </p:nvSpPr>
            <p:spPr>
              <a:xfrm>
                <a:off x="7002153" y="4765678"/>
                <a:ext cx="684740" cy="34884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2" name="文字方塊 81"/>
          <p:cNvSpPr txBox="1"/>
          <p:nvPr/>
        </p:nvSpPr>
        <p:spPr>
          <a:xfrm>
            <a:off x="2628131" y="2763978"/>
            <a:ext cx="2077982" cy="1246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50000"/>
              </a:lnSpc>
              <a:defRPr sz="1200" b="1">
                <a:latin typeface="+mn-lt"/>
              </a:defRPr>
            </a:lvl1pPr>
          </a:lstStyle>
          <a:p>
            <a:r>
              <a:rPr lang="en-US" altLang="zh-TW" sz="1000" dirty="0" smtClean="0">
                <a:latin typeface="+mn-ea"/>
                <a:ea typeface="+mn-ea"/>
              </a:rPr>
              <a:t>Synchronizing Time</a:t>
            </a:r>
            <a:r>
              <a:rPr lang="zh-TW" altLang="en-US" sz="1000" dirty="0" smtClean="0">
                <a:latin typeface="+mn-ea"/>
                <a:ea typeface="+mn-ea"/>
              </a:rPr>
              <a:t>：</a:t>
            </a:r>
            <a:r>
              <a:rPr lang="en-US" altLang="zh-TW" sz="1000" dirty="0" smtClean="0">
                <a:latin typeface="+mn-ea"/>
                <a:ea typeface="+mn-ea"/>
              </a:rPr>
              <a:t> </a:t>
            </a:r>
            <a:endParaRPr lang="en-US" altLang="zh-TW" sz="100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>
                <a:solidFill>
                  <a:srgbClr val="FF0000"/>
                </a:solidFill>
                <a:latin typeface="+mn-ea"/>
                <a:ea typeface="+mn-ea"/>
              </a:rPr>
              <a:t>S</a:t>
            </a:r>
            <a:r>
              <a:rPr lang="en-US" altLang="zh-TW" sz="1000" b="0" dirty="0" smtClean="0">
                <a:solidFill>
                  <a:srgbClr val="FF0000"/>
                </a:solidFill>
                <a:latin typeface="+mn-ea"/>
                <a:ea typeface="+mn-ea"/>
              </a:rPr>
              <a:t>ynchronization points of tasks</a:t>
            </a:r>
            <a:endParaRPr lang="en-US" altLang="zh-TW" sz="1000" b="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latin typeface="+mn-ea"/>
                <a:ea typeface="+mn-ea"/>
              </a:rPr>
              <a:t>Timer interrupt tasks</a:t>
            </a:r>
            <a:endParaRPr lang="en-US" altLang="zh-TW" sz="1000" b="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latin typeface="+mn-ea"/>
                <a:ea typeface="+mn-ea"/>
              </a:rPr>
              <a:t>The end of scan </a:t>
            </a:r>
            <a:endParaRPr lang="en-US" altLang="zh-TW" sz="1000" b="0" dirty="0">
              <a:latin typeface="+mn-ea"/>
              <a:ea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28</a:t>
            </a:fld>
            <a:endParaRPr lang="zh-TW" altLang="en-US" dirty="0"/>
          </a:p>
        </p:txBody>
      </p:sp>
      <p:grpSp>
        <p:nvGrpSpPr>
          <p:cNvPr id="60" name="群組 59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61" name="圓角矩形 60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62" name="圓角矩形 61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3" name="群組 62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64" name="圓角矩形 6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圓角矩形 69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圓角矩形 70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72" name="圓角矩形 71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74" name="圓角矩形 73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75" name="圓角矩形 74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圓角矩形 75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9" name="群組 148"/>
          <p:cNvGrpSpPr/>
          <p:nvPr/>
        </p:nvGrpSpPr>
        <p:grpSpPr>
          <a:xfrm>
            <a:off x="3877927" y="2992194"/>
            <a:ext cx="1712173" cy="391007"/>
            <a:chOff x="3675940" y="3028918"/>
            <a:chExt cx="1712173" cy="240073"/>
          </a:xfrm>
        </p:grpSpPr>
        <p:cxnSp>
          <p:nvCxnSpPr>
            <p:cNvPr id="150" name="直線接點 149"/>
            <p:cNvCxnSpPr/>
            <p:nvPr/>
          </p:nvCxnSpPr>
          <p:spPr>
            <a:xfrm flipH="1" flipV="1">
              <a:off x="3675940" y="3268989"/>
              <a:ext cx="1214501" cy="2"/>
            </a:xfrm>
            <a:prstGeom prst="line">
              <a:avLst/>
            </a:prstGeom>
            <a:ln w="15875">
              <a:solidFill>
                <a:srgbClr val="FF0000"/>
              </a:solidFill>
              <a:prstDash val="solid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接點 150"/>
            <p:cNvCxnSpPr/>
            <p:nvPr/>
          </p:nvCxnSpPr>
          <p:spPr>
            <a:xfrm flipV="1">
              <a:off x="4881378" y="3028918"/>
              <a:ext cx="0" cy="240071"/>
            </a:xfrm>
            <a:prstGeom prst="line">
              <a:avLst/>
            </a:prstGeom>
            <a:ln w="15875">
              <a:solidFill>
                <a:srgbClr val="FF0000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接點 151"/>
            <p:cNvCxnSpPr/>
            <p:nvPr/>
          </p:nvCxnSpPr>
          <p:spPr>
            <a:xfrm flipH="1">
              <a:off x="4881378" y="3033824"/>
              <a:ext cx="506735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群組 54"/>
          <p:cNvGrpSpPr/>
          <p:nvPr/>
        </p:nvGrpSpPr>
        <p:grpSpPr>
          <a:xfrm>
            <a:off x="3409139" y="885637"/>
            <a:ext cx="4249896" cy="777430"/>
            <a:chOff x="3351989" y="895162"/>
            <a:chExt cx="4249896" cy="777430"/>
          </a:xfrm>
        </p:grpSpPr>
        <p:sp>
          <p:nvSpPr>
            <p:cNvPr id="66" name="文字方塊 65"/>
            <p:cNvSpPr txBox="1"/>
            <p:nvPr/>
          </p:nvSpPr>
          <p:spPr>
            <a:xfrm>
              <a:off x="6091385" y="904687"/>
              <a:ext cx="1183814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8" name="文字方塊 67"/>
            <p:cNvSpPr txBox="1"/>
            <p:nvPr/>
          </p:nvSpPr>
          <p:spPr>
            <a:xfrm>
              <a:off x="3351989" y="895162"/>
              <a:ext cx="150035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3" name="群組 72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77" name="弧形 76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78" name="弧形 77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79" name="直線接點 78"/>
              <p:cNvCxnSpPr>
                <a:stCxn id="78" idx="0"/>
                <a:endCxn id="77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文字方塊 49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4393411" y="2146554"/>
            <a:ext cx="115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executing orders</a:t>
            </a:r>
          </a:p>
        </p:txBody>
      </p:sp>
    </p:spTree>
    <p:extLst>
      <p:ext uri="{BB962C8B-B14F-4D97-AF65-F5344CB8AC3E}">
        <p14:creationId xmlns:p14="http://schemas.microsoft.com/office/powerpoint/2010/main" val="101143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字方塊 92"/>
          <p:cNvSpPr txBox="1"/>
          <p:nvPr/>
        </p:nvSpPr>
        <p:spPr>
          <a:xfrm>
            <a:off x="2628131" y="2763978"/>
            <a:ext cx="2077982" cy="1246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50000"/>
              </a:lnSpc>
              <a:defRPr sz="1200" b="1">
                <a:latin typeface="+mn-lt"/>
              </a:defRPr>
            </a:lvl1pPr>
          </a:lstStyle>
          <a:p>
            <a:r>
              <a:rPr lang="en-US" altLang="zh-TW" sz="1000" dirty="0" smtClean="0">
                <a:latin typeface="+mn-ea"/>
                <a:ea typeface="+mn-ea"/>
              </a:rPr>
              <a:t>Synchronizing Time</a:t>
            </a:r>
            <a:r>
              <a:rPr lang="zh-TW" altLang="en-US" sz="1000" dirty="0" smtClean="0">
                <a:latin typeface="+mn-ea"/>
                <a:ea typeface="+mn-ea"/>
              </a:rPr>
              <a:t>：</a:t>
            </a:r>
            <a:r>
              <a:rPr lang="en-US" altLang="zh-TW" sz="1000" dirty="0" smtClean="0">
                <a:latin typeface="+mn-ea"/>
                <a:ea typeface="+mn-ea"/>
              </a:rPr>
              <a:t> </a:t>
            </a:r>
            <a:endParaRPr lang="en-US" altLang="zh-TW" sz="100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>
                <a:latin typeface="+mn-ea"/>
                <a:ea typeface="+mn-ea"/>
              </a:rPr>
              <a:t>S</a:t>
            </a:r>
            <a:r>
              <a:rPr lang="en-US" altLang="zh-TW" sz="1000" b="0" dirty="0" smtClean="0">
                <a:latin typeface="+mn-ea"/>
                <a:ea typeface="+mn-ea"/>
              </a:rPr>
              <a:t>ynchronization points of tasks</a:t>
            </a:r>
            <a:endParaRPr lang="en-US" altLang="zh-TW" sz="1000" b="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solidFill>
                  <a:srgbClr val="FF0000"/>
                </a:solidFill>
                <a:latin typeface="+mn-ea"/>
                <a:ea typeface="+mn-ea"/>
              </a:rPr>
              <a:t>Timer interrupt tasks</a:t>
            </a:r>
            <a:endParaRPr lang="en-US" altLang="zh-TW" sz="1000" b="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latin typeface="+mn-ea"/>
                <a:ea typeface="+mn-ea"/>
              </a:rPr>
              <a:t>The end of scan </a:t>
            </a:r>
            <a:endParaRPr lang="en-US" altLang="zh-TW" sz="1000" b="0" dirty="0">
              <a:latin typeface="+mn-ea"/>
              <a:ea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29</a:t>
            </a:fld>
            <a:endParaRPr lang="zh-TW" altLang="en-US" dirty="0"/>
          </a:p>
        </p:txBody>
      </p:sp>
      <p:cxnSp>
        <p:nvCxnSpPr>
          <p:cNvPr id="79" name="直線單箭頭接點 78"/>
          <p:cNvCxnSpPr/>
          <p:nvPr/>
        </p:nvCxnSpPr>
        <p:spPr>
          <a:xfrm>
            <a:off x="5285674" y="2395838"/>
            <a:ext cx="0" cy="18110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/>
          <p:cNvSpPr txBox="1"/>
          <p:nvPr/>
        </p:nvSpPr>
        <p:spPr>
          <a:xfrm>
            <a:off x="4393411" y="2146554"/>
            <a:ext cx="115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executing orders</a:t>
            </a:r>
          </a:p>
        </p:txBody>
      </p:sp>
      <p:sp>
        <p:nvSpPr>
          <p:cNvPr id="66" name="圓角矩形 65"/>
          <p:cNvSpPr/>
          <p:nvPr/>
        </p:nvSpPr>
        <p:spPr>
          <a:xfrm>
            <a:off x="5557671" y="3153640"/>
            <a:ext cx="684740" cy="348840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itchFamily="34" charset="0"/>
                <a:cs typeface="Arial" pitchFamily="34" charset="0"/>
              </a:rPr>
              <a:t>Task3</a:t>
            </a:r>
            <a:endParaRPr lang="zh-TW" alt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9" name="直線單箭頭接點 68"/>
          <p:cNvCxnSpPr/>
          <p:nvPr/>
        </p:nvCxnSpPr>
        <p:spPr>
          <a:xfrm>
            <a:off x="7109284" y="3577401"/>
            <a:ext cx="77124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圓角矩形 83"/>
          <p:cNvSpPr/>
          <p:nvPr/>
        </p:nvSpPr>
        <p:spPr>
          <a:xfrm>
            <a:off x="7890116" y="3592460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itchFamily="34" charset="0"/>
                <a:cs typeface="Arial" pitchFamily="34" charset="0"/>
              </a:rPr>
              <a:t>Task3</a:t>
            </a:r>
            <a:endParaRPr lang="zh-TW" alt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圓角矩形 50"/>
          <p:cNvSpPr/>
          <p:nvPr/>
        </p:nvSpPr>
        <p:spPr>
          <a:xfrm>
            <a:off x="6386906" y="3402981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Timer</a:t>
            </a:r>
          </a:p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圓角矩形 54"/>
          <p:cNvSpPr/>
          <p:nvPr/>
        </p:nvSpPr>
        <p:spPr>
          <a:xfrm>
            <a:off x="5562144" y="2451354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Task1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圓角矩形 64"/>
          <p:cNvSpPr/>
          <p:nvPr/>
        </p:nvSpPr>
        <p:spPr>
          <a:xfrm>
            <a:off x="5562144" y="2801848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Task2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圓角矩形 66"/>
          <p:cNvSpPr/>
          <p:nvPr/>
        </p:nvSpPr>
        <p:spPr>
          <a:xfrm>
            <a:off x="5571733" y="3640948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Task3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圓角矩形 67"/>
          <p:cNvSpPr/>
          <p:nvPr/>
        </p:nvSpPr>
        <p:spPr>
          <a:xfrm>
            <a:off x="5562144" y="3985092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Task4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6954712" y="3581650"/>
            <a:ext cx="9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System Switch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72" name="圓角矩形 71"/>
          <p:cNvSpPr/>
          <p:nvPr/>
        </p:nvSpPr>
        <p:spPr>
          <a:xfrm>
            <a:off x="5562144" y="4327992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圓角矩形 84"/>
          <p:cNvSpPr/>
          <p:nvPr/>
        </p:nvSpPr>
        <p:spPr>
          <a:xfrm>
            <a:off x="7889763" y="3936604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Task4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圓角矩形 85"/>
          <p:cNvSpPr/>
          <p:nvPr/>
        </p:nvSpPr>
        <p:spPr>
          <a:xfrm>
            <a:off x="7889763" y="4279504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 rot="5400000">
            <a:off x="5751288" y="3233983"/>
            <a:ext cx="325042" cy="685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群組 46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48" name="圓角矩形 47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群組 49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52" name="圓角矩形 51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群組 44"/>
          <p:cNvGrpSpPr/>
          <p:nvPr/>
        </p:nvGrpSpPr>
        <p:grpSpPr>
          <a:xfrm>
            <a:off x="3409139" y="885637"/>
            <a:ext cx="4249896" cy="777430"/>
            <a:chOff x="3351989" y="895162"/>
            <a:chExt cx="4249896" cy="777430"/>
          </a:xfrm>
        </p:grpSpPr>
        <p:sp>
          <p:nvSpPr>
            <p:cNvPr id="74" name="文字方塊 73"/>
            <p:cNvSpPr txBox="1"/>
            <p:nvPr/>
          </p:nvSpPr>
          <p:spPr>
            <a:xfrm>
              <a:off x="6091385" y="904687"/>
              <a:ext cx="1183814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6" name="文字方塊 75"/>
            <p:cNvSpPr txBox="1"/>
            <p:nvPr/>
          </p:nvSpPr>
          <p:spPr>
            <a:xfrm>
              <a:off x="3351989" y="895162"/>
              <a:ext cx="150035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8" name="群組 77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80" name="弧形 79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91" name="弧形 90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92" name="直線接點 91"/>
              <p:cNvCxnSpPr>
                <a:stCxn id="91" idx="0"/>
                <a:endCxn id="80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4" name="直線接點 93"/>
          <p:cNvCxnSpPr/>
          <p:nvPr/>
        </p:nvCxnSpPr>
        <p:spPr>
          <a:xfrm flipH="1" flipV="1">
            <a:off x="4347460" y="3558562"/>
            <a:ext cx="1919123" cy="8286"/>
          </a:xfrm>
          <a:prstGeom prst="line">
            <a:avLst/>
          </a:prstGeom>
          <a:ln w="15875">
            <a:solidFill>
              <a:srgbClr val="FF0000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0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圓角矩形 86"/>
          <p:cNvSpPr/>
          <p:nvPr/>
        </p:nvSpPr>
        <p:spPr>
          <a:xfrm>
            <a:off x="5571733" y="3640948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Task3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5557671" y="3153640"/>
            <a:ext cx="684740" cy="348840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itchFamily="34" charset="0"/>
                <a:cs typeface="Arial" pitchFamily="34" charset="0"/>
              </a:rPr>
              <a:t>Task3</a:t>
            </a:r>
            <a:endParaRPr lang="zh-TW" alt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 rot="5400000">
            <a:off x="5751288" y="3233983"/>
            <a:ext cx="325042" cy="685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2628131" y="2763978"/>
            <a:ext cx="2077982" cy="1246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50000"/>
              </a:lnSpc>
              <a:defRPr sz="1200" b="1">
                <a:latin typeface="+mn-lt"/>
              </a:defRPr>
            </a:lvl1pPr>
          </a:lstStyle>
          <a:p>
            <a:r>
              <a:rPr lang="en-US" altLang="zh-TW" sz="1000" dirty="0" smtClean="0">
                <a:latin typeface="+mn-ea"/>
                <a:ea typeface="+mn-ea"/>
              </a:rPr>
              <a:t>Synchronizing Time</a:t>
            </a:r>
            <a:r>
              <a:rPr lang="zh-TW" altLang="en-US" sz="1000" dirty="0" smtClean="0">
                <a:latin typeface="+mn-ea"/>
                <a:ea typeface="+mn-ea"/>
              </a:rPr>
              <a:t>：</a:t>
            </a:r>
            <a:r>
              <a:rPr lang="en-US" altLang="zh-TW" sz="1000" dirty="0" smtClean="0">
                <a:latin typeface="+mn-ea"/>
                <a:ea typeface="+mn-ea"/>
              </a:rPr>
              <a:t> </a:t>
            </a:r>
            <a:endParaRPr lang="en-US" altLang="zh-TW" sz="100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>
                <a:latin typeface="+mn-ea"/>
                <a:ea typeface="+mn-ea"/>
              </a:rPr>
              <a:t>S</a:t>
            </a:r>
            <a:r>
              <a:rPr lang="en-US" altLang="zh-TW" sz="1000" b="0" dirty="0" smtClean="0">
                <a:latin typeface="+mn-ea"/>
                <a:ea typeface="+mn-ea"/>
              </a:rPr>
              <a:t>ynchronization points of tasks</a:t>
            </a:r>
            <a:endParaRPr lang="en-US" altLang="zh-TW" sz="1000" b="0" dirty="0"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solidFill>
                  <a:srgbClr val="FF0000"/>
                </a:solidFill>
                <a:latin typeface="+mn-ea"/>
                <a:ea typeface="+mn-ea"/>
              </a:rPr>
              <a:t>Timer interrupt tasks</a:t>
            </a:r>
            <a:endParaRPr lang="en-US" altLang="zh-TW" sz="1000" b="0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000" b="0" dirty="0" smtClean="0">
                <a:latin typeface="+mn-ea"/>
                <a:ea typeface="+mn-ea"/>
              </a:rPr>
              <a:t>The end of scan </a:t>
            </a:r>
            <a:endParaRPr lang="en-US" altLang="zh-TW" sz="1000" b="0" dirty="0">
              <a:latin typeface="+mn-ea"/>
              <a:ea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563277"/>
          </a:xfrm>
        </p:spPr>
        <p:txBody>
          <a:bodyPr/>
          <a:lstStyle/>
          <a:p>
            <a:pPr algn="ctr"/>
            <a:r>
              <a:rPr lang="en-US" altLang="zh-TW" sz="2400" b="1" dirty="0"/>
              <a:t>System Switch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30</a:t>
            </a:fld>
            <a:endParaRPr lang="zh-TW" altLang="en-US" dirty="0"/>
          </a:p>
        </p:txBody>
      </p:sp>
      <p:sp>
        <p:nvSpPr>
          <p:cNvPr id="46" name="圓角矩形 45"/>
          <p:cNvSpPr/>
          <p:nvPr/>
        </p:nvSpPr>
        <p:spPr>
          <a:xfrm>
            <a:off x="7538795" y="3629477"/>
            <a:ext cx="684740" cy="394552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Task3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直線單箭頭接點 68"/>
          <p:cNvCxnSpPr/>
          <p:nvPr/>
        </p:nvCxnSpPr>
        <p:spPr>
          <a:xfrm>
            <a:off x="6386906" y="4131862"/>
            <a:ext cx="1066839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/>
          <p:cNvSpPr txBox="1"/>
          <p:nvPr/>
        </p:nvSpPr>
        <p:spPr>
          <a:xfrm>
            <a:off x="6433426" y="4136111"/>
            <a:ext cx="9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System Switch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84" name="圓角矩形 83"/>
          <p:cNvSpPr/>
          <p:nvPr/>
        </p:nvSpPr>
        <p:spPr>
          <a:xfrm>
            <a:off x="7548384" y="3989848"/>
            <a:ext cx="684740" cy="39455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Task3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圓角矩形 84"/>
          <p:cNvSpPr/>
          <p:nvPr/>
        </p:nvSpPr>
        <p:spPr>
          <a:xfrm>
            <a:off x="7538795" y="4333992"/>
            <a:ext cx="684740" cy="39455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Task4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圓角矩形 85"/>
          <p:cNvSpPr/>
          <p:nvPr/>
        </p:nvSpPr>
        <p:spPr>
          <a:xfrm>
            <a:off x="7538795" y="4676892"/>
            <a:ext cx="684740" cy="3945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 rot="5400000">
            <a:off x="7769526" y="3641820"/>
            <a:ext cx="230283" cy="691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/>
              <a:t>…</a:t>
            </a:r>
            <a:endParaRPr lang="zh-TW" altLang="en-US" sz="1000" dirty="0"/>
          </a:p>
        </p:txBody>
      </p:sp>
      <p:grpSp>
        <p:nvGrpSpPr>
          <p:cNvPr id="49" name="群組 48"/>
          <p:cNvGrpSpPr/>
          <p:nvPr/>
        </p:nvGrpSpPr>
        <p:grpSpPr>
          <a:xfrm>
            <a:off x="90000" y="932985"/>
            <a:ext cx="2066097" cy="3890604"/>
            <a:chOff x="167832" y="932985"/>
            <a:chExt cx="2066097" cy="3890604"/>
          </a:xfrm>
        </p:grpSpPr>
        <p:sp>
          <p:nvSpPr>
            <p:cNvPr id="50" name="圓角矩形 49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Switching Conditions</a:t>
              </a: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Execution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3" name="群組 52"/>
            <p:cNvGrpSpPr/>
            <p:nvPr/>
          </p:nvGrpSpPr>
          <p:grpSpPr>
            <a:xfrm>
              <a:off x="167832" y="934033"/>
              <a:ext cx="913694" cy="3889556"/>
              <a:chOff x="2227867" y="934033"/>
              <a:chExt cx="913694" cy="3889556"/>
            </a:xfrm>
          </p:grpSpPr>
          <p:sp>
            <p:nvSpPr>
              <p:cNvPr id="56" name="圓角矩形 55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群組 53"/>
          <p:cNvGrpSpPr/>
          <p:nvPr/>
        </p:nvGrpSpPr>
        <p:grpSpPr>
          <a:xfrm>
            <a:off x="3409139" y="885637"/>
            <a:ext cx="4249896" cy="777430"/>
            <a:chOff x="3351989" y="895162"/>
            <a:chExt cx="4249896" cy="777430"/>
          </a:xfrm>
        </p:grpSpPr>
        <p:sp>
          <p:nvSpPr>
            <p:cNvPr id="75" name="文字方塊 74"/>
            <p:cNvSpPr txBox="1"/>
            <p:nvPr/>
          </p:nvSpPr>
          <p:spPr>
            <a:xfrm>
              <a:off x="6091385" y="904687"/>
              <a:ext cx="1183814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Standby CPU</a:t>
              </a:r>
              <a:endParaRPr lang="zh-TW" altLang="en-US" sz="1050" dirty="0"/>
            </a:p>
          </p:txBody>
        </p:sp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694" y="1094398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文字方塊 76"/>
            <p:cNvSpPr txBox="1"/>
            <p:nvPr/>
          </p:nvSpPr>
          <p:spPr>
            <a:xfrm>
              <a:off x="3351989" y="895162"/>
              <a:ext cx="150035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Master CPU</a:t>
              </a:r>
              <a:endParaRPr lang="zh-TW" altLang="en-US" sz="1050" dirty="0"/>
            </a:p>
          </p:txBody>
        </p:sp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389" y="1090046"/>
              <a:ext cx="1455191" cy="50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0" name="群組 79"/>
            <p:cNvGrpSpPr/>
            <p:nvPr/>
          </p:nvGrpSpPr>
          <p:grpSpPr>
            <a:xfrm>
              <a:off x="4125811" y="1259843"/>
              <a:ext cx="2639385" cy="412749"/>
              <a:chOff x="4246315" y="2247268"/>
              <a:chExt cx="2639385" cy="412749"/>
            </a:xfrm>
          </p:grpSpPr>
          <p:sp>
            <p:nvSpPr>
              <p:cNvPr id="93" name="弧形 92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sp>
            <p:nvSpPr>
              <p:cNvPr id="94" name="弧形 93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 </a:t>
                </a:r>
                <a:endParaRPr lang="zh-TW" altLang="en-US" dirty="0"/>
              </a:p>
            </p:txBody>
          </p:sp>
          <p:cxnSp>
            <p:nvCxnSpPr>
              <p:cNvPr id="95" name="直線接點 94"/>
              <p:cNvCxnSpPr>
                <a:stCxn id="94" idx="0"/>
                <a:endCxn id="93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文字方塊 62"/>
          <p:cNvSpPr txBox="1"/>
          <p:nvPr/>
        </p:nvSpPr>
        <p:spPr>
          <a:xfrm>
            <a:off x="5064355" y="1470739"/>
            <a:ext cx="1050564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  <a:sym typeface="Wingdings 2"/>
              </a:rPr>
              <a:t>SYNC Cable (Fiber Optics)</a:t>
            </a:r>
            <a:endParaRPr lang="en-US" altLang="zh-TW" sz="1000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cxnSp>
        <p:nvCxnSpPr>
          <p:cNvPr id="64" name="直線單箭頭接點 63"/>
          <p:cNvCxnSpPr/>
          <p:nvPr/>
        </p:nvCxnSpPr>
        <p:spPr>
          <a:xfrm>
            <a:off x="5285674" y="2395838"/>
            <a:ext cx="0" cy="18110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/>
          <p:cNvSpPr txBox="1"/>
          <p:nvPr/>
        </p:nvSpPr>
        <p:spPr>
          <a:xfrm>
            <a:off x="4393411" y="2146554"/>
            <a:ext cx="115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executing orders</a:t>
            </a:r>
          </a:p>
        </p:txBody>
      </p:sp>
      <p:sp>
        <p:nvSpPr>
          <p:cNvPr id="82" name="圓角矩形 81"/>
          <p:cNvSpPr/>
          <p:nvPr/>
        </p:nvSpPr>
        <p:spPr>
          <a:xfrm>
            <a:off x="5562144" y="2451354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Task1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圓角矩形 82"/>
          <p:cNvSpPr/>
          <p:nvPr/>
        </p:nvSpPr>
        <p:spPr>
          <a:xfrm>
            <a:off x="5562144" y="2801848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Task2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圓角矩形 87"/>
          <p:cNvSpPr/>
          <p:nvPr/>
        </p:nvSpPr>
        <p:spPr>
          <a:xfrm>
            <a:off x="5562144" y="3985092"/>
            <a:ext cx="684740" cy="34884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Task4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圓角矩形 88"/>
          <p:cNvSpPr/>
          <p:nvPr/>
        </p:nvSpPr>
        <p:spPr>
          <a:xfrm>
            <a:off x="5562144" y="4327992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圓角矩形 90"/>
          <p:cNvSpPr/>
          <p:nvPr/>
        </p:nvSpPr>
        <p:spPr>
          <a:xfrm>
            <a:off x="6386906" y="3402981"/>
            <a:ext cx="684740" cy="34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Timer</a:t>
            </a:r>
          </a:p>
          <a:p>
            <a:pPr algn="ctr"/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2" name="直線接點 91"/>
          <p:cNvCxnSpPr/>
          <p:nvPr/>
        </p:nvCxnSpPr>
        <p:spPr>
          <a:xfrm flipH="1" flipV="1">
            <a:off x="4347460" y="3558562"/>
            <a:ext cx="1919123" cy="8286"/>
          </a:xfrm>
          <a:prstGeom prst="line">
            <a:avLst/>
          </a:prstGeom>
          <a:ln w="15875">
            <a:solidFill>
              <a:srgbClr val="FF0000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21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31</a:t>
            </a:fld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08" y="1622323"/>
            <a:ext cx="1235354" cy="641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57" y="3012533"/>
            <a:ext cx="1190181" cy="60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3028949" y="1139450"/>
            <a:ext cx="2275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SSO</a:t>
            </a:r>
            <a:r>
              <a:rPr lang="zh-TW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System Switch</a:t>
            </a:r>
            <a:endParaRPr lang="zh-TW" altLang="en-US" sz="14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019423" y="2587250"/>
            <a:ext cx="4286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RCS</a:t>
            </a:r>
            <a:r>
              <a:rPr lang="zh-TW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Redundant System Info</a:t>
            </a:r>
            <a:endParaRPr lang="zh-TW" altLang="en-US" sz="14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791075" y="3306769"/>
            <a:ext cx="301811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CPU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zh-TW" sz="12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Redundant System Status</a:t>
            </a:r>
          </a:p>
          <a:p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 Modules Status</a:t>
            </a:r>
          </a:p>
          <a:p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lang="zh-TW" altLang="en-US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r>
              <a:rPr lang="en-US" altLang="zh-TW" sz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Master/Standby CPU LED Status</a:t>
            </a:r>
            <a:endParaRPr lang="zh-TW" altLang="en-US" sz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91075" y="3018852"/>
            <a:ext cx="301811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   Description</a:t>
            </a:r>
            <a:endParaRPr lang="zh-TW" altLang="en-US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9" name="圓角矩形 8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System Error </a:t>
              </a:r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圓角矩形 18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" name="群組 31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33" name="圓角矩形 32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圓角矩形 33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圓角矩形 34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37" name="圓角矩形 36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38" name="圓角矩形 37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5" name="圓角矩形 24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17149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718" y="916313"/>
            <a:ext cx="350901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32</a:t>
            </a:fld>
            <a:endParaRPr lang="zh-TW" altLang="en-US" dirty="0"/>
          </a:p>
        </p:txBody>
      </p:sp>
      <p:sp>
        <p:nvSpPr>
          <p:cNvPr id="2" name="圓角矩形 1"/>
          <p:cNvSpPr/>
          <p:nvPr/>
        </p:nvSpPr>
        <p:spPr>
          <a:xfrm>
            <a:off x="5471718" y="1219200"/>
            <a:ext cx="561975" cy="19160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圓角矩形 26"/>
          <p:cNvSpPr/>
          <p:nvPr/>
        </p:nvSpPr>
        <p:spPr>
          <a:xfrm>
            <a:off x="5479368" y="2997517"/>
            <a:ext cx="561975" cy="19160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3" name="群組 52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54" name="圓角矩形 53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55" name="圓角矩形 54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System Error </a:t>
              </a:r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圓角矩形 56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8" name="群組 57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59" name="圓角矩形 58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圓角矩形 64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群組 6"/>
          <p:cNvGrpSpPr/>
          <p:nvPr/>
        </p:nvGrpSpPr>
        <p:grpSpPr>
          <a:xfrm>
            <a:off x="2827127" y="941329"/>
            <a:ext cx="2551573" cy="2167321"/>
            <a:chOff x="2827127" y="941329"/>
            <a:chExt cx="2551573" cy="2167321"/>
          </a:xfrm>
        </p:grpSpPr>
        <p:grpSp>
          <p:nvGrpSpPr>
            <p:cNvPr id="66" name="群組 65"/>
            <p:cNvGrpSpPr/>
            <p:nvPr/>
          </p:nvGrpSpPr>
          <p:grpSpPr>
            <a:xfrm>
              <a:off x="2827127" y="941329"/>
              <a:ext cx="2551573" cy="2067519"/>
              <a:chOff x="3741521" y="986706"/>
              <a:chExt cx="3543851" cy="2871554"/>
            </a:xfrm>
          </p:grpSpPr>
          <p:pic>
            <p:nvPicPr>
              <p:cNvPr id="8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1521" y="986706"/>
                <a:ext cx="3024336" cy="4026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4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3689" y="1389380"/>
                <a:ext cx="2031683" cy="24688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7" name="群組 66"/>
            <p:cNvGrpSpPr/>
            <p:nvPr/>
          </p:nvGrpSpPr>
          <p:grpSpPr>
            <a:xfrm>
              <a:off x="3592555" y="1231254"/>
              <a:ext cx="419715" cy="355562"/>
              <a:chOff x="4342784" y="4199966"/>
              <a:chExt cx="419715" cy="355562"/>
            </a:xfrm>
          </p:grpSpPr>
          <p:pic>
            <p:nvPicPr>
              <p:cNvPr id="81" name="Picture 33" descr="ML_0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2784" y="4199967"/>
                <a:ext cx="269892" cy="3555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2" name="Line 32"/>
              <p:cNvSpPr>
                <a:spLocks noChangeShapeType="1"/>
              </p:cNvSpPr>
              <p:nvPr/>
            </p:nvSpPr>
            <p:spPr bwMode="auto">
              <a:xfrm rot="5400000" flipH="1" flipV="1">
                <a:off x="4604362" y="4208279"/>
                <a:ext cx="166449" cy="149824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68" name="群組 67"/>
            <p:cNvGrpSpPr/>
            <p:nvPr/>
          </p:nvGrpSpPr>
          <p:grpSpPr>
            <a:xfrm>
              <a:off x="4917434" y="2753050"/>
              <a:ext cx="440730" cy="355600"/>
              <a:chOff x="2843808" y="4027488"/>
              <a:chExt cx="440730" cy="355600"/>
            </a:xfrm>
          </p:grpSpPr>
          <p:sp>
            <p:nvSpPr>
              <p:cNvPr id="69" name="Line 37"/>
              <p:cNvSpPr>
                <a:spLocks noChangeShapeType="1"/>
              </p:cNvSpPr>
              <p:nvPr/>
            </p:nvSpPr>
            <p:spPr bwMode="auto">
              <a:xfrm flipH="1" flipV="1">
                <a:off x="2843808" y="4052841"/>
                <a:ext cx="152410" cy="135875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grpSp>
            <p:nvGrpSpPr>
              <p:cNvPr id="70" name="Group 109"/>
              <p:cNvGrpSpPr>
                <a:grpSpLocks noChangeAspect="1"/>
              </p:cNvGrpSpPr>
              <p:nvPr/>
            </p:nvGrpSpPr>
            <p:grpSpPr bwMode="auto">
              <a:xfrm>
                <a:off x="3014663" y="4027488"/>
                <a:ext cx="269875" cy="355600"/>
                <a:chOff x="1899" y="2537"/>
                <a:chExt cx="170" cy="224"/>
              </a:xfrm>
            </p:grpSpPr>
            <p:sp>
              <p:nvSpPr>
                <p:cNvPr id="71" name="AutoShape 10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2" name="Oval 110"/>
                <p:cNvSpPr>
                  <a:spLocks noChangeArrowheads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3" name="Oval 111"/>
                <p:cNvSpPr>
                  <a:spLocks noChangeArrowheads="1"/>
                </p:cNvSpPr>
                <p:nvPr/>
              </p:nvSpPr>
              <p:spPr bwMode="auto">
                <a:xfrm>
                  <a:off x="1908" y="2548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4" name="Freeform 112"/>
                <p:cNvSpPr>
                  <a:spLocks noEditPoints="1"/>
                </p:cNvSpPr>
                <p:nvPr/>
              </p:nvSpPr>
              <p:spPr bwMode="auto">
                <a:xfrm>
                  <a:off x="1901" y="2539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5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0" y="2541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6" name="Freeform 114"/>
                <p:cNvSpPr>
                  <a:spLocks/>
                </p:cNvSpPr>
                <p:nvPr/>
              </p:nvSpPr>
              <p:spPr bwMode="auto">
                <a:xfrm>
                  <a:off x="1906" y="2546"/>
                  <a:ext cx="75" cy="120"/>
                </a:xfrm>
                <a:custGeom>
                  <a:avLst/>
                  <a:gdLst>
                    <a:gd name="T0" fmla="*/ 42 w 42"/>
                    <a:gd name="T1" fmla="*/ 57 h 67"/>
                    <a:gd name="T2" fmla="*/ 42 w 42"/>
                    <a:gd name="T3" fmla="*/ 0 h 67"/>
                    <a:gd name="T4" fmla="*/ 0 w 42"/>
                    <a:gd name="T5" fmla="*/ 57 h 67"/>
                    <a:gd name="T6" fmla="*/ 1 w 42"/>
                    <a:gd name="T7" fmla="*/ 67 h 67"/>
                    <a:gd name="T8" fmla="*/ 42 w 42"/>
                    <a:gd name="T9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7">
                      <a:moveTo>
                        <a:pt x="42" y="57"/>
                      </a:moveTo>
                      <a:lnTo>
                        <a:pt x="42" y="0"/>
                      </a:lnTo>
                      <a:cubicBezTo>
                        <a:pt x="19" y="0"/>
                        <a:pt x="0" y="26"/>
                        <a:pt x="0" y="57"/>
                      </a:cubicBezTo>
                      <a:cubicBezTo>
                        <a:pt x="0" y="61"/>
                        <a:pt x="0" y="64"/>
                        <a:pt x="1" y="67"/>
                      </a:cubicBezTo>
                      <a:lnTo>
                        <a:pt x="42" y="57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7" name="Freeform 115"/>
                <p:cNvSpPr>
                  <a:spLocks noEditPoints="1"/>
                </p:cNvSpPr>
                <p:nvPr/>
              </p:nvSpPr>
              <p:spPr bwMode="auto">
                <a:xfrm>
                  <a:off x="1901" y="2541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8" name="Oval 116"/>
                <p:cNvSpPr>
                  <a:spLocks noChangeArrowheads="1"/>
                </p:cNvSpPr>
                <p:nvPr/>
              </p:nvSpPr>
              <p:spPr bwMode="auto">
                <a:xfrm>
                  <a:off x="1946" y="2664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9" name="Oval 117"/>
                <p:cNvSpPr>
                  <a:spLocks noChangeArrowheads="1"/>
                </p:cNvSpPr>
                <p:nvPr/>
              </p:nvSpPr>
              <p:spPr bwMode="auto">
                <a:xfrm>
                  <a:off x="1951" y="2670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80" name="Freeform 118"/>
                <p:cNvSpPr>
                  <a:spLocks/>
                </p:cNvSpPr>
                <p:nvPr/>
              </p:nvSpPr>
              <p:spPr bwMode="auto">
                <a:xfrm>
                  <a:off x="1967" y="2677"/>
                  <a:ext cx="34" cy="50"/>
                </a:xfrm>
                <a:custGeom>
                  <a:avLst/>
                  <a:gdLst>
                    <a:gd name="T0" fmla="*/ 19 w 19"/>
                    <a:gd name="T1" fmla="*/ 25 h 28"/>
                    <a:gd name="T2" fmla="*/ 19 w 19"/>
                    <a:gd name="T3" fmla="*/ 28 h 28"/>
                    <a:gd name="T4" fmla="*/ 0 w 19"/>
                    <a:gd name="T5" fmla="*/ 28 h 28"/>
                    <a:gd name="T6" fmla="*/ 0 w 19"/>
                    <a:gd name="T7" fmla="*/ 26 h 28"/>
                    <a:gd name="T8" fmla="*/ 3 w 19"/>
                    <a:gd name="T9" fmla="*/ 22 h 28"/>
                    <a:gd name="T10" fmla="*/ 7 w 19"/>
                    <a:gd name="T11" fmla="*/ 18 h 28"/>
                    <a:gd name="T12" fmla="*/ 14 w 19"/>
                    <a:gd name="T13" fmla="*/ 12 h 28"/>
                    <a:gd name="T14" fmla="*/ 15 w 19"/>
                    <a:gd name="T15" fmla="*/ 8 h 28"/>
                    <a:gd name="T16" fmla="*/ 14 w 19"/>
                    <a:gd name="T17" fmla="*/ 4 h 28"/>
                    <a:gd name="T18" fmla="*/ 10 w 19"/>
                    <a:gd name="T19" fmla="*/ 3 h 28"/>
                    <a:gd name="T20" fmla="*/ 6 w 19"/>
                    <a:gd name="T21" fmla="*/ 4 h 28"/>
                    <a:gd name="T22" fmla="*/ 4 w 19"/>
                    <a:gd name="T23" fmla="*/ 9 h 28"/>
                    <a:gd name="T24" fmla="*/ 1 w 19"/>
                    <a:gd name="T25" fmla="*/ 8 h 28"/>
                    <a:gd name="T26" fmla="*/ 3 w 19"/>
                    <a:gd name="T27" fmla="*/ 2 h 28"/>
                    <a:gd name="T28" fmla="*/ 10 w 19"/>
                    <a:gd name="T29" fmla="*/ 0 h 28"/>
                    <a:gd name="T30" fmla="*/ 16 w 19"/>
                    <a:gd name="T31" fmla="*/ 2 h 28"/>
                    <a:gd name="T32" fmla="*/ 19 w 19"/>
                    <a:gd name="T33" fmla="*/ 8 h 28"/>
                    <a:gd name="T34" fmla="*/ 18 w 19"/>
                    <a:gd name="T35" fmla="*/ 11 h 28"/>
                    <a:gd name="T36" fmla="*/ 16 w 19"/>
                    <a:gd name="T37" fmla="*/ 15 h 28"/>
                    <a:gd name="T38" fmla="*/ 10 w 19"/>
                    <a:gd name="T39" fmla="*/ 20 h 28"/>
                    <a:gd name="T40" fmla="*/ 6 w 19"/>
                    <a:gd name="T41" fmla="*/ 23 h 28"/>
                    <a:gd name="T42" fmla="*/ 5 w 19"/>
                    <a:gd name="T43" fmla="*/ 25 h 28"/>
                    <a:gd name="T44" fmla="*/ 19 w 19"/>
                    <a:gd name="T45" fmla="*/ 2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9" h="28">
                      <a:moveTo>
                        <a:pt x="19" y="25"/>
                      </a:moveTo>
                      <a:lnTo>
                        <a:pt x="19" y="28"/>
                      </a:lnTo>
                      <a:lnTo>
                        <a:pt x="0" y="28"/>
                      </a:lnTo>
                      <a:cubicBezTo>
                        <a:pt x="0" y="28"/>
                        <a:pt x="0" y="27"/>
                        <a:pt x="0" y="26"/>
                      </a:cubicBezTo>
                      <a:cubicBezTo>
                        <a:pt x="1" y="25"/>
                        <a:pt x="2" y="24"/>
                        <a:pt x="3" y="22"/>
                      </a:cubicBezTo>
                      <a:cubicBezTo>
                        <a:pt x="4" y="21"/>
                        <a:pt x="5" y="20"/>
                        <a:pt x="7" y="18"/>
                      </a:cubicBezTo>
                      <a:cubicBezTo>
                        <a:pt x="10" y="15"/>
                        <a:pt x="12" y="13"/>
                        <a:pt x="14" y="12"/>
                      </a:cubicBezTo>
                      <a:cubicBezTo>
                        <a:pt x="15" y="10"/>
                        <a:pt x="15" y="9"/>
                        <a:pt x="15" y="8"/>
                      </a:cubicBezTo>
                      <a:cubicBezTo>
                        <a:pt x="15" y="6"/>
                        <a:pt x="15" y="5"/>
                        <a:pt x="14" y="4"/>
                      </a:cubicBezTo>
                      <a:cubicBezTo>
                        <a:pt x="13" y="3"/>
                        <a:pt x="11" y="3"/>
                        <a:pt x="10" y="3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5" y="5"/>
                        <a:pt x="4" y="7"/>
                        <a:pt x="4" y="9"/>
                      </a:cubicBezTo>
                      <a:lnTo>
                        <a:pt x="1" y="8"/>
                      </a:lnTo>
                      <a:cubicBezTo>
                        <a:pt x="1" y="5"/>
                        <a:pt x="2" y="3"/>
                        <a:pt x="3" y="2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6" y="2"/>
                      </a:cubicBezTo>
                      <a:cubicBezTo>
                        <a:pt x="18" y="4"/>
                        <a:pt x="19" y="6"/>
                        <a:pt x="19" y="8"/>
                      </a:cubicBezTo>
                      <a:cubicBezTo>
                        <a:pt x="19" y="9"/>
                        <a:pt x="19" y="10"/>
                        <a:pt x="18" y="11"/>
                      </a:cubicBezTo>
                      <a:cubicBezTo>
                        <a:pt x="18" y="12"/>
                        <a:pt x="17" y="13"/>
                        <a:pt x="16" y="15"/>
                      </a:cubicBezTo>
                      <a:cubicBezTo>
                        <a:pt x="15" y="16"/>
                        <a:pt x="13" y="18"/>
                        <a:pt x="10" y="20"/>
                      </a:cubicBezTo>
                      <a:cubicBezTo>
                        <a:pt x="8" y="21"/>
                        <a:pt x="7" y="23"/>
                        <a:pt x="6" y="23"/>
                      </a:cubicBezTo>
                      <a:cubicBezTo>
                        <a:pt x="6" y="24"/>
                        <a:pt x="5" y="24"/>
                        <a:pt x="5" y="25"/>
                      </a:cubicBezTo>
                      <a:lnTo>
                        <a:pt x="19" y="25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</p:grpSp>
        <p:sp>
          <p:nvSpPr>
            <p:cNvPr id="5" name="圓角矩形 4"/>
            <p:cNvSpPr/>
            <p:nvPr/>
          </p:nvSpPr>
          <p:spPr>
            <a:xfrm>
              <a:off x="3862447" y="1086291"/>
              <a:ext cx="333633" cy="14496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5" name="圓角矩形 84"/>
            <p:cNvSpPr/>
            <p:nvPr/>
          </p:nvSpPr>
          <p:spPr>
            <a:xfrm>
              <a:off x="4029263" y="2694856"/>
              <a:ext cx="471617" cy="15148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3" name="圓角矩形 42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355239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33</a:t>
            </a:fld>
            <a:endParaRPr lang="zh-TW" altLang="en-US" dirty="0"/>
          </a:p>
        </p:txBody>
      </p:sp>
      <p:grpSp>
        <p:nvGrpSpPr>
          <p:cNvPr id="37" name="群組 36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38" name="圓角矩形 37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System Error </a:t>
              </a:r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2" name="群組 41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43" name="圓角矩形 42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圓角矩形 43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圓角矩形 44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6" name="圓角矩形 45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7" name="圓角矩形 46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8" name="圓角矩形 47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群組 49"/>
          <p:cNvGrpSpPr/>
          <p:nvPr/>
        </p:nvGrpSpPr>
        <p:grpSpPr>
          <a:xfrm>
            <a:off x="2827127" y="941329"/>
            <a:ext cx="2551573" cy="2167321"/>
            <a:chOff x="2827127" y="941329"/>
            <a:chExt cx="2551573" cy="2167321"/>
          </a:xfrm>
        </p:grpSpPr>
        <p:grpSp>
          <p:nvGrpSpPr>
            <p:cNvPr id="51" name="群組 50"/>
            <p:cNvGrpSpPr/>
            <p:nvPr/>
          </p:nvGrpSpPr>
          <p:grpSpPr>
            <a:xfrm>
              <a:off x="2827127" y="941329"/>
              <a:ext cx="2551573" cy="2067519"/>
              <a:chOff x="3741521" y="986706"/>
              <a:chExt cx="3543851" cy="2871554"/>
            </a:xfrm>
          </p:grpSpPr>
          <p:pic>
            <p:nvPicPr>
              <p:cNvPr id="70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1521" y="986706"/>
                <a:ext cx="3024336" cy="4026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3689" y="1389380"/>
                <a:ext cx="2031683" cy="24688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2" name="群組 51"/>
            <p:cNvGrpSpPr/>
            <p:nvPr/>
          </p:nvGrpSpPr>
          <p:grpSpPr>
            <a:xfrm>
              <a:off x="3592555" y="1231254"/>
              <a:ext cx="419715" cy="355562"/>
              <a:chOff x="4342784" y="4199966"/>
              <a:chExt cx="419715" cy="355562"/>
            </a:xfrm>
          </p:grpSpPr>
          <p:pic>
            <p:nvPicPr>
              <p:cNvPr id="68" name="Picture 33" descr="ML_0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2784" y="4199967"/>
                <a:ext cx="269892" cy="3555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Line 32"/>
              <p:cNvSpPr>
                <a:spLocks noChangeShapeType="1"/>
              </p:cNvSpPr>
              <p:nvPr/>
            </p:nvSpPr>
            <p:spPr bwMode="auto">
              <a:xfrm rot="5400000" flipH="1" flipV="1">
                <a:off x="4604362" y="4208279"/>
                <a:ext cx="166449" cy="149824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53" name="群組 52"/>
            <p:cNvGrpSpPr/>
            <p:nvPr/>
          </p:nvGrpSpPr>
          <p:grpSpPr>
            <a:xfrm>
              <a:off x="4917434" y="2753050"/>
              <a:ext cx="440730" cy="355600"/>
              <a:chOff x="2843808" y="4027488"/>
              <a:chExt cx="440730" cy="355600"/>
            </a:xfrm>
          </p:grpSpPr>
          <p:sp>
            <p:nvSpPr>
              <p:cNvPr id="56" name="Line 37"/>
              <p:cNvSpPr>
                <a:spLocks noChangeShapeType="1"/>
              </p:cNvSpPr>
              <p:nvPr/>
            </p:nvSpPr>
            <p:spPr bwMode="auto">
              <a:xfrm flipH="1" flipV="1">
                <a:off x="2843808" y="4052841"/>
                <a:ext cx="152410" cy="135875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grpSp>
            <p:nvGrpSpPr>
              <p:cNvPr id="57" name="Group 109"/>
              <p:cNvGrpSpPr>
                <a:grpSpLocks noChangeAspect="1"/>
              </p:cNvGrpSpPr>
              <p:nvPr/>
            </p:nvGrpSpPr>
            <p:grpSpPr bwMode="auto">
              <a:xfrm>
                <a:off x="3014663" y="4027488"/>
                <a:ext cx="269875" cy="355600"/>
                <a:chOff x="1899" y="2537"/>
                <a:chExt cx="170" cy="224"/>
              </a:xfrm>
            </p:grpSpPr>
            <p:sp>
              <p:nvSpPr>
                <p:cNvPr id="58" name="AutoShape 10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59" name="Oval 110"/>
                <p:cNvSpPr>
                  <a:spLocks noChangeArrowheads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0" name="Oval 111"/>
                <p:cNvSpPr>
                  <a:spLocks noChangeArrowheads="1"/>
                </p:cNvSpPr>
                <p:nvPr/>
              </p:nvSpPr>
              <p:spPr bwMode="auto">
                <a:xfrm>
                  <a:off x="1908" y="2548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1" name="Freeform 112"/>
                <p:cNvSpPr>
                  <a:spLocks noEditPoints="1"/>
                </p:cNvSpPr>
                <p:nvPr/>
              </p:nvSpPr>
              <p:spPr bwMode="auto">
                <a:xfrm>
                  <a:off x="1901" y="2539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2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0" y="2541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3" name="Freeform 114"/>
                <p:cNvSpPr>
                  <a:spLocks/>
                </p:cNvSpPr>
                <p:nvPr/>
              </p:nvSpPr>
              <p:spPr bwMode="auto">
                <a:xfrm>
                  <a:off x="1906" y="2546"/>
                  <a:ext cx="75" cy="120"/>
                </a:xfrm>
                <a:custGeom>
                  <a:avLst/>
                  <a:gdLst>
                    <a:gd name="T0" fmla="*/ 42 w 42"/>
                    <a:gd name="T1" fmla="*/ 57 h 67"/>
                    <a:gd name="T2" fmla="*/ 42 w 42"/>
                    <a:gd name="T3" fmla="*/ 0 h 67"/>
                    <a:gd name="T4" fmla="*/ 0 w 42"/>
                    <a:gd name="T5" fmla="*/ 57 h 67"/>
                    <a:gd name="T6" fmla="*/ 1 w 42"/>
                    <a:gd name="T7" fmla="*/ 67 h 67"/>
                    <a:gd name="T8" fmla="*/ 42 w 42"/>
                    <a:gd name="T9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7">
                      <a:moveTo>
                        <a:pt x="42" y="57"/>
                      </a:moveTo>
                      <a:lnTo>
                        <a:pt x="42" y="0"/>
                      </a:lnTo>
                      <a:cubicBezTo>
                        <a:pt x="19" y="0"/>
                        <a:pt x="0" y="26"/>
                        <a:pt x="0" y="57"/>
                      </a:cubicBezTo>
                      <a:cubicBezTo>
                        <a:pt x="0" y="61"/>
                        <a:pt x="0" y="64"/>
                        <a:pt x="1" y="67"/>
                      </a:cubicBezTo>
                      <a:lnTo>
                        <a:pt x="42" y="57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4" name="Freeform 115"/>
                <p:cNvSpPr>
                  <a:spLocks noEditPoints="1"/>
                </p:cNvSpPr>
                <p:nvPr/>
              </p:nvSpPr>
              <p:spPr bwMode="auto">
                <a:xfrm>
                  <a:off x="1901" y="2541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5" name="Oval 116"/>
                <p:cNvSpPr>
                  <a:spLocks noChangeArrowheads="1"/>
                </p:cNvSpPr>
                <p:nvPr/>
              </p:nvSpPr>
              <p:spPr bwMode="auto">
                <a:xfrm>
                  <a:off x="1946" y="2664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6" name="Oval 117"/>
                <p:cNvSpPr>
                  <a:spLocks noChangeArrowheads="1"/>
                </p:cNvSpPr>
                <p:nvPr/>
              </p:nvSpPr>
              <p:spPr bwMode="auto">
                <a:xfrm>
                  <a:off x="1951" y="2670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67" name="Freeform 118"/>
                <p:cNvSpPr>
                  <a:spLocks/>
                </p:cNvSpPr>
                <p:nvPr/>
              </p:nvSpPr>
              <p:spPr bwMode="auto">
                <a:xfrm>
                  <a:off x="1967" y="2677"/>
                  <a:ext cx="34" cy="50"/>
                </a:xfrm>
                <a:custGeom>
                  <a:avLst/>
                  <a:gdLst>
                    <a:gd name="T0" fmla="*/ 19 w 19"/>
                    <a:gd name="T1" fmla="*/ 25 h 28"/>
                    <a:gd name="T2" fmla="*/ 19 w 19"/>
                    <a:gd name="T3" fmla="*/ 28 h 28"/>
                    <a:gd name="T4" fmla="*/ 0 w 19"/>
                    <a:gd name="T5" fmla="*/ 28 h 28"/>
                    <a:gd name="T6" fmla="*/ 0 w 19"/>
                    <a:gd name="T7" fmla="*/ 26 h 28"/>
                    <a:gd name="T8" fmla="*/ 3 w 19"/>
                    <a:gd name="T9" fmla="*/ 22 h 28"/>
                    <a:gd name="T10" fmla="*/ 7 w 19"/>
                    <a:gd name="T11" fmla="*/ 18 h 28"/>
                    <a:gd name="T12" fmla="*/ 14 w 19"/>
                    <a:gd name="T13" fmla="*/ 12 h 28"/>
                    <a:gd name="T14" fmla="*/ 15 w 19"/>
                    <a:gd name="T15" fmla="*/ 8 h 28"/>
                    <a:gd name="T16" fmla="*/ 14 w 19"/>
                    <a:gd name="T17" fmla="*/ 4 h 28"/>
                    <a:gd name="T18" fmla="*/ 10 w 19"/>
                    <a:gd name="T19" fmla="*/ 3 h 28"/>
                    <a:gd name="T20" fmla="*/ 6 w 19"/>
                    <a:gd name="T21" fmla="*/ 4 h 28"/>
                    <a:gd name="T22" fmla="*/ 4 w 19"/>
                    <a:gd name="T23" fmla="*/ 9 h 28"/>
                    <a:gd name="T24" fmla="*/ 1 w 19"/>
                    <a:gd name="T25" fmla="*/ 8 h 28"/>
                    <a:gd name="T26" fmla="*/ 3 w 19"/>
                    <a:gd name="T27" fmla="*/ 2 h 28"/>
                    <a:gd name="T28" fmla="*/ 10 w 19"/>
                    <a:gd name="T29" fmla="*/ 0 h 28"/>
                    <a:gd name="T30" fmla="*/ 16 w 19"/>
                    <a:gd name="T31" fmla="*/ 2 h 28"/>
                    <a:gd name="T32" fmla="*/ 19 w 19"/>
                    <a:gd name="T33" fmla="*/ 8 h 28"/>
                    <a:gd name="T34" fmla="*/ 18 w 19"/>
                    <a:gd name="T35" fmla="*/ 11 h 28"/>
                    <a:gd name="T36" fmla="*/ 16 w 19"/>
                    <a:gd name="T37" fmla="*/ 15 h 28"/>
                    <a:gd name="T38" fmla="*/ 10 w 19"/>
                    <a:gd name="T39" fmla="*/ 20 h 28"/>
                    <a:gd name="T40" fmla="*/ 6 w 19"/>
                    <a:gd name="T41" fmla="*/ 23 h 28"/>
                    <a:gd name="T42" fmla="*/ 5 w 19"/>
                    <a:gd name="T43" fmla="*/ 25 h 28"/>
                    <a:gd name="T44" fmla="*/ 19 w 19"/>
                    <a:gd name="T45" fmla="*/ 2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9" h="28">
                      <a:moveTo>
                        <a:pt x="19" y="25"/>
                      </a:moveTo>
                      <a:lnTo>
                        <a:pt x="19" y="28"/>
                      </a:lnTo>
                      <a:lnTo>
                        <a:pt x="0" y="28"/>
                      </a:lnTo>
                      <a:cubicBezTo>
                        <a:pt x="0" y="28"/>
                        <a:pt x="0" y="27"/>
                        <a:pt x="0" y="26"/>
                      </a:cubicBezTo>
                      <a:cubicBezTo>
                        <a:pt x="1" y="25"/>
                        <a:pt x="2" y="24"/>
                        <a:pt x="3" y="22"/>
                      </a:cubicBezTo>
                      <a:cubicBezTo>
                        <a:pt x="4" y="21"/>
                        <a:pt x="5" y="20"/>
                        <a:pt x="7" y="18"/>
                      </a:cubicBezTo>
                      <a:cubicBezTo>
                        <a:pt x="10" y="15"/>
                        <a:pt x="12" y="13"/>
                        <a:pt x="14" y="12"/>
                      </a:cubicBezTo>
                      <a:cubicBezTo>
                        <a:pt x="15" y="10"/>
                        <a:pt x="15" y="9"/>
                        <a:pt x="15" y="8"/>
                      </a:cubicBezTo>
                      <a:cubicBezTo>
                        <a:pt x="15" y="6"/>
                        <a:pt x="15" y="5"/>
                        <a:pt x="14" y="4"/>
                      </a:cubicBezTo>
                      <a:cubicBezTo>
                        <a:pt x="13" y="3"/>
                        <a:pt x="11" y="3"/>
                        <a:pt x="10" y="3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5" y="5"/>
                        <a:pt x="4" y="7"/>
                        <a:pt x="4" y="9"/>
                      </a:cubicBezTo>
                      <a:lnTo>
                        <a:pt x="1" y="8"/>
                      </a:lnTo>
                      <a:cubicBezTo>
                        <a:pt x="1" y="5"/>
                        <a:pt x="2" y="3"/>
                        <a:pt x="3" y="2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6" y="2"/>
                      </a:cubicBezTo>
                      <a:cubicBezTo>
                        <a:pt x="18" y="4"/>
                        <a:pt x="19" y="6"/>
                        <a:pt x="19" y="8"/>
                      </a:cubicBezTo>
                      <a:cubicBezTo>
                        <a:pt x="19" y="9"/>
                        <a:pt x="19" y="10"/>
                        <a:pt x="18" y="11"/>
                      </a:cubicBezTo>
                      <a:cubicBezTo>
                        <a:pt x="18" y="12"/>
                        <a:pt x="17" y="13"/>
                        <a:pt x="16" y="15"/>
                      </a:cubicBezTo>
                      <a:cubicBezTo>
                        <a:pt x="15" y="16"/>
                        <a:pt x="13" y="18"/>
                        <a:pt x="10" y="20"/>
                      </a:cubicBezTo>
                      <a:cubicBezTo>
                        <a:pt x="8" y="21"/>
                        <a:pt x="7" y="23"/>
                        <a:pt x="6" y="23"/>
                      </a:cubicBezTo>
                      <a:cubicBezTo>
                        <a:pt x="6" y="24"/>
                        <a:pt x="5" y="24"/>
                        <a:pt x="5" y="25"/>
                      </a:cubicBezTo>
                      <a:lnTo>
                        <a:pt x="19" y="25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</p:grpSp>
        <p:sp>
          <p:nvSpPr>
            <p:cNvPr id="54" name="圓角矩形 53"/>
            <p:cNvSpPr/>
            <p:nvPr/>
          </p:nvSpPr>
          <p:spPr>
            <a:xfrm>
              <a:off x="3862447" y="1086291"/>
              <a:ext cx="333633" cy="14496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圓角矩形 54"/>
            <p:cNvSpPr/>
            <p:nvPr/>
          </p:nvSpPr>
          <p:spPr>
            <a:xfrm>
              <a:off x="4029263" y="2694856"/>
              <a:ext cx="471617" cy="15148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609" y="912754"/>
            <a:ext cx="3503295" cy="410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圓角矩形 71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198975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948" y="920244"/>
            <a:ext cx="3372505" cy="317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34</a:t>
            </a:fld>
            <a:endParaRPr lang="zh-TW" altLang="en-US" dirty="0"/>
          </a:p>
        </p:txBody>
      </p:sp>
      <p:grpSp>
        <p:nvGrpSpPr>
          <p:cNvPr id="48" name="群組 47"/>
          <p:cNvGrpSpPr/>
          <p:nvPr/>
        </p:nvGrpSpPr>
        <p:grpSpPr>
          <a:xfrm>
            <a:off x="6290983" y="1231255"/>
            <a:ext cx="441325" cy="355600"/>
            <a:chOff x="5984726" y="5572696"/>
            <a:chExt cx="441325" cy="355600"/>
          </a:xfrm>
        </p:grpSpPr>
        <p:sp>
          <p:nvSpPr>
            <p:cNvPr id="49" name="Line 58"/>
            <p:cNvSpPr>
              <a:spLocks noChangeShapeType="1"/>
            </p:cNvSpPr>
            <p:nvPr/>
          </p:nvSpPr>
          <p:spPr bwMode="auto">
            <a:xfrm flipH="1" flipV="1">
              <a:off x="5984726" y="5598096"/>
              <a:ext cx="152400" cy="135890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pic>
          <p:nvPicPr>
            <p:cNvPr id="50" name="Picture 59" descr="ML_0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5572696"/>
              <a:ext cx="269875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" name="群組 51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53" name="圓角矩形 52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54" name="圓角矩形 53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System Error </a:t>
              </a:r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圓角矩形 54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群組 56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58" name="圓角矩形 5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圓角矩形 5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2827127" y="941329"/>
            <a:ext cx="2551573" cy="2340041"/>
            <a:chOff x="2827127" y="941329"/>
            <a:chExt cx="2551573" cy="2340041"/>
          </a:xfrm>
        </p:grpSpPr>
        <p:grpSp>
          <p:nvGrpSpPr>
            <p:cNvPr id="65" name="群組 64"/>
            <p:cNvGrpSpPr/>
            <p:nvPr/>
          </p:nvGrpSpPr>
          <p:grpSpPr>
            <a:xfrm>
              <a:off x="2827127" y="941329"/>
              <a:ext cx="2551573" cy="2067519"/>
              <a:chOff x="3741521" y="986706"/>
              <a:chExt cx="3543851" cy="2871554"/>
            </a:xfrm>
          </p:grpSpPr>
          <p:pic>
            <p:nvPicPr>
              <p:cNvPr id="84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1521" y="986706"/>
                <a:ext cx="3024336" cy="4026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5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3689" y="1389380"/>
                <a:ext cx="2031683" cy="24688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592555" y="1231254"/>
              <a:ext cx="419715" cy="355562"/>
              <a:chOff x="4342784" y="4199966"/>
              <a:chExt cx="419715" cy="355562"/>
            </a:xfrm>
          </p:grpSpPr>
          <p:pic>
            <p:nvPicPr>
              <p:cNvPr id="82" name="Picture 33" descr="ML_0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2784" y="4199967"/>
                <a:ext cx="269892" cy="3555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Line 32"/>
              <p:cNvSpPr>
                <a:spLocks noChangeShapeType="1"/>
              </p:cNvSpPr>
              <p:nvPr/>
            </p:nvSpPr>
            <p:spPr bwMode="auto">
              <a:xfrm rot="5400000" flipH="1" flipV="1">
                <a:off x="4604362" y="4208279"/>
                <a:ext cx="166449" cy="149824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67" name="群組 66"/>
            <p:cNvGrpSpPr/>
            <p:nvPr/>
          </p:nvGrpSpPr>
          <p:grpSpPr>
            <a:xfrm>
              <a:off x="4825994" y="2925770"/>
              <a:ext cx="440730" cy="355600"/>
              <a:chOff x="2843808" y="4027488"/>
              <a:chExt cx="440730" cy="355600"/>
            </a:xfrm>
          </p:grpSpPr>
          <p:sp>
            <p:nvSpPr>
              <p:cNvPr id="70" name="Line 37"/>
              <p:cNvSpPr>
                <a:spLocks noChangeShapeType="1"/>
              </p:cNvSpPr>
              <p:nvPr/>
            </p:nvSpPr>
            <p:spPr bwMode="auto">
              <a:xfrm flipH="1" flipV="1">
                <a:off x="2843808" y="4052841"/>
                <a:ext cx="152410" cy="135875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grpSp>
            <p:nvGrpSpPr>
              <p:cNvPr id="71" name="Group 109"/>
              <p:cNvGrpSpPr>
                <a:grpSpLocks noChangeAspect="1"/>
              </p:cNvGrpSpPr>
              <p:nvPr/>
            </p:nvGrpSpPr>
            <p:grpSpPr bwMode="auto">
              <a:xfrm>
                <a:off x="3014663" y="4027488"/>
                <a:ext cx="269875" cy="355600"/>
                <a:chOff x="1899" y="2537"/>
                <a:chExt cx="170" cy="224"/>
              </a:xfrm>
            </p:grpSpPr>
            <p:sp>
              <p:nvSpPr>
                <p:cNvPr id="72" name="AutoShape 10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3" name="Oval 110"/>
                <p:cNvSpPr>
                  <a:spLocks noChangeArrowheads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4" name="Oval 111"/>
                <p:cNvSpPr>
                  <a:spLocks noChangeArrowheads="1"/>
                </p:cNvSpPr>
                <p:nvPr/>
              </p:nvSpPr>
              <p:spPr bwMode="auto">
                <a:xfrm>
                  <a:off x="1908" y="2548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5" name="Freeform 112"/>
                <p:cNvSpPr>
                  <a:spLocks noEditPoints="1"/>
                </p:cNvSpPr>
                <p:nvPr/>
              </p:nvSpPr>
              <p:spPr bwMode="auto">
                <a:xfrm>
                  <a:off x="1901" y="2539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6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0" y="2541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7" name="Freeform 114"/>
                <p:cNvSpPr>
                  <a:spLocks/>
                </p:cNvSpPr>
                <p:nvPr/>
              </p:nvSpPr>
              <p:spPr bwMode="auto">
                <a:xfrm>
                  <a:off x="1906" y="2546"/>
                  <a:ext cx="75" cy="120"/>
                </a:xfrm>
                <a:custGeom>
                  <a:avLst/>
                  <a:gdLst>
                    <a:gd name="T0" fmla="*/ 42 w 42"/>
                    <a:gd name="T1" fmla="*/ 57 h 67"/>
                    <a:gd name="T2" fmla="*/ 42 w 42"/>
                    <a:gd name="T3" fmla="*/ 0 h 67"/>
                    <a:gd name="T4" fmla="*/ 0 w 42"/>
                    <a:gd name="T5" fmla="*/ 57 h 67"/>
                    <a:gd name="T6" fmla="*/ 1 w 42"/>
                    <a:gd name="T7" fmla="*/ 67 h 67"/>
                    <a:gd name="T8" fmla="*/ 42 w 42"/>
                    <a:gd name="T9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7">
                      <a:moveTo>
                        <a:pt x="42" y="57"/>
                      </a:moveTo>
                      <a:lnTo>
                        <a:pt x="42" y="0"/>
                      </a:lnTo>
                      <a:cubicBezTo>
                        <a:pt x="19" y="0"/>
                        <a:pt x="0" y="26"/>
                        <a:pt x="0" y="57"/>
                      </a:cubicBezTo>
                      <a:cubicBezTo>
                        <a:pt x="0" y="61"/>
                        <a:pt x="0" y="64"/>
                        <a:pt x="1" y="67"/>
                      </a:cubicBezTo>
                      <a:lnTo>
                        <a:pt x="42" y="57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8" name="Freeform 115"/>
                <p:cNvSpPr>
                  <a:spLocks noEditPoints="1"/>
                </p:cNvSpPr>
                <p:nvPr/>
              </p:nvSpPr>
              <p:spPr bwMode="auto">
                <a:xfrm>
                  <a:off x="1901" y="2541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79" name="Oval 116"/>
                <p:cNvSpPr>
                  <a:spLocks noChangeArrowheads="1"/>
                </p:cNvSpPr>
                <p:nvPr/>
              </p:nvSpPr>
              <p:spPr bwMode="auto">
                <a:xfrm>
                  <a:off x="1946" y="2664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80" name="Oval 117"/>
                <p:cNvSpPr>
                  <a:spLocks noChangeArrowheads="1"/>
                </p:cNvSpPr>
                <p:nvPr/>
              </p:nvSpPr>
              <p:spPr bwMode="auto">
                <a:xfrm>
                  <a:off x="1951" y="2670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81" name="Freeform 118"/>
                <p:cNvSpPr>
                  <a:spLocks/>
                </p:cNvSpPr>
                <p:nvPr/>
              </p:nvSpPr>
              <p:spPr bwMode="auto">
                <a:xfrm>
                  <a:off x="1967" y="2677"/>
                  <a:ext cx="34" cy="50"/>
                </a:xfrm>
                <a:custGeom>
                  <a:avLst/>
                  <a:gdLst>
                    <a:gd name="T0" fmla="*/ 19 w 19"/>
                    <a:gd name="T1" fmla="*/ 25 h 28"/>
                    <a:gd name="T2" fmla="*/ 19 w 19"/>
                    <a:gd name="T3" fmla="*/ 28 h 28"/>
                    <a:gd name="T4" fmla="*/ 0 w 19"/>
                    <a:gd name="T5" fmla="*/ 28 h 28"/>
                    <a:gd name="T6" fmla="*/ 0 w 19"/>
                    <a:gd name="T7" fmla="*/ 26 h 28"/>
                    <a:gd name="T8" fmla="*/ 3 w 19"/>
                    <a:gd name="T9" fmla="*/ 22 h 28"/>
                    <a:gd name="T10" fmla="*/ 7 w 19"/>
                    <a:gd name="T11" fmla="*/ 18 h 28"/>
                    <a:gd name="T12" fmla="*/ 14 w 19"/>
                    <a:gd name="T13" fmla="*/ 12 h 28"/>
                    <a:gd name="T14" fmla="*/ 15 w 19"/>
                    <a:gd name="T15" fmla="*/ 8 h 28"/>
                    <a:gd name="T16" fmla="*/ 14 w 19"/>
                    <a:gd name="T17" fmla="*/ 4 h 28"/>
                    <a:gd name="T18" fmla="*/ 10 w 19"/>
                    <a:gd name="T19" fmla="*/ 3 h 28"/>
                    <a:gd name="T20" fmla="*/ 6 w 19"/>
                    <a:gd name="T21" fmla="*/ 4 h 28"/>
                    <a:gd name="T22" fmla="*/ 4 w 19"/>
                    <a:gd name="T23" fmla="*/ 9 h 28"/>
                    <a:gd name="T24" fmla="*/ 1 w 19"/>
                    <a:gd name="T25" fmla="*/ 8 h 28"/>
                    <a:gd name="T26" fmla="*/ 3 w 19"/>
                    <a:gd name="T27" fmla="*/ 2 h 28"/>
                    <a:gd name="T28" fmla="*/ 10 w 19"/>
                    <a:gd name="T29" fmla="*/ 0 h 28"/>
                    <a:gd name="T30" fmla="*/ 16 w 19"/>
                    <a:gd name="T31" fmla="*/ 2 h 28"/>
                    <a:gd name="T32" fmla="*/ 19 w 19"/>
                    <a:gd name="T33" fmla="*/ 8 h 28"/>
                    <a:gd name="T34" fmla="*/ 18 w 19"/>
                    <a:gd name="T35" fmla="*/ 11 h 28"/>
                    <a:gd name="T36" fmla="*/ 16 w 19"/>
                    <a:gd name="T37" fmla="*/ 15 h 28"/>
                    <a:gd name="T38" fmla="*/ 10 w 19"/>
                    <a:gd name="T39" fmla="*/ 20 h 28"/>
                    <a:gd name="T40" fmla="*/ 6 w 19"/>
                    <a:gd name="T41" fmla="*/ 23 h 28"/>
                    <a:gd name="T42" fmla="*/ 5 w 19"/>
                    <a:gd name="T43" fmla="*/ 25 h 28"/>
                    <a:gd name="T44" fmla="*/ 19 w 19"/>
                    <a:gd name="T45" fmla="*/ 2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9" h="28">
                      <a:moveTo>
                        <a:pt x="19" y="25"/>
                      </a:moveTo>
                      <a:lnTo>
                        <a:pt x="19" y="28"/>
                      </a:lnTo>
                      <a:lnTo>
                        <a:pt x="0" y="28"/>
                      </a:lnTo>
                      <a:cubicBezTo>
                        <a:pt x="0" y="28"/>
                        <a:pt x="0" y="27"/>
                        <a:pt x="0" y="26"/>
                      </a:cubicBezTo>
                      <a:cubicBezTo>
                        <a:pt x="1" y="25"/>
                        <a:pt x="2" y="24"/>
                        <a:pt x="3" y="22"/>
                      </a:cubicBezTo>
                      <a:cubicBezTo>
                        <a:pt x="4" y="21"/>
                        <a:pt x="5" y="20"/>
                        <a:pt x="7" y="18"/>
                      </a:cubicBezTo>
                      <a:cubicBezTo>
                        <a:pt x="10" y="15"/>
                        <a:pt x="12" y="13"/>
                        <a:pt x="14" y="12"/>
                      </a:cubicBezTo>
                      <a:cubicBezTo>
                        <a:pt x="15" y="10"/>
                        <a:pt x="15" y="9"/>
                        <a:pt x="15" y="8"/>
                      </a:cubicBezTo>
                      <a:cubicBezTo>
                        <a:pt x="15" y="6"/>
                        <a:pt x="15" y="5"/>
                        <a:pt x="14" y="4"/>
                      </a:cubicBezTo>
                      <a:cubicBezTo>
                        <a:pt x="13" y="3"/>
                        <a:pt x="11" y="3"/>
                        <a:pt x="10" y="3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5" y="5"/>
                        <a:pt x="4" y="7"/>
                        <a:pt x="4" y="9"/>
                      </a:cubicBezTo>
                      <a:lnTo>
                        <a:pt x="1" y="8"/>
                      </a:lnTo>
                      <a:cubicBezTo>
                        <a:pt x="1" y="5"/>
                        <a:pt x="2" y="3"/>
                        <a:pt x="3" y="2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6" y="2"/>
                      </a:cubicBezTo>
                      <a:cubicBezTo>
                        <a:pt x="18" y="4"/>
                        <a:pt x="19" y="6"/>
                        <a:pt x="19" y="8"/>
                      </a:cubicBezTo>
                      <a:cubicBezTo>
                        <a:pt x="19" y="9"/>
                        <a:pt x="19" y="10"/>
                        <a:pt x="18" y="11"/>
                      </a:cubicBezTo>
                      <a:cubicBezTo>
                        <a:pt x="18" y="12"/>
                        <a:pt x="17" y="13"/>
                        <a:pt x="16" y="15"/>
                      </a:cubicBezTo>
                      <a:cubicBezTo>
                        <a:pt x="15" y="16"/>
                        <a:pt x="13" y="18"/>
                        <a:pt x="10" y="20"/>
                      </a:cubicBezTo>
                      <a:cubicBezTo>
                        <a:pt x="8" y="21"/>
                        <a:pt x="7" y="23"/>
                        <a:pt x="6" y="23"/>
                      </a:cubicBezTo>
                      <a:cubicBezTo>
                        <a:pt x="6" y="24"/>
                        <a:pt x="5" y="24"/>
                        <a:pt x="5" y="25"/>
                      </a:cubicBezTo>
                      <a:lnTo>
                        <a:pt x="19" y="25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</p:grpSp>
        <p:sp>
          <p:nvSpPr>
            <p:cNvPr id="68" name="圓角矩形 67"/>
            <p:cNvSpPr/>
            <p:nvPr/>
          </p:nvSpPr>
          <p:spPr>
            <a:xfrm>
              <a:off x="3862447" y="1086291"/>
              <a:ext cx="333633" cy="14496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圓角矩形 68"/>
            <p:cNvSpPr/>
            <p:nvPr/>
          </p:nvSpPr>
          <p:spPr>
            <a:xfrm>
              <a:off x="4029263" y="2847256"/>
              <a:ext cx="756097" cy="16159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圓角矩形 4"/>
          <p:cNvSpPr/>
          <p:nvPr/>
        </p:nvSpPr>
        <p:spPr>
          <a:xfrm>
            <a:off x="5745018" y="1086291"/>
            <a:ext cx="698365" cy="22818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圓角矩形 43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42287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858" y="934033"/>
            <a:ext cx="441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35</a:t>
            </a:fld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3807301" y="2250750"/>
            <a:ext cx="4177826" cy="1021756"/>
            <a:chOff x="2166372" y="1522842"/>
            <a:chExt cx="4177826" cy="1021756"/>
          </a:xfrm>
        </p:grpSpPr>
        <p:grpSp>
          <p:nvGrpSpPr>
            <p:cNvPr id="34" name="群組 33"/>
            <p:cNvGrpSpPr/>
            <p:nvPr/>
          </p:nvGrpSpPr>
          <p:grpSpPr>
            <a:xfrm>
              <a:off x="4859442" y="1522842"/>
              <a:ext cx="1484756" cy="742929"/>
              <a:chOff x="6257673" y="1872696"/>
              <a:chExt cx="1484756" cy="742929"/>
            </a:xfrm>
          </p:grpSpPr>
          <p:sp>
            <p:nvSpPr>
              <p:cNvPr id="43" name="文字方塊 42"/>
              <p:cNvSpPr txBox="1"/>
              <p:nvPr/>
            </p:nvSpPr>
            <p:spPr>
              <a:xfrm>
                <a:off x="6293466" y="1872696"/>
                <a:ext cx="1448963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00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Standby CPU</a:t>
                </a:r>
                <a:endParaRPr lang="zh-TW" altLang="en-US" sz="1000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7673" y="2110398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35" name="群組 34"/>
            <p:cNvGrpSpPr/>
            <p:nvPr/>
          </p:nvGrpSpPr>
          <p:grpSpPr>
            <a:xfrm>
              <a:off x="2166372" y="1522842"/>
              <a:ext cx="1505956" cy="738577"/>
              <a:chOff x="3639463" y="1876487"/>
              <a:chExt cx="1505956" cy="738577"/>
            </a:xfrm>
          </p:grpSpPr>
          <p:sp>
            <p:nvSpPr>
              <p:cNvPr id="41" name="文字方塊 40"/>
              <p:cNvSpPr txBox="1"/>
              <p:nvPr/>
            </p:nvSpPr>
            <p:spPr>
              <a:xfrm>
                <a:off x="3639463" y="1876487"/>
                <a:ext cx="126109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00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Master CPU</a:t>
                </a:r>
                <a:endParaRPr lang="zh-TW" altLang="en-US" sz="1000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  <p:pic>
            <p:nvPicPr>
              <p:cNvPr id="4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0228" y="2109837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36" name="群組 35"/>
            <p:cNvGrpSpPr/>
            <p:nvPr/>
          </p:nvGrpSpPr>
          <p:grpSpPr>
            <a:xfrm>
              <a:off x="2838559" y="1925989"/>
              <a:ext cx="2639385" cy="412749"/>
              <a:chOff x="4246315" y="2247268"/>
              <a:chExt cx="2639385" cy="412749"/>
            </a:xfrm>
          </p:grpSpPr>
          <p:sp>
            <p:nvSpPr>
              <p:cNvPr id="38" name="弧形 37"/>
              <p:cNvSpPr/>
              <p:nvPr/>
            </p:nvSpPr>
            <p:spPr>
              <a:xfrm rot="5400000">
                <a:off x="6498013" y="2269156"/>
                <a:ext cx="409575" cy="365799"/>
              </a:xfrm>
              <a:prstGeom prst="arc">
                <a:avLst>
                  <a:gd name="adj1" fmla="val 17468998"/>
                  <a:gd name="adj2" fmla="val 0"/>
                </a:avLst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 </a:t>
                </a:r>
                <a:endParaRPr lang="zh-TW" altLang="en-US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  <p:sp>
            <p:nvSpPr>
              <p:cNvPr id="39" name="弧形 38"/>
              <p:cNvSpPr/>
              <p:nvPr/>
            </p:nvSpPr>
            <p:spPr>
              <a:xfrm rot="10800000">
                <a:off x="4246315" y="2294218"/>
                <a:ext cx="409575" cy="365799"/>
              </a:xfrm>
              <a:prstGeom prst="arc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 </a:t>
                </a:r>
                <a:endParaRPr lang="zh-TW" altLang="en-US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  <p:cxnSp>
            <p:nvCxnSpPr>
              <p:cNvPr id="40" name="直線接點 39"/>
              <p:cNvCxnSpPr>
                <a:stCxn id="39" idx="0"/>
                <a:endCxn id="38" idx="2"/>
              </p:cNvCxnSpPr>
              <p:nvPr/>
            </p:nvCxnSpPr>
            <p:spPr>
              <a:xfrm flipV="1">
                <a:off x="4451103" y="2656843"/>
                <a:ext cx="2251697" cy="31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字方塊 36"/>
            <p:cNvSpPr txBox="1"/>
            <p:nvPr/>
          </p:nvSpPr>
          <p:spPr>
            <a:xfrm>
              <a:off x="3707904" y="2144488"/>
              <a:ext cx="1072065" cy="40011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SYNC Cable</a:t>
              </a:r>
            </a:p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(Fiber-Optics)</a:t>
              </a:r>
              <a:endPara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</p:grpSp>
      <p:sp>
        <p:nvSpPr>
          <p:cNvPr id="25" name="文字方塊 24"/>
          <p:cNvSpPr txBox="1"/>
          <p:nvPr/>
        </p:nvSpPr>
        <p:spPr>
          <a:xfrm>
            <a:off x="4102927" y="3148930"/>
            <a:ext cx="965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CPU ID </a:t>
            </a:r>
            <a:r>
              <a:rPr lang="zh-TW" altLang="en-US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A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759629" y="3148796"/>
            <a:ext cx="965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CPU ID </a:t>
            </a:r>
            <a:r>
              <a:rPr lang="zh-TW" altLang="en-US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B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27" name="AutoShape 26"/>
          <p:cNvSpPr>
            <a:spLocks noChangeArrowheads="1"/>
          </p:cNvSpPr>
          <p:nvPr/>
        </p:nvSpPr>
        <p:spPr bwMode="auto">
          <a:xfrm rot="5400000">
            <a:off x="4471380" y="3622432"/>
            <a:ext cx="228561" cy="342922"/>
          </a:xfrm>
          <a:prstGeom prst="rightArrow">
            <a:avLst>
              <a:gd name="adj1" fmla="val 50000"/>
              <a:gd name="adj2" fmla="val 61833"/>
            </a:avLst>
          </a:prstGeom>
          <a:solidFill>
            <a:srgbClr val="CCFFFF"/>
          </a:solidFill>
          <a:ln w="28575">
            <a:solidFill>
              <a:srgbClr val="0066FF"/>
            </a:solidFill>
            <a:miter lim="800000"/>
            <a:headEnd/>
            <a:tailEnd/>
          </a:ln>
          <a:effectLst>
            <a:outerShdw dist="28398" dir="1593903" algn="ctr" rotWithShape="0">
              <a:srgbClr val="C0C0C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9" name="文字方塊 28"/>
          <p:cNvSpPr txBox="1"/>
          <p:nvPr/>
        </p:nvSpPr>
        <p:spPr>
          <a:xfrm>
            <a:off x="3300248" y="3612782"/>
            <a:ext cx="1141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Change Master CPU to B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095333" y="4198719"/>
            <a:ext cx="965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CPU ID</a:t>
            </a:r>
            <a:r>
              <a:rPr lang="zh-TW" altLang="en-US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B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31" name="AutoShape 26"/>
          <p:cNvSpPr>
            <a:spLocks noChangeArrowheads="1"/>
          </p:cNvSpPr>
          <p:nvPr/>
        </p:nvSpPr>
        <p:spPr bwMode="auto">
          <a:xfrm rot="5400000">
            <a:off x="7151323" y="3641376"/>
            <a:ext cx="228561" cy="342922"/>
          </a:xfrm>
          <a:prstGeom prst="rightArrow">
            <a:avLst>
              <a:gd name="adj1" fmla="val 50000"/>
              <a:gd name="adj2" fmla="val 61833"/>
            </a:avLst>
          </a:prstGeom>
          <a:solidFill>
            <a:srgbClr val="CCFFFF"/>
          </a:solidFill>
          <a:ln w="28575">
            <a:solidFill>
              <a:srgbClr val="0066FF"/>
            </a:solidFill>
            <a:miter lim="800000"/>
            <a:headEnd/>
            <a:tailEnd/>
          </a:ln>
          <a:effectLst>
            <a:outerShdw dist="28398" dir="1593903" algn="ctr" rotWithShape="0">
              <a:srgbClr val="C0C0C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5648325" y="3612782"/>
            <a:ext cx="1470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Change Standby CPU  to A by itself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6782869" y="4198719"/>
            <a:ext cx="965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CPU ID </a:t>
            </a:r>
            <a:r>
              <a:rPr lang="zh-TW" altLang="en-US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000" dirty="0" smtClean="0"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A</a:t>
            </a:r>
            <a:endParaRPr lang="zh-TW" altLang="en-US" sz="10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47" name="圓角矩形 46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48" name="圓角矩形 47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System Error </a:t>
              </a:r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圓角矩形 48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圓角矩形 49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" name="群組 50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52" name="圓角矩形 51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圓角矩形 53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5" name="圓角矩形 54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7" name="圓角矩形 56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圓角矩形 57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9" name="圓角矩形 58"/>
          <p:cNvSpPr/>
          <p:nvPr/>
        </p:nvSpPr>
        <p:spPr>
          <a:xfrm>
            <a:off x="5071012" y="1071535"/>
            <a:ext cx="1373293" cy="3774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圓角矩形 59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27732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858" y="934033"/>
            <a:ext cx="441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36</a:t>
            </a:fld>
            <a:endParaRPr lang="zh-TW" altLang="en-US" dirty="0"/>
          </a:p>
        </p:txBody>
      </p:sp>
      <p:sp>
        <p:nvSpPr>
          <p:cNvPr id="46" name="圓角矩形 45"/>
          <p:cNvSpPr/>
          <p:nvPr/>
        </p:nvSpPr>
        <p:spPr>
          <a:xfrm>
            <a:off x="5071012" y="1468683"/>
            <a:ext cx="1373293" cy="3774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9" name="群組 18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25" name="圓角矩形 24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群組 29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31" name="圓角矩形 30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圓角矩形 31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圓角矩形 32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34" name="圓角矩形 33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35" name="圓角矩形 34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圓角矩形 36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464844"/>
              </p:ext>
            </p:extLst>
          </p:nvPr>
        </p:nvGraphicFramePr>
        <p:xfrm>
          <a:off x="2533691" y="2074467"/>
          <a:ext cx="6447933" cy="2473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59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30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523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5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Setting of Synchronous</a:t>
                      </a:r>
                      <a:endParaRPr lang="zh-TW" altLang="zh-TW" sz="1000" kern="1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Allow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Communication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Initiate Qualification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</a:t>
                      </a:r>
                      <a:endParaRPr lang="zh-TW" sz="1000" kern="1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Qualification</a:t>
                      </a: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heck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Synchronous Data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Cyclic Check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26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Always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None/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Master </a:t>
                      </a:r>
                      <a:r>
                        <a:rPr lang="en-US" altLang="zh-TW" sz="1000" kern="1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CPU</a:t>
                      </a:r>
                      <a:endParaRPr lang="en-US" altLang="zh-TW" sz="1000" kern="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Automatic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000" kern="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Controller FW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version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Main backplane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module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configurations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 Same</a:t>
                      </a:r>
                      <a:r>
                        <a:rPr lang="en-US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network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Controller projects</a:t>
                      </a:r>
                      <a:b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Controller</a:t>
                      </a: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module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configurations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 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Controller</a:t>
                      </a:r>
                      <a:r>
                        <a:rPr lang="en-US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device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values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Any</a:t>
                      </a: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serious errors in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the system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Bus fault</a:t>
                      </a: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 Same physical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domain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 Standby CPUs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exist</a:t>
                      </a:r>
                      <a:r>
                        <a:rPr lang="en-US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 not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5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Conditions</a:t>
                      </a:r>
                      <a:endParaRPr lang="zh-TW" sz="1000" kern="10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Master</a:t>
                      </a: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CPU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Standby CPU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Manual</a:t>
                      </a:r>
                      <a:endParaRPr lang="zh-TW" altLang="zh-TW" sz="1000" kern="10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Controller FW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versions</a:t>
                      </a:r>
                      <a:endParaRPr 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Controller device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values</a:t>
                      </a:r>
                      <a:endParaRPr lang="zh-TW" alt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Any</a:t>
                      </a: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serious errors in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the system</a:t>
                      </a:r>
                      <a: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en-US" sz="1000" kern="0" dirty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en-US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</a:t>
                      </a: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Standby CPUs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exist</a:t>
                      </a:r>
                      <a:r>
                        <a:rPr lang="en-US" altLang="zh-TW" sz="1000" kern="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 not</a:t>
                      </a:r>
                      <a:endParaRPr lang="zh-TW" altLang="zh-TW" sz="1000" kern="100" dirty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圓角矩形 21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145045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17" y="975042"/>
            <a:ext cx="44577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37</a:t>
            </a:fld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658270" y="3302009"/>
            <a:ext cx="1260000" cy="246221"/>
          </a:xfrm>
          <a:prstGeom prst="rect">
            <a:avLst/>
          </a:prstGeom>
          <a:gradFill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Unsynchronized</a:t>
            </a:r>
            <a:endParaRPr lang="zh-TW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6421840" y="3302010"/>
            <a:ext cx="1260000" cy="2462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000" b="1" dirty="0">
                <a:latin typeface="Arial" panose="020B0604020202020204" pitchFamily="34" charset="0"/>
                <a:cs typeface="Arial" panose="020B0604020202020204" pitchFamily="34" charset="0"/>
              </a:rPr>
              <a:t>Synchronize</a:t>
            </a:r>
            <a:endParaRPr lang="zh-TW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向右箭號 25"/>
          <p:cNvSpPr/>
          <p:nvPr/>
        </p:nvSpPr>
        <p:spPr>
          <a:xfrm>
            <a:off x="5616833" y="3321610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3599639" y="1219200"/>
            <a:ext cx="1067611" cy="3714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8" name="群組 37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39" name="圓角矩形 38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圓角矩形 41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4" name="群組 43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45" name="圓角矩形 44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圓角矩形 45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圓角矩形 46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8" name="圓角矩形 47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0" name="圓角矩形 49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圓角矩形 50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2" name="群組 51"/>
          <p:cNvGrpSpPr/>
          <p:nvPr/>
        </p:nvGrpSpPr>
        <p:grpSpPr>
          <a:xfrm>
            <a:off x="3579149" y="2103826"/>
            <a:ext cx="4249896" cy="997456"/>
            <a:chOff x="3351989" y="895162"/>
            <a:chExt cx="4249896" cy="997456"/>
          </a:xfrm>
        </p:grpSpPr>
        <p:grpSp>
          <p:nvGrpSpPr>
            <p:cNvPr id="53" name="群組 52"/>
            <p:cNvGrpSpPr/>
            <p:nvPr/>
          </p:nvGrpSpPr>
          <p:grpSpPr>
            <a:xfrm>
              <a:off x="3351989" y="895162"/>
              <a:ext cx="4249896" cy="777430"/>
              <a:chOff x="3351989" y="895162"/>
              <a:chExt cx="4249896" cy="777430"/>
            </a:xfrm>
          </p:grpSpPr>
          <p:sp>
            <p:nvSpPr>
              <p:cNvPr id="55" name="文字方塊 54"/>
              <p:cNvSpPr txBox="1"/>
              <p:nvPr/>
            </p:nvSpPr>
            <p:spPr>
              <a:xfrm>
                <a:off x="6091385" y="904687"/>
                <a:ext cx="1183814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50" dirty="0" smtClean="0"/>
                  <a:t>Standby CPU</a:t>
                </a:r>
                <a:endParaRPr lang="zh-TW" altLang="en-US" sz="1050" dirty="0"/>
              </a:p>
            </p:txBody>
          </p:sp>
          <p:pic>
            <p:nvPicPr>
              <p:cNvPr id="5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694" y="1094398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7" name="文字方塊 56"/>
              <p:cNvSpPr txBox="1"/>
              <p:nvPr/>
            </p:nvSpPr>
            <p:spPr>
              <a:xfrm>
                <a:off x="3351989" y="895162"/>
                <a:ext cx="1500352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50" dirty="0" smtClean="0"/>
                  <a:t>Master CPU</a:t>
                </a:r>
                <a:endParaRPr lang="zh-TW" altLang="en-US" sz="1050" dirty="0"/>
              </a:p>
            </p:txBody>
          </p:sp>
          <p:pic>
            <p:nvPicPr>
              <p:cNvPr id="5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389" y="1090046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9" name="群組 58"/>
              <p:cNvGrpSpPr/>
              <p:nvPr/>
            </p:nvGrpSpPr>
            <p:grpSpPr>
              <a:xfrm>
                <a:off x="4125811" y="1259843"/>
                <a:ext cx="2639385" cy="412749"/>
                <a:chOff x="4246315" y="2247268"/>
                <a:chExt cx="2639385" cy="412749"/>
              </a:xfrm>
            </p:grpSpPr>
            <p:sp>
              <p:nvSpPr>
                <p:cNvPr id="60" name="弧形 59"/>
                <p:cNvSpPr/>
                <p:nvPr/>
              </p:nvSpPr>
              <p:spPr>
                <a:xfrm rot="5400000">
                  <a:off x="6498013" y="2269156"/>
                  <a:ext cx="409575" cy="365799"/>
                </a:xfrm>
                <a:prstGeom prst="arc">
                  <a:avLst>
                    <a:gd name="adj1" fmla="val 17468998"/>
                    <a:gd name="adj2" fmla="val 0"/>
                  </a:avLst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sp>
              <p:nvSpPr>
                <p:cNvPr id="61" name="弧形 60"/>
                <p:cNvSpPr/>
                <p:nvPr/>
              </p:nvSpPr>
              <p:spPr>
                <a:xfrm rot="10800000">
                  <a:off x="4246315" y="2294218"/>
                  <a:ext cx="409575" cy="365799"/>
                </a:xfrm>
                <a:prstGeom prst="arc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cxnSp>
              <p:nvCxnSpPr>
                <p:cNvPr id="62" name="直線接點 61"/>
                <p:cNvCxnSpPr>
                  <a:stCxn id="61" idx="0"/>
                  <a:endCxn id="60" idx="2"/>
                </p:cNvCxnSpPr>
                <p:nvPr/>
              </p:nvCxnSpPr>
              <p:spPr>
                <a:xfrm flipV="1">
                  <a:off x="4451103" y="2656843"/>
                  <a:ext cx="2251697" cy="31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4" name="文字方塊 53"/>
            <p:cNvSpPr txBox="1"/>
            <p:nvPr/>
          </p:nvSpPr>
          <p:spPr>
            <a:xfrm>
              <a:off x="5007205" y="1492508"/>
              <a:ext cx="1050564" cy="40011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SYNC Cable</a:t>
              </a:r>
            </a:p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(Fiber-Optics)</a:t>
              </a:r>
              <a:endPara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</p:grpSp>
      <p:sp>
        <p:nvSpPr>
          <p:cNvPr id="33" name="圓角矩形 32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380529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17" y="975042"/>
            <a:ext cx="44577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38</a:t>
            </a:fld>
            <a:endParaRPr lang="zh-TW" altLang="en-US" dirty="0"/>
          </a:p>
        </p:txBody>
      </p:sp>
      <p:sp>
        <p:nvSpPr>
          <p:cNvPr id="26" name="向右箭號 25"/>
          <p:cNvSpPr/>
          <p:nvPr/>
        </p:nvSpPr>
        <p:spPr>
          <a:xfrm>
            <a:off x="5616833" y="3321610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4685489" y="1219200"/>
            <a:ext cx="1067611" cy="3714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文字方塊 36"/>
          <p:cNvSpPr txBox="1"/>
          <p:nvPr/>
        </p:nvSpPr>
        <p:spPr>
          <a:xfrm>
            <a:off x="6421840" y="3302067"/>
            <a:ext cx="1260000" cy="253916"/>
          </a:xfrm>
          <a:prstGeom prst="rect">
            <a:avLst/>
          </a:prstGeom>
          <a:gradFill>
            <a:lin ang="16200000" scaled="0"/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Unsynchronized</a:t>
            </a:r>
            <a:endParaRPr lang="zh-TW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3658270" y="3302849"/>
            <a:ext cx="1260000" cy="2616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100" b="1" dirty="0">
                <a:latin typeface="Arial" panose="020B0604020202020204" pitchFamily="34" charset="0"/>
                <a:cs typeface="Arial" panose="020B0604020202020204" pitchFamily="34" charset="0"/>
              </a:rPr>
              <a:t>Synchronize</a:t>
            </a:r>
            <a:endParaRPr lang="zh-TW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42" name="圓角矩形 41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群組 45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47" name="圓角矩形 46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圓角矩形 47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0" name="圓角矩形 49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1" name="圓角矩形 50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2" name="圓角矩形 51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群組 33"/>
          <p:cNvGrpSpPr/>
          <p:nvPr/>
        </p:nvGrpSpPr>
        <p:grpSpPr>
          <a:xfrm>
            <a:off x="3579149" y="2103826"/>
            <a:ext cx="4249896" cy="997456"/>
            <a:chOff x="3351989" y="895162"/>
            <a:chExt cx="4249896" cy="997456"/>
          </a:xfrm>
        </p:grpSpPr>
        <p:grpSp>
          <p:nvGrpSpPr>
            <p:cNvPr id="35" name="群組 34"/>
            <p:cNvGrpSpPr/>
            <p:nvPr/>
          </p:nvGrpSpPr>
          <p:grpSpPr>
            <a:xfrm>
              <a:off x="3351989" y="895162"/>
              <a:ext cx="4249896" cy="777430"/>
              <a:chOff x="3351989" y="895162"/>
              <a:chExt cx="4249896" cy="777430"/>
            </a:xfrm>
          </p:grpSpPr>
          <p:sp>
            <p:nvSpPr>
              <p:cNvPr id="38" name="文字方塊 37"/>
              <p:cNvSpPr txBox="1"/>
              <p:nvPr/>
            </p:nvSpPr>
            <p:spPr>
              <a:xfrm>
                <a:off x="6091385" y="904687"/>
                <a:ext cx="1183814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50" dirty="0" smtClean="0"/>
                  <a:t>Standby CPU</a:t>
                </a:r>
                <a:endParaRPr lang="zh-TW" altLang="en-US" sz="1050" dirty="0"/>
              </a:p>
            </p:txBody>
          </p:sp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694" y="1094398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5" name="文字方塊 64"/>
              <p:cNvSpPr txBox="1"/>
              <p:nvPr/>
            </p:nvSpPr>
            <p:spPr>
              <a:xfrm>
                <a:off x="3351989" y="895162"/>
                <a:ext cx="1500352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50" dirty="0" smtClean="0"/>
                  <a:t>Master CPU</a:t>
                </a:r>
                <a:endParaRPr lang="zh-TW" altLang="en-US" sz="1050" dirty="0"/>
              </a:p>
            </p:txBody>
          </p:sp>
          <p:pic>
            <p:nvPicPr>
              <p:cNvPr id="6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389" y="1090046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7" name="群組 66"/>
              <p:cNvGrpSpPr/>
              <p:nvPr/>
            </p:nvGrpSpPr>
            <p:grpSpPr>
              <a:xfrm>
                <a:off x="4125811" y="1259843"/>
                <a:ext cx="2639385" cy="412749"/>
                <a:chOff x="4246315" y="2247268"/>
                <a:chExt cx="2639385" cy="412749"/>
              </a:xfrm>
            </p:grpSpPr>
            <p:sp>
              <p:nvSpPr>
                <p:cNvPr id="68" name="弧形 67"/>
                <p:cNvSpPr/>
                <p:nvPr/>
              </p:nvSpPr>
              <p:spPr>
                <a:xfrm rot="5400000">
                  <a:off x="6498013" y="2269156"/>
                  <a:ext cx="409575" cy="365799"/>
                </a:xfrm>
                <a:prstGeom prst="arc">
                  <a:avLst>
                    <a:gd name="adj1" fmla="val 17468998"/>
                    <a:gd name="adj2" fmla="val 0"/>
                  </a:avLst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sp>
              <p:nvSpPr>
                <p:cNvPr id="69" name="弧形 68"/>
                <p:cNvSpPr/>
                <p:nvPr/>
              </p:nvSpPr>
              <p:spPr>
                <a:xfrm rot="10800000">
                  <a:off x="4246315" y="2294218"/>
                  <a:ext cx="409575" cy="365799"/>
                </a:xfrm>
                <a:prstGeom prst="arc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cxnSp>
              <p:nvCxnSpPr>
                <p:cNvPr id="70" name="直線接點 69"/>
                <p:cNvCxnSpPr>
                  <a:stCxn id="69" idx="0"/>
                  <a:endCxn id="68" idx="2"/>
                </p:cNvCxnSpPr>
                <p:nvPr/>
              </p:nvCxnSpPr>
              <p:spPr>
                <a:xfrm flipV="1">
                  <a:off x="4451103" y="2656843"/>
                  <a:ext cx="2251697" cy="31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6" name="文字方塊 35"/>
            <p:cNvSpPr txBox="1"/>
            <p:nvPr/>
          </p:nvSpPr>
          <p:spPr>
            <a:xfrm>
              <a:off x="5007205" y="1492508"/>
              <a:ext cx="1050564" cy="40011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SYNC Cable</a:t>
              </a:r>
            </a:p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(Fiber-Optics)</a:t>
              </a:r>
              <a:endPara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</p:grpSp>
      <p:sp>
        <p:nvSpPr>
          <p:cNvPr id="54" name="圓角矩形 53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287327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17" y="975042"/>
            <a:ext cx="44577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599639" y="4724718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39</a:t>
            </a:fld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5771339" y="1219200"/>
            <a:ext cx="1067611" cy="3714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文字方塊 38"/>
          <p:cNvSpPr txBox="1"/>
          <p:nvPr/>
        </p:nvSpPr>
        <p:spPr>
          <a:xfrm>
            <a:off x="5191795" y="3312085"/>
            <a:ext cx="1260000" cy="2616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100" b="1" dirty="0">
                <a:latin typeface="Arial" panose="020B0604020202020204" pitchFamily="34" charset="0"/>
                <a:cs typeface="Arial" panose="020B0604020202020204" pitchFamily="34" charset="0"/>
              </a:rPr>
              <a:t>Synchronize</a:t>
            </a:r>
            <a:endParaRPr lang="zh-TW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向右箭號 42"/>
          <p:cNvSpPr/>
          <p:nvPr/>
        </p:nvSpPr>
        <p:spPr>
          <a:xfrm>
            <a:off x="5626952" y="2456088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0" name="群組 39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41" name="圓角矩形 40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圓角矩形 45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7" name="群組 46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圓角矩形 4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1" name="圓角矩形 5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2" name="圓角矩形 5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圓角矩形 5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群組 54"/>
          <p:cNvGrpSpPr/>
          <p:nvPr/>
        </p:nvGrpSpPr>
        <p:grpSpPr>
          <a:xfrm>
            <a:off x="3579149" y="2104811"/>
            <a:ext cx="4249896" cy="988220"/>
            <a:chOff x="3351989" y="895162"/>
            <a:chExt cx="4249896" cy="988220"/>
          </a:xfrm>
        </p:grpSpPr>
        <p:grpSp>
          <p:nvGrpSpPr>
            <p:cNvPr id="56" name="群組 55"/>
            <p:cNvGrpSpPr/>
            <p:nvPr/>
          </p:nvGrpSpPr>
          <p:grpSpPr>
            <a:xfrm>
              <a:off x="3351989" y="895162"/>
              <a:ext cx="4249896" cy="777430"/>
              <a:chOff x="3351989" y="895162"/>
              <a:chExt cx="4249896" cy="777430"/>
            </a:xfrm>
          </p:grpSpPr>
          <p:sp>
            <p:nvSpPr>
              <p:cNvPr id="58" name="文字方塊 57"/>
              <p:cNvSpPr txBox="1"/>
              <p:nvPr/>
            </p:nvSpPr>
            <p:spPr>
              <a:xfrm>
                <a:off x="6091385" y="904687"/>
                <a:ext cx="1183814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50" dirty="0" smtClean="0"/>
                  <a:t>Standby CPU</a:t>
                </a:r>
                <a:endParaRPr lang="zh-TW" altLang="en-US" sz="1050" dirty="0"/>
              </a:p>
            </p:txBody>
          </p:sp>
          <p:pic>
            <p:nvPicPr>
              <p:cNvPr id="5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694" y="1094398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0" name="文字方塊 59"/>
              <p:cNvSpPr txBox="1"/>
              <p:nvPr/>
            </p:nvSpPr>
            <p:spPr>
              <a:xfrm>
                <a:off x="3351989" y="895162"/>
                <a:ext cx="1500352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50" dirty="0" smtClean="0"/>
                  <a:t>Master CPU</a:t>
                </a:r>
                <a:endParaRPr lang="zh-TW" altLang="en-US" sz="1050" dirty="0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389" y="1090046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2" name="群組 61"/>
              <p:cNvGrpSpPr/>
              <p:nvPr/>
            </p:nvGrpSpPr>
            <p:grpSpPr>
              <a:xfrm>
                <a:off x="4125811" y="1259843"/>
                <a:ext cx="2639385" cy="412749"/>
                <a:chOff x="4246315" y="2247268"/>
                <a:chExt cx="2639385" cy="412749"/>
              </a:xfrm>
            </p:grpSpPr>
            <p:sp>
              <p:nvSpPr>
                <p:cNvPr id="63" name="弧形 62"/>
                <p:cNvSpPr/>
                <p:nvPr/>
              </p:nvSpPr>
              <p:spPr>
                <a:xfrm rot="5400000">
                  <a:off x="6498013" y="2269156"/>
                  <a:ext cx="409575" cy="365799"/>
                </a:xfrm>
                <a:prstGeom prst="arc">
                  <a:avLst>
                    <a:gd name="adj1" fmla="val 17468998"/>
                    <a:gd name="adj2" fmla="val 0"/>
                  </a:avLst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sp>
              <p:nvSpPr>
                <p:cNvPr id="64" name="弧形 63"/>
                <p:cNvSpPr/>
                <p:nvPr/>
              </p:nvSpPr>
              <p:spPr>
                <a:xfrm rot="10800000">
                  <a:off x="4246315" y="2294218"/>
                  <a:ext cx="409575" cy="365799"/>
                </a:xfrm>
                <a:prstGeom prst="arc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cxnSp>
              <p:nvCxnSpPr>
                <p:cNvPr id="65" name="直線接點 64"/>
                <p:cNvCxnSpPr>
                  <a:stCxn id="64" idx="0"/>
                  <a:endCxn id="63" idx="2"/>
                </p:cNvCxnSpPr>
                <p:nvPr/>
              </p:nvCxnSpPr>
              <p:spPr>
                <a:xfrm flipV="1">
                  <a:off x="4451103" y="2656843"/>
                  <a:ext cx="2251697" cy="31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文字方塊 56"/>
            <p:cNvSpPr txBox="1"/>
            <p:nvPr/>
          </p:nvSpPr>
          <p:spPr>
            <a:xfrm>
              <a:off x="5007205" y="1483272"/>
              <a:ext cx="1050564" cy="40011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SYNC Cable</a:t>
              </a:r>
            </a:p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(Fiber-Optics)</a:t>
              </a:r>
              <a:endPara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</p:grpSp>
      <p:sp>
        <p:nvSpPr>
          <p:cNvPr id="33" name="圓角矩形 32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367780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17" y="975042"/>
            <a:ext cx="44577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599639" y="4724718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40</a:t>
            </a:fld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6826379" y="1219200"/>
            <a:ext cx="1067611" cy="3714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620901" y="3267179"/>
            <a:ext cx="2247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/>
              <a:t>The functional button only works without Master CPU existing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90000" y="932985"/>
            <a:ext cx="2066084" cy="3890604"/>
            <a:chOff x="167845" y="932985"/>
            <a:chExt cx="2066084" cy="3890604"/>
          </a:xfrm>
        </p:grpSpPr>
        <p:sp>
          <p:nvSpPr>
            <p:cNvPr id="30" name="圓角矩形 29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332219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333929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333929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167845" y="934033"/>
              <a:ext cx="913694" cy="3889556"/>
              <a:chOff x="2227867" y="934033"/>
              <a:chExt cx="913694" cy="3889556"/>
            </a:xfrm>
          </p:grpSpPr>
          <p:sp>
            <p:nvSpPr>
              <p:cNvPr id="35" name="圓角矩形 34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2" name="圓角矩形 41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3" name="圓角矩形 42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8" name="圓角矩形 47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群組 37"/>
          <p:cNvGrpSpPr/>
          <p:nvPr/>
        </p:nvGrpSpPr>
        <p:grpSpPr>
          <a:xfrm>
            <a:off x="3579149" y="2103826"/>
            <a:ext cx="4249896" cy="997456"/>
            <a:chOff x="3351989" y="895162"/>
            <a:chExt cx="4249896" cy="997456"/>
          </a:xfrm>
        </p:grpSpPr>
        <p:grpSp>
          <p:nvGrpSpPr>
            <p:cNvPr id="40" name="群組 39"/>
            <p:cNvGrpSpPr/>
            <p:nvPr/>
          </p:nvGrpSpPr>
          <p:grpSpPr>
            <a:xfrm>
              <a:off x="3351989" y="895162"/>
              <a:ext cx="4249896" cy="777430"/>
              <a:chOff x="3351989" y="895162"/>
              <a:chExt cx="4249896" cy="777430"/>
            </a:xfrm>
          </p:grpSpPr>
          <p:sp>
            <p:nvSpPr>
              <p:cNvPr id="44" name="文字方塊 43"/>
              <p:cNvSpPr txBox="1"/>
              <p:nvPr/>
            </p:nvSpPr>
            <p:spPr>
              <a:xfrm>
                <a:off x="6091385" y="904687"/>
                <a:ext cx="1183814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50" dirty="0" smtClean="0"/>
                  <a:t>Standby CPU</a:t>
                </a:r>
                <a:endParaRPr lang="zh-TW" altLang="en-US" sz="1050" dirty="0"/>
              </a:p>
            </p:txBody>
          </p:sp>
          <p:pic>
            <p:nvPicPr>
              <p:cNvPr id="45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694" y="1094398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6" name="文字方塊 45"/>
              <p:cNvSpPr txBox="1"/>
              <p:nvPr/>
            </p:nvSpPr>
            <p:spPr>
              <a:xfrm>
                <a:off x="3351989" y="895162"/>
                <a:ext cx="1500352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50" dirty="0" smtClean="0"/>
                  <a:t>Master CPU</a:t>
                </a:r>
                <a:endParaRPr lang="zh-TW" altLang="en-US" sz="1050" dirty="0"/>
              </a:p>
            </p:txBody>
          </p:sp>
          <p:pic>
            <p:nvPicPr>
              <p:cNvPr id="4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389" y="1090046"/>
                <a:ext cx="1455191" cy="505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0" name="群組 49"/>
              <p:cNvGrpSpPr/>
              <p:nvPr/>
            </p:nvGrpSpPr>
            <p:grpSpPr>
              <a:xfrm>
                <a:off x="4125811" y="1259843"/>
                <a:ext cx="2639385" cy="412749"/>
                <a:chOff x="4246315" y="2247268"/>
                <a:chExt cx="2639385" cy="412749"/>
              </a:xfrm>
            </p:grpSpPr>
            <p:sp>
              <p:nvSpPr>
                <p:cNvPr id="62" name="弧形 61"/>
                <p:cNvSpPr/>
                <p:nvPr/>
              </p:nvSpPr>
              <p:spPr>
                <a:xfrm rot="5400000">
                  <a:off x="6498013" y="2269156"/>
                  <a:ext cx="409575" cy="365799"/>
                </a:xfrm>
                <a:prstGeom prst="arc">
                  <a:avLst>
                    <a:gd name="adj1" fmla="val 17468998"/>
                    <a:gd name="adj2" fmla="val 0"/>
                  </a:avLst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sp>
              <p:nvSpPr>
                <p:cNvPr id="63" name="弧形 62"/>
                <p:cNvSpPr/>
                <p:nvPr/>
              </p:nvSpPr>
              <p:spPr>
                <a:xfrm rot="10800000">
                  <a:off x="4246315" y="2294218"/>
                  <a:ext cx="409575" cy="365799"/>
                </a:xfrm>
                <a:prstGeom prst="arc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TW" dirty="0" smtClean="0"/>
                    <a:t> </a:t>
                  </a:r>
                  <a:endParaRPr lang="zh-TW" altLang="en-US" dirty="0"/>
                </a:p>
              </p:txBody>
            </p:sp>
            <p:cxnSp>
              <p:nvCxnSpPr>
                <p:cNvPr id="64" name="直線接點 63"/>
                <p:cNvCxnSpPr>
                  <a:stCxn id="63" idx="0"/>
                  <a:endCxn id="62" idx="2"/>
                </p:cNvCxnSpPr>
                <p:nvPr/>
              </p:nvCxnSpPr>
              <p:spPr>
                <a:xfrm flipV="1">
                  <a:off x="4451103" y="2656843"/>
                  <a:ext cx="2251697" cy="31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" name="文字方塊 40"/>
            <p:cNvSpPr txBox="1"/>
            <p:nvPr/>
          </p:nvSpPr>
          <p:spPr>
            <a:xfrm>
              <a:off x="5007205" y="1492508"/>
              <a:ext cx="1050564" cy="40011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SYNC Cable</a:t>
              </a:r>
            </a:p>
            <a:p>
              <a:pPr algn="ctr"/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  <a:sym typeface="Wingdings 2"/>
                </a:rPr>
                <a:t>(Fiber-Optics)</a:t>
              </a:r>
              <a:endPara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</p:grpSp>
      <p:sp>
        <p:nvSpPr>
          <p:cNvPr id="51" name="圓角矩形 50"/>
          <p:cNvSpPr/>
          <p:nvPr/>
        </p:nvSpPr>
        <p:spPr>
          <a:xfrm>
            <a:off x="1256079" y="3262800"/>
            <a:ext cx="900000" cy="412931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RTU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</a:p>
          <a:p>
            <a:pPr algn="ctr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(EIP</a:t>
            </a:r>
            <a:r>
              <a:rPr lang="zh-TW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DLR)</a:t>
            </a:r>
          </a:p>
        </p:txBody>
      </p:sp>
    </p:spTree>
    <p:extLst>
      <p:ext uri="{BB962C8B-B14F-4D97-AF65-F5344CB8AC3E}">
        <p14:creationId xmlns:p14="http://schemas.microsoft.com/office/powerpoint/2010/main" val="185054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565" y="929323"/>
            <a:ext cx="45529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599639" y="4724718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41</a:t>
            </a:fld>
            <a:endParaRPr lang="zh-TW" altLang="en-US" dirty="0"/>
          </a:p>
        </p:txBody>
      </p:sp>
      <p:sp>
        <p:nvSpPr>
          <p:cNvPr id="2" name="圓角矩形 1"/>
          <p:cNvSpPr/>
          <p:nvPr/>
        </p:nvSpPr>
        <p:spPr>
          <a:xfrm>
            <a:off x="3346101" y="1139450"/>
            <a:ext cx="4270550" cy="3774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接點 7"/>
          <p:cNvCxnSpPr/>
          <p:nvPr/>
        </p:nvCxnSpPr>
        <p:spPr>
          <a:xfrm flipH="1">
            <a:off x="2590762" y="1328171"/>
            <a:ext cx="7553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2590762" y="1328171"/>
            <a:ext cx="0" cy="1402550"/>
          </a:xfrm>
          <a:prstGeom prst="line">
            <a:avLst/>
          </a:prstGeom>
          <a:ln w="1905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2456872" y="2869521"/>
            <a:ext cx="243964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synchronous data capacity</a:t>
            </a:r>
            <a:r>
              <a:rPr lang="zh-TW" altLang="en-US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0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SR24~SR25</a:t>
            </a:r>
          </a:p>
          <a:p>
            <a:pPr>
              <a:lnSpc>
                <a:spcPct val="150000"/>
              </a:lnSpc>
            </a:pPr>
            <a:r>
              <a:rPr lang="en-US" altLang="zh-TW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largest of historic synchronous data capacity</a:t>
            </a:r>
            <a:r>
              <a:rPr lang="zh-TW" altLang="en-US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0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SR26~SR27</a:t>
            </a:r>
          </a:p>
          <a:p>
            <a:endParaRPr lang="en-US" altLang="zh-TW" sz="10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3255330" y="2171032"/>
            <a:ext cx="664867" cy="30040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cxnSp>
        <p:nvCxnSpPr>
          <p:cNvPr id="17" name="直線接點 16"/>
          <p:cNvCxnSpPr>
            <a:stCxn id="14" idx="3"/>
          </p:cNvCxnSpPr>
          <p:nvPr/>
        </p:nvCxnSpPr>
        <p:spPr>
          <a:xfrm flipV="1">
            <a:off x="3920197" y="2321234"/>
            <a:ext cx="1161043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5081240" y="2321234"/>
            <a:ext cx="0" cy="409487"/>
          </a:xfrm>
          <a:prstGeom prst="line">
            <a:avLst/>
          </a:prstGeom>
          <a:ln w="1905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5005488" y="2870938"/>
            <a:ext cx="1604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Currently connected controllers</a:t>
            </a:r>
            <a:r>
              <a:rPr lang="zh-TW" altLang="en-US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0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Master CPU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Standby CPU</a:t>
            </a:r>
            <a:endParaRPr lang="zh-TW" altLang="en-US" sz="10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圓角矩形 47"/>
          <p:cNvSpPr/>
          <p:nvPr/>
        </p:nvSpPr>
        <p:spPr>
          <a:xfrm>
            <a:off x="5171441" y="2173229"/>
            <a:ext cx="1219200" cy="30040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cxnSp>
        <p:nvCxnSpPr>
          <p:cNvPr id="49" name="直線接點 48"/>
          <p:cNvCxnSpPr/>
          <p:nvPr/>
        </p:nvCxnSpPr>
        <p:spPr>
          <a:xfrm>
            <a:off x="6390640" y="2323431"/>
            <a:ext cx="4389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>
            <a:off x="6829550" y="2323431"/>
            <a:ext cx="0" cy="407290"/>
          </a:xfrm>
          <a:prstGeom prst="line">
            <a:avLst/>
          </a:prstGeom>
          <a:ln w="1905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/>
          <p:cNvSpPr txBox="1"/>
          <p:nvPr/>
        </p:nvSpPr>
        <p:spPr>
          <a:xfrm>
            <a:off x="6697840" y="2861877"/>
            <a:ext cx="2150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system status</a:t>
            </a:r>
            <a:r>
              <a:rPr lang="zh-TW" altLang="en-US" sz="10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：</a:t>
            </a:r>
            <a:endParaRPr lang="en-US" altLang="zh-TW" sz="10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Redundant system is checking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Redundant system is ready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Mode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Failure of redundant system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SYNC cable is not connected</a:t>
            </a:r>
            <a:endParaRPr lang="zh-TW" altLang="en-US" sz="10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30" name="圓角矩形 29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35" name="圓角矩形 34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圓角矩形 36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38" name="圓角矩形 37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0" name="圓角矩形 39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圓角矩形 40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2" name="圓角矩形 41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10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 animBg="1"/>
      <p:bldP spid="43" grpId="0"/>
      <p:bldP spid="48" grpId="0" animBg="1"/>
      <p:bldP spid="5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351" y="1415727"/>
            <a:ext cx="3713797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07" y="2054497"/>
            <a:ext cx="1387585" cy="155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42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EIP </a:t>
            </a:r>
            <a:r>
              <a:rPr lang="en-US" altLang="zh-TW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Builder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3808992" y="2099146"/>
            <a:ext cx="520230" cy="355600"/>
            <a:chOff x="3375495" y="3643573"/>
            <a:chExt cx="520230" cy="355600"/>
          </a:xfrm>
        </p:grpSpPr>
        <p:sp>
          <p:nvSpPr>
            <p:cNvPr id="86" name="Line 32"/>
            <p:cNvSpPr>
              <a:spLocks noChangeShapeType="1"/>
            </p:cNvSpPr>
            <p:nvPr/>
          </p:nvSpPr>
          <p:spPr bwMode="auto">
            <a:xfrm rot="5400000" flipH="1" flipV="1">
              <a:off x="3712400" y="3646496"/>
              <a:ext cx="160495" cy="206154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5" name="群組 4"/>
            <p:cNvGrpSpPr/>
            <p:nvPr/>
          </p:nvGrpSpPr>
          <p:grpSpPr>
            <a:xfrm>
              <a:off x="3375495" y="3643573"/>
              <a:ext cx="269875" cy="355600"/>
              <a:chOff x="3375495" y="3643573"/>
              <a:chExt cx="269875" cy="355600"/>
            </a:xfrm>
          </p:grpSpPr>
          <p:grpSp>
            <p:nvGrpSpPr>
              <p:cNvPr id="87" name="Group 121"/>
              <p:cNvGrpSpPr>
                <a:grpSpLocks noChangeAspect="1"/>
              </p:cNvGrpSpPr>
              <p:nvPr/>
            </p:nvGrpSpPr>
            <p:grpSpPr bwMode="auto">
              <a:xfrm>
                <a:off x="3375495" y="3643573"/>
                <a:ext cx="269875" cy="355600"/>
                <a:chOff x="612" y="2475"/>
                <a:chExt cx="170" cy="224"/>
              </a:xfrm>
            </p:grpSpPr>
            <p:sp>
              <p:nvSpPr>
                <p:cNvPr id="88" name="AutoShape 12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12" y="2475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89" name="Oval 122"/>
                <p:cNvSpPr>
                  <a:spLocks noChangeArrowheads="1"/>
                </p:cNvSpPr>
                <p:nvPr/>
              </p:nvSpPr>
              <p:spPr bwMode="auto">
                <a:xfrm>
                  <a:off x="612" y="2475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0" name="Oval 123"/>
                <p:cNvSpPr>
                  <a:spLocks noChangeArrowheads="1"/>
                </p:cNvSpPr>
                <p:nvPr/>
              </p:nvSpPr>
              <p:spPr bwMode="auto">
                <a:xfrm>
                  <a:off x="621" y="2486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1" name="Freeform 124"/>
                <p:cNvSpPr>
                  <a:spLocks noEditPoints="1"/>
                </p:cNvSpPr>
                <p:nvPr/>
              </p:nvSpPr>
              <p:spPr bwMode="auto">
                <a:xfrm>
                  <a:off x="614" y="2477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2" name="Rectangle 125"/>
                <p:cNvSpPr>
                  <a:spLocks noChangeArrowheads="1"/>
                </p:cNvSpPr>
                <p:nvPr/>
              </p:nvSpPr>
              <p:spPr bwMode="auto">
                <a:xfrm>
                  <a:off x="693" y="2479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3" name="Freeform 127"/>
                <p:cNvSpPr>
                  <a:spLocks noEditPoints="1"/>
                </p:cNvSpPr>
                <p:nvPr/>
              </p:nvSpPr>
              <p:spPr bwMode="auto">
                <a:xfrm>
                  <a:off x="614" y="2479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4" name="Oval 128"/>
                <p:cNvSpPr>
                  <a:spLocks noChangeArrowheads="1"/>
                </p:cNvSpPr>
                <p:nvPr/>
              </p:nvSpPr>
              <p:spPr bwMode="auto">
                <a:xfrm>
                  <a:off x="659" y="2602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5" name="Oval 129"/>
                <p:cNvSpPr>
                  <a:spLocks noChangeArrowheads="1"/>
                </p:cNvSpPr>
                <p:nvPr/>
              </p:nvSpPr>
              <p:spPr bwMode="auto">
                <a:xfrm>
                  <a:off x="664" y="2608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96" name="Freeform 130"/>
                <p:cNvSpPr>
                  <a:spLocks/>
                </p:cNvSpPr>
                <p:nvPr/>
              </p:nvSpPr>
              <p:spPr bwMode="auto">
                <a:xfrm>
                  <a:off x="678" y="2617"/>
                  <a:ext cx="22" cy="50"/>
                </a:xfrm>
                <a:custGeom>
                  <a:avLst/>
                  <a:gdLst>
                    <a:gd name="T0" fmla="*/ 12 w 12"/>
                    <a:gd name="T1" fmla="*/ 28 h 28"/>
                    <a:gd name="T2" fmla="*/ 8 w 12"/>
                    <a:gd name="T3" fmla="*/ 28 h 28"/>
                    <a:gd name="T4" fmla="*/ 8 w 12"/>
                    <a:gd name="T5" fmla="*/ 6 h 28"/>
                    <a:gd name="T6" fmla="*/ 4 w 12"/>
                    <a:gd name="T7" fmla="*/ 9 h 28"/>
                    <a:gd name="T8" fmla="*/ 0 w 12"/>
                    <a:gd name="T9" fmla="*/ 10 h 28"/>
                    <a:gd name="T10" fmla="*/ 0 w 12"/>
                    <a:gd name="T11" fmla="*/ 7 h 28"/>
                    <a:gd name="T12" fmla="*/ 6 w 12"/>
                    <a:gd name="T13" fmla="*/ 4 h 28"/>
                    <a:gd name="T14" fmla="*/ 10 w 12"/>
                    <a:gd name="T15" fmla="*/ 0 h 28"/>
                    <a:gd name="T16" fmla="*/ 12 w 12"/>
                    <a:gd name="T17" fmla="*/ 0 h 28"/>
                    <a:gd name="T18" fmla="*/ 12 w 12"/>
                    <a:gd name="T1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28">
                      <a:moveTo>
                        <a:pt x="12" y="28"/>
                      </a:moveTo>
                      <a:lnTo>
                        <a:pt x="8" y="28"/>
                      </a:lnTo>
                      <a:lnTo>
                        <a:pt x="8" y="6"/>
                      </a:lnTo>
                      <a:cubicBezTo>
                        <a:pt x="7" y="7"/>
                        <a:pt x="6" y="8"/>
                        <a:pt x="4" y="9"/>
                      </a:cubicBezTo>
                      <a:cubicBezTo>
                        <a:pt x="3" y="9"/>
                        <a:pt x="1" y="10"/>
                        <a:pt x="0" y="10"/>
                      </a:cubicBezTo>
                      <a:lnTo>
                        <a:pt x="0" y="7"/>
                      </a:lnTo>
                      <a:cubicBezTo>
                        <a:pt x="2" y="6"/>
                        <a:pt x="4" y="5"/>
                        <a:pt x="6" y="4"/>
                      </a:cubicBezTo>
                      <a:cubicBezTo>
                        <a:pt x="8" y="2"/>
                        <a:pt x="9" y="1"/>
                        <a:pt x="10" y="0"/>
                      </a:cubicBezTo>
                      <a:lnTo>
                        <a:pt x="12" y="0"/>
                      </a:lnTo>
                      <a:lnTo>
                        <a:pt x="12" y="28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  <p:sp>
            <p:nvSpPr>
              <p:cNvPr id="85" name="Freeform 138"/>
              <p:cNvSpPr>
                <a:spLocks/>
              </p:cNvSpPr>
              <p:nvPr/>
            </p:nvSpPr>
            <p:spPr bwMode="auto">
              <a:xfrm>
                <a:off x="3516783" y="3659448"/>
                <a:ext cx="115888" cy="193675"/>
              </a:xfrm>
              <a:custGeom>
                <a:avLst/>
                <a:gdLst>
                  <a:gd name="T0" fmla="*/ 0 w 41"/>
                  <a:gd name="T1" fmla="*/ 58 h 68"/>
                  <a:gd name="T2" fmla="*/ 0 w 41"/>
                  <a:gd name="T3" fmla="*/ 0 h 68"/>
                  <a:gd name="T4" fmla="*/ 41 w 41"/>
                  <a:gd name="T5" fmla="*/ 58 h 68"/>
                  <a:gd name="T6" fmla="*/ 40 w 41"/>
                  <a:gd name="T7" fmla="*/ 68 h 68"/>
                  <a:gd name="T8" fmla="*/ 0 w 41"/>
                  <a:gd name="T9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8">
                    <a:moveTo>
                      <a:pt x="0" y="58"/>
                    </a:moveTo>
                    <a:lnTo>
                      <a:pt x="0" y="0"/>
                    </a:lnTo>
                    <a:cubicBezTo>
                      <a:pt x="22" y="0"/>
                      <a:pt x="41" y="26"/>
                      <a:pt x="41" y="58"/>
                    </a:cubicBezTo>
                    <a:cubicBezTo>
                      <a:pt x="41" y="61"/>
                      <a:pt x="40" y="65"/>
                      <a:pt x="40" y="6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sp>
        <p:nvSpPr>
          <p:cNvPr id="8" name="圓角矩形 7"/>
          <p:cNvSpPr/>
          <p:nvPr/>
        </p:nvSpPr>
        <p:spPr>
          <a:xfrm>
            <a:off x="4830439" y="3128599"/>
            <a:ext cx="617861" cy="2064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7" name="群組 96"/>
          <p:cNvGrpSpPr/>
          <p:nvPr/>
        </p:nvGrpSpPr>
        <p:grpSpPr>
          <a:xfrm>
            <a:off x="5448300" y="3231193"/>
            <a:ext cx="440730" cy="355600"/>
            <a:chOff x="2843808" y="4027488"/>
            <a:chExt cx="440730" cy="355600"/>
          </a:xfrm>
        </p:grpSpPr>
        <p:sp>
          <p:nvSpPr>
            <p:cNvPr id="98" name="Line 37"/>
            <p:cNvSpPr>
              <a:spLocks noChangeShapeType="1"/>
            </p:cNvSpPr>
            <p:nvPr/>
          </p:nvSpPr>
          <p:spPr bwMode="auto">
            <a:xfrm flipH="1" flipV="1">
              <a:off x="2843808" y="4052841"/>
              <a:ext cx="152410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99" name="Group 109"/>
            <p:cNvGrpSpPr>
              <a:grpSpLocks noChangeAspect="1"/>
            </p:cNvGrpSpPr>
            <p:nvPr/>
          </p:nvGrpSpPr>
          <p:grpSpPr bwMode="auto">
            <a:xfrm>
              <a:off x="3014663" y="4027488"/>
              <a:ext cx="269875" cy="355600"/>
              <a:chOff x="1899" y="2537"/>
              <a:chExt cx="170" cy="224"/>
            </a:xfrm>
          </p:grpSpPr>
          <p:sp>
            <p:nvSpPr>
              <p:cNvPr id="100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1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2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3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4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5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6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7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8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109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grpSp>
        <p:nvGrpSpPr>
          <p:cNvPr id="111" name="群組 110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112" name="圓角矩形 111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113" name="圓角矩形 112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圓角矩形 113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圓角矩形 114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6" name="群組 115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118" name="圓角矩形 11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圓角矩形 11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圓角矩形 11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121" name="圓角矩形 12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122" name="圓角矩形 12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123" name="圓角矩形 12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圓角矩形 12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7" name="圓角矩形 116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704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27" y="1475056"/>
            <a:ext cx="3156895" cy="172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82" y="1475056"/>
            <a:ext cx="2467926" cy="172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43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Communication Setting</a:t>
            </a:r>
            <a:endParaRPr lang="en-US" altLang="zh-TW"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664604" y="1814906"/>
            <a:ext cx="419715" cy="355562"/>
            <a:chOff x="4342784" y="4199966"/>
            <a:chExt cx="419715" cy="355562"/>
          </a:xfrm>
        </p:grpSpPr>
        <p:pic>
          <p:nvPicPr>
            <p:cNvPr id="23" name="Picture 33" descr="ML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2784" y="4199967"/>
              <a:ext cx="269892" cy="35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Line 32"/>
            <p:cNvSpPr>
              <a:spLocks noChangeShapeType="1"/>
            </p:cNvSpPr>
            <p:nvPr/>
          </p:nvSpPr>
          <p:spPr bwMode="auto">
            <a:xfrm rot="5400000" flipH="1" flipV="1">
              <a:off x="4604362" y="4208279"/>
              <a:ext cx="166449" cy="149824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4733929" y="1950399"/>
            <a:ext cx="440730" cy="355600"/>
            <a:chOff x="2843808" y="4027488"/>
            <a:chExt cx="440730" cy="355600"/>
          </a:xfrm>
        </p:grpSpPr>
        <p:sp>
          <p:nvSpPr>
            <p:cNvPr id="27" name="Line 37"/>
            <p:cNvSpPr>
              <a:spLocks noChangeShapeType="1"/>
            </p:cNvSpPr>
            <p:nvPr/>
          </p:nvSpPr>
          <p:spPr bwMode="auto">
            <a:xfrm flipH="1" flipV="1">
              <a:off x="2843808" y="4052841"/>
              <a:ext cx="152410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29" name="Group 109"/>
            <p:cNvGrpSpPr>
              <a:grpSpLocks noChangeAspect="1"/>
            </p:cNvGrpSpPr>
            <p:nvPr/>
          </p:nvGrpSpPr>
          <p:grpSpPr bwMode="auto">
            <a:xfrm>
              <a:off x="3014663" y="4027488"/>
              <a:ext cx="269875" cy="355600"/>
              <a:chOff x="1899" y="2537"/>
              <a:chExt cx="170" cy="224"/>
            </a:xfrm>
          </p:grpSpPr>
          <p:sp>
            <p:nvSpPr>
              <p:cNvPr id="30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1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2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3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4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5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6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7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8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9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sp>
        <p:nvSpPr>
          <p:cNvPr id="12" name="圓角矩形 11"/>
          <p:cNvSpPr/>
          <p:nvPr/>
        </p:nvSpPr>
        <p:spPr>
          <a:xfrm>
            <a:off x="6972299" y="2043689"/>
            <a:ext cx="1152525" cy="29328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7" name="群組 66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68" name="圓角矩形 67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69" name="圓角矩形 68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圓角矩形 69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圓角矩形 70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2" name="群組 71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74" name="圓角矩形 7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圓角矩形 74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圓角矩形 7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77" name="圓角矩形 7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78" name="圓角矩形 7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79" name="圓角矩形 7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圓角矩形 7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圓角矩形 72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25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464" y="2742468"/>
            <a:ext cx="3159760" cy="65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464" y="1325608"/>
            <a:ext cx="1866900" cy="80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44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Scan Network</a:t>
            </a:r>
            <a:endParaRPr lang="en-US" altLang="zh-TW" sz="12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9" name="向右箭號 58"/>
          <p:cNvSpPr/>
          <p:nvPr/>
        </p:nvSpPr>
        <p:spPr>
          <a:xfrm>
            <a:off x="6121062" y="2337903"/>
            <a:ext cx="216572" cy="2456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3" name="群組 62"/>
          <p:cNvGrpSpPr/>
          <p:nvPr/>
        </p:nvGrpSpPr>
        <p:grpSpPr>
          <a:xfrm>
            <a:off x="3013035" y="1787008"/>
            <a:ext cx="449303" cy="355561"/>
            <a:chOff x="2210056" y="4027443"/>
            <a:chExt cx="449303" cy="355561"/>
          </a:xfrm>
        </p:grpSpPr>
        <p:pic>
          <p:nvPicPr>
            <p:cNvPr id="64" name="Picture 33" descr="ML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056" y="4027443"/>
              <a:ext cx="269892" cy="35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Line 32"/>
            <p:cNvSpPr>
              <a:spLocks noChangeShapeType="1"/>
            </p:cNvSpPr>
            <p:nvPr/>
          </p:nvSpPr>
          <p:spPr bwMode="auto">
            <a:xfrm rot="5400000" flipH="1" flipV="1">
              <a:off x="2505287" y="4049597"/>
              <a:ext cx="139413" cy="168730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5" name="圓角矩形 4"/>
          <p:cNvSpPr/>
          <p:nvPr/>
        </p:nvSpPr>
        <p:spPr>
          <a:xfrm>
            <a:off x="2677464" y="2742468"/>
            <a:ext cx="357836" cy="70541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6" name="群組 65"/>
          <p:cNvGrpSpPr/>
          <p:nvPr/>
        </p:nvGrpSpPr>
        <p:grpSpPr>
          <a:xfrm>
            <a:off x="2927616" y="3270079"/>
            <a:ext cx="440730" cy="355600"/>
            <a:chOff x="2843808" y="4027488"/>
            <a:chExt cx="440730" cy="355600"/>
          </a:xfrm>
        </p:grpSpPr>
        <p:sp>
          <p:nvSpPr>
            <p:cNvPr id="67" name="Line 37"/>
            <p:cNvSpPr>
              <a:spLocks noChangeShapeType="1"/>
            </p:cNvSpPr>
            <p:nvPr/>
          </p:nvSpPr>
          <p:spPr bwMode="auto">
            <a:xfrm flipH="1" flipV="1">
              <a:off x="2843808" y="4052841"/>
              <a:ext cx="152410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68" name="Group 109"/>
            <p:cNvGrpSpPr>
              <a:grpSpLocks noChangeAspect="1"/>
            </p:cNvGrpSpPr>
            <p:nvPr/>
          </p:nvGrpSpPr>
          <p:grpSpPr bwMode="auto">
            <a:xfrm>
              <a:off x="3014663" y="4027488"/>
              <a:ext cx="269875" cy="355600"/>
              <a:chOff x="1899" y="2537"/>
              <a:chExt cx="170" cy="224"/>
            </a:xfrm>
          </p:grpSpPr>
          <p:sp>
            <p:nvSpPr>
              <p:cNvPr id="69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0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1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2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3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4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5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6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7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8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1404938"/>
            <a:ext cx="18669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40" name="圓角矩形 39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54" name="圓角矩形 53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圓角矩形 54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群組 56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60" name="圓角矩形 59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79" name="圓角矩形 78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80" name="圓角矩形 79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81" name="圓角矩形 80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圓角矩形 81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圓角矩形 57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694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217" y="1469707"/>
            <a:ext cx="3553057" cy="2742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45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8" y="915085"/>
            <a:ext cx="327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itchFamily="34" charset="0"/>
                <a:ea typeface="+mj-ea"/>
                <a:cs typeface="Arial" pitchFamily="34" charset="0"/>
              </a:rPr>
              <a:t>4.</a:t>
            </a:r>
            <a:r>
              <a:rPr lang="zh-TW" altLang="en-US" sz="1200" b="1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altLang="zh-TW" sz="1200" b="1" dirty="0" smtClean="0">
                <a:latin typeface="Arial" pitchFamily="34" charset="0"/>
                <a:ea typeface="+mj-ea"/>
                <a:cs typeface="Arial" pitchFamily="34" charset="0"/>
              </a:rPr>
              <a:t>Click the right button for </a:t>
            </a:r>
            <a:r>
              <a:rPr lang="en-US" altLang="zh-TW" sz="1200" b="1" dirty="0">
                <a:latin typeface="Arial" pitchFamily="34" charset="0"/>
                <a:ea typeface="+mj-ea"/>
                <a:cs typeface="Arial" pitchFamily="34" charset="0"/>
              </a:rPr>
              <a:t>F</a:t>
            </a:r>
            <a:r>
              <a:rPr lang="en-US" altLang="zh-TW" sz="1200" b="1" dirty="0" smtClean="0">
                <a:latin typeface="Arial" pitchFamily="34" charset="0"/>
                <a:ea typeface="+mj-ea"/>
                <a:cs typeface="Arial" pitchFamily="34" charset="0"/>
              </a:rPr>
              <a:t>ast </a:t>
            </a:r>
            <a:r>
              <a:rPr lang="en-US" altLang="zh-TW" sz="1200" b="1" dirty="0"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altLang="zh-TW" sz="1200" b="1" dirty="0" smtClean="0">
                <a:latin typeface="Arial" pitchFamily="34" charset="0"/>
                <a:ea typeface="+mj-ea"/>
                <a:cs typeface="Arial" pitchFamily="34" charset="0"/>
              </a:rPr>
              <a:t>onnect </a:t>
            </a:r>
          </a:p>
        </p:txBody>
      </p:sp>
      <p:sp>
        <p:nvSpPr>
          <p:cNvPr id="25" name="圓角矩形 24"/>
          <p:cNvSpPr/>
          <p:nvPr/>
        </p:nvSpPr>
        <p:spPr>
          <a:xfrm>
            <a:off x="5766739" y="2009775"/>
            <a:ext cx="269358" cy="35298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2623489" y="1491949"/>
            <a:ext cx="2416013" cy="2336800"/>
            <a:chOff x="2623489" y="1491949"/>
            <a:chExt cx="2416013" cy="23368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3489" y="1491949"/>
              <a:ext cx="2416013" cy="233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群組 5"/>
            <p:cNvGrpSpPr/>
            <p:nvPr/>
          </p:nvGrpSpPr>
          <p:grpSpPr>
            <a:xfrm>
              <a:off x="4448175" y="2651744"/>
              <a:ext cx="459771" cy="355600"/>
              <a:chOff x="4448175" y="2651744"/>
              <a:chExt cx="459771" cy="355600"/>
            </a:xfrm>
          </p:grpSpPr>
          <p:grpSp>
            <p:nvGrpSpPr>
              <p:cNvPr id="2" name="群組 1"/>
              <p:cNvGrpSpPr/>
              <p:nvPr/>
            </p:nvGrpSpPr>
            <p:grpSpPr>
              <a:xfrm>
                <a:off x="4448175" y="2651744"/>
                <a:ext cx="459771" cy="355600"/>
                <a:chOff x="4186486" y="1615071"/>
                <a:chExt cx="459771" cy="355600"/>
              </a:xfrm>
            </p:grpSpPr>
            <p:sp>
              <p:nvSpPr>
                <p:cNvPr id="27" name="Line 32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4193798" y="1638258"/>
                  <a:ext cx="152063" cy="166688"/>
                </a:xfrm>
                <a:prstGeom prst="line">
                  <a:avLst/>
                </a:prstGeom>
                <a:noFill/>
                <a:ln w="15875">
                  <a:solidFill>
                    <a:srgbClr val="1D78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grpSp>
              <p:nvGrpSpPr>
                <p:cNvPr id="29" name="Group 121"/>
                <p:cNvGrpSpPr>
                  <a:grpSpLocks noChangeAspect="1"/>
                </p:cNvGrpSpPr>
                <p:nvPr/>
              </p:nvGrpSpPr>
              <p:grpSpPr bwMode="auto">
                <a:xfrm>
                  <a:off x="4376382" y="1615071"/>
                  <a:ext cx="269875" cy="355600"/>
                  <a:chOff x="612" y="2475"/>
                  <a:chExt cx="170" cy="224"/>
                </a:xfrm>
              </p:grpSpPr>
              <p:sp>
                <p:nvSpPr>
                  <p:cNvPr id="31" name="AutoShape 120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612" y="2475"/>
                    <a:ext cx="170" cy="2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2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475"/>
                    <a:ext cx="170" cy="224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C1C0B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3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621" y="2486"/>
                    <a:ext cx="150" cy="20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4" name="Freeform 124"/>
                  <p:cNvSpPr>
                    <a:spLocks noEditPoints="1"/>
                  </p:cNvSpPr>
                  <p:nvPr/>
                </p:nvSpPr>
                <p:spPr bwMode="auto">
                  <a:xfrm>
                    <a:off x="614" y="2477"/>
                    <a:ext cx="166" cy="134"/>
                  </a:xfrm>
                  <a:custGeom>
                    <a:avLst/>
                    <a:gdLst>
                      <a:gd name="T0" fmla="*/ 91 w 93"/>
                      <a:gd name="T1" fmla="*/ 70 h 75"/>
                      <a:gd name="T2" fmla="*/ 46 w 93"/>
                      <a:gd name="T3" fmla="*/ 64 h 75"/>
                      <a:gd name="T4" fmla="*/ 93 w 93"/>
                      <a:gd name="T5" fmla="*/ 72 h 75"/>
                      <a:gd name="T6" fmla="*/ 90 w 93"/>
                      <a:gd name="T7" fmla="*/ 75 h 75"/>
                      <a:gd name="T8" fmla="*/ 93 w 93"/>
                      <a:gd name="T9" fmla="*/ 72 h 75"/>
                      <a:gd name="T10" fmla="*/ 88 w 93"/>
                      <a:gd name="T11" fmla="*/ 72 h 75"/>
                      <a:gd name="T12" fmla="*/ 93 w 93"/>
                      <a:gd name="T13" fmla="*/ 72 h 75"/>
                      <a:gd name="T14" fmla="*/ 88 w 93"/>
                      <a:gd name="T15" fmla="*/ 72 h 75"/>
                      <a:gd name="T16" fmla="*/ 93 w 93"/>
                      <a:gd name="T17" fmla="*/ 71 h 75"/>
                      <a:gd name="T18" fmla="*/ 88 w 93"/>
                      <a:gd name="T19" fmla="*/ 72 h 75"/>
                      <a:gd name="T20" fmla="*/ 88 w 93"/>
                      <a:gd name="T21" fmla="*/ 69 h 75"/>
                      <a:gd name="T22" fmla="*/ 93 w 93"/>
                      <a:gd name="T23" fmla="*/ 71 h 75"/>
                      <a:gd name="T24" fmla="*/ 88 w 93"/>
                      <a:gd name="T25" fmla="*/ 69 h 75"/>
                      <a:gd name="T26" fmla="*/ 93 w 93"/>
                      <a:gd name="T27" fmla="*/ 62 h 75"/>
                      <a:gd name="T28" fmla="*/ 88 w 93"/>
                      <a:gd name="T29" fmla="*/ 69 h 75"/>
                      <a:gd name="T30" fmla="*/ 88 w 93"/>
                      <a:gd name="T31" fmla="*/ 62 h 75"/>
                      <a:gd name="T32" fmla="*/ 93 w 93"/>
                      <a:gd name="T33" fmla="*/ 62 h 75"/>
                      <a:gd name="T34" fmla="*/ 88 w 93"/>
                      <a:gd name="T35" fmla="*/ 62 h 75"/>
                      <a:gd name="T36" fmla="*/ 80 w 93"/>
                      <a:gd name="T37" fmla="*/ 18 h 75"/>
                      <a:gd name="T38" fmla="*/ 88 w 93"/>
                      <a:gd name="T39" fmla="*/ 62 h 75"/>
                      <a:gd name="T40" fmla="*/ 46 w 93"/>
                      <a:gd name="T41" fmla="*/ 5 h 75"/>
                      <a:gd name="T42" fmla="*/ 80 w 93"/>
                      <a:gd name="T43" fmla="*/ 18 h 75"/>
                      <a:gd name="T44" fmla="*/ 46 w 93"/>
                      <a:gd name="T45" fmla="*/ 5 h 75"/>
                      <a:gd name="T46" fmla="*/ 46 w 93"/>
                      <a:gd name="T47" fmla="*/ 0 h 75"/>
                      <a:gd name="T48" fmla="*/ 46 w 93"/>
                      <a:gd name="T49" fmla="*/ 5 h 75"/>
                      <a:gd name="T50" fmla="*/ 46 w 93"/>
                      <a:gd name="T51" fmla="*/ 5 h 75"/>
                      <a:gd name="T52" fmla="*/ 46 w 93"/>
                      <a:gd name="T53" fmla="*/ 0 h 75"/>
                      <a:gd name="T54" fmla="*/ 46 w 93"/>
                      <a:gd name="T55" fmla="*/ 5 h 75"/>
                      <a:gd name="T56" fmla="*/ 13 w 93"/>
                      <a:gd name="T57" fmla="*/ 18 h 75"/>
                      <a:gd name="T58" fmla="*/ 46 w 93"/>
                      <a:gd name="T59" fmla="*/ 5 h 75"/>
                      <a:gd name="T60" fmla="*/ 4 w 93"/>
                      <a:gd name="T61" fmla="*/ 62 h 75"/>
                      <a:gd name="T62" fmla="*/ 13 w 93"/>
                      <a:gd name="T63" fmla="*/ 18 h 75"/>
                      <a:gd name="T64" fmla="*/ 4 w 93"/>
                      <a:gd name="T65" fmla="*/ 62 h 75"/>
                      <a:gd name="T66" fmla="*/ 0 w 93"/>
                      <a:gd name="T67" fmla="*/ 62 h 75"/>
                      <a:gd name="T68" fmla="*/ 4 w 93"/>
                      <a:gd name="T69" fmla="*/ 62 h 75"/>
                      <a:gd name="T70" fmla="*/ 4 w 93"/>
                      <a:gd name="T71" fmla="*/ 62 h 75"/>
                      <a:gd name="T72" fmla="*/ 0 w 93"/>
                      <a:gd name="T73" fmla="*/ 62 h 75"/>
                      <a:gd name="T74" fmla="*/ 4 w 93"/>
                      <a:gd name="T75" fmla="*/ 62 h 75"/>
                      <a:gd name="T76" fmla="*/ 0 w 93"/>
                      <a:gd name="T77" fmla="*/ 67 h 75"/>
                      <a:gd name="T78" fmla="*/ 4 w 93"/>
                      <a:gd name="T79" fmla="*/ 62 h 75"/>
                      <a:gd name="T80" fmla="*/ 5 w 93"/>
                      <a:gd name="T81" fmla="*/ 68 h 75"/>
                      <a:gd name="T82" fmla="*/ 0 w 93"/>
                      <a:gd name="T83" fmla="*/ 67 h 75"/>
                      <a:gd name="T84" fmla="*/ 5 w 93"/>
                      <a:gd name="T85" fmla="*/ 68 h 75"/>
                      <a:gd name="T86" fmla="*/ 0 w 93"/>
                      <a:gd name="T87" fmla="*/ 73 h 75"/>
                      <a:gd name="T88" fmla="*/ 5 w 93"/>
                      <a:gd name="T89" fmla="*/ 68 h 75"/>
                      <a:gd name="T90" fmla="*/ 1 w 93"/>
                      <a:gd name="T91" fmla="*/ 75 h 75"/>
                      <a:gd name="T92" fmla="*/ 3 w 93"/>
                      <a:gd name="T93" fmla="*/ 72 h 75"/>
                      <a:gd name="T94" fmla="*/ 2 w 93"/>
                      <a:gd name="T95" fmla="*/ 70 h 75"/>
                      <a:gd name="T96" fmla="*/ 47 w 93"/>
                      <a:gd name="T97" fmla="*/ 64 h 75"/>
                      <a:gd name="T98" fmla="*/ 2 w 93"/>
                      <a:gd name="T99" fmla="*/ 70 h 75"/>
                      <a:gd name="T100" fmla="*/ 46 w 93"/>
                      <a:gd name="T101" fmla="*/ 59 h 75"/>
                      <a:gd name="T102" fmla="*/ 46 w 93"/>
                      <a:gd name="T103" fmla="*/ 62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93" h="75">
                        <a:moveTo>
                          <a:pt x="47" y="60"/>
                        </a:moveTo>
                        <a:lnTo>
                          <a:pt x="91" y="70"/>
                        </a:lnTo>
                        <a:lnTo>
                          <a:pt x="90" y="75"/>
                        </a:lnTo>
                        <a:lnTo>
                          <a:pt x="46" y="64"/>
                        </a:lnTo>
                        <a:lnTo>
                          <a:pt x="47" y="60"/>
                        </a:lnTo>
                        <a:close/>
                        <a:moveTo>
                          <a:pt x="93" y="72"/>
                        </a:moveTo>
                        <a:lnTo>
                          <a:pt x="92" y="75"/>
                        </a:lnTo>
                        <a:lnTo>
                          <a:pt x="90" y="75"/>
                        </a:lnTo>
                        <a:lnTo>
                          <a:pt x="90" y="72"/>
                        </a:lnTo>
                        <a:lnTo>
                          <a:pt x="93" y="72"/>
                        </a:lnTo>
                        <a:close/>
                        <a:moveTo>
                          <a:pt x="88" y="72"/>
                        </a:moveTo>
                        <a:lnTo>
                          <a:pt x="88" y="72"/>
                        </a:lnTo>
                        <a:lnTo>
                          <a:pt x="93" y="72"/>
                        </a:lnTo>
                        <a:lnTo>
                          <a:pt x="93" y="72"/>
                        </a:lnTo>
                        <a:lnTo>
                          <a:pt x="88" y="72"/>
                        </a:lnTo>
                        <a:close/>
                        <a:moveTo>
                          <a:pt x="88" y="72"/>
                        </a:moveTo>
                        <a:cubicBezTo>
                          <a:pt x="88" y="71"/>
                          <a:pt x="88" y="71"/>
                          <a:pt x="88" y="71"/>
                        </a:cubicBezTo>
                        <a:lnTo>
                          <a:pt x="93" y="71"/>
                        </a:lnTo>
                        <a:cubicBezTo>
                          <a:pt x="93" y="72"/>
                          <a:pt x="93" y="72"/>
                          <a:pt x="93" y="72"/>
                        </a:cubicBezTo>
                        <a:lnTo>
                          <a:pt x="88" y="72"/>
                        </a:lnTo>
                        <a:close/>
                        <a:moveTo>
                          <a:pt x="88" y="71"/>
                        </a:moveTo>
                        <a:cubicBezTo>
                          <a:pt x="88" y="70"/>
                          <a:pt x="88" y="70"/>
                          <a:pt x="88" y="69"/>
                        </a:cubicBezTo>
                        <a:lnTo>
                          <a:pt x="93" y="70"/>
                        </a:lnTo>
                        <a:cubicBezTo>
                          <a:pt x="93" y="70"/>
                          <a:pt x="93" y="71"/>
                          <a:pt x="93" y="71"/>
                        </a:cubicBezTo>
                        <a:lnTo>
                          <a:pt x="88" y="71"/>
                        </a:lnTo>
                        <a:close/>
                        <a:moveTo>
                          <a:pt x="88" y="69"/>
                        </a:moveTo>
                        <a:cubicBezTo>
                          <a:pt x="88" y="67"/>
                          <a:pt x="88" y="64"/>
                          <a:pt x="88" y="62"/>
                        </a:cubicBezTo>
                        <a:lnTo>
                          <a:pt x="93" y="62"/>
                        </a:lnTo>
                        <a:cubicBezTo>
                          <a:pt x="93" y="64"/>
                          <a:pt x="93" y="67"/>
                          <a:pt x="93" y="70"/>
                        </a:cubicBezTo>
                        <a:lnTo>
                          <a:pt x="88" y="69"/>
                        </a:lnTo>
                        <a:close/>
                        <a:moveTo>
                          <a:pt x="88" y="62"/>
                        </a:moveTo>
                        <a:lnTo>
                          <a:pt x="88" y="62"/>
                        </a:lnTo>
                        <a:lnTo>
                          <a:pt x="93" y="62"/>
                        </a:lnTo>
                        <a:lnTo>
                          <a:pt x="93" y="62"/>
                        </a:lnTo>
                        <a:lnTo>
                          <a:pt x="88" y="62"/>
                        </a:lnTo>
                        <a:close/>
                        <a:moveTo>
                          <a:pt x="88" y="62"/>
                        </a:moveTo>
                        <a:cubicBezTo>
                          <a:pt x="88" y="46"/>
                          <a:pt x="84" y="32"/>
                          <a:pt x="76" y="21"/>
                        </a:cubicBezTo>
                        <a:lnTo>
                          <a:pt x="80" y="18"/>
                        </a:lnTo>
                        <a:cubicBezTo>
                          <a:pt x="88" y="29"/>
                          <a:pt x="93" y="45"/>
                          <a:pt x="93" y="62"/>
                        </a:cubicBezTo>
                        <a:lnTo>
                          <a:pt x="88" y="62"/>
                        </a:lnTo>
                        <a:close/>
                        <a:moveTo>
                          <a:pt x="76" y="21"/>
                        </a:moveTo>
                        <a:cubicBezTo>
                          <a:pt x="68" y="11"/>
                          <a:pt x="58" y="5"/>
                          <a:pt x="46" y="5"/>
                        </a:cubicBezTo>
                        <a:lnTo>
                          <a:pt x="46" y="0"/>
                        </a:lnTo>
                        <a:cubicBezTo>
                          <a:pt x="59" y="0"/>
                          <a:pt x="71" y="7"/>
                          <a:pt x="80" y="18"/>
                        </a:cubicBezTo>
                        <a:lnTo>
                          <a:pt x="76" y="21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cubicBezTo>
                          <a:pt x="35" y="5"/>
                          <a:pt x="25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2" y="7"/>
                          <a:pt x="33" y="0"/>
                          <a:pt x="46" y="0"/>
                        </a:cubicBezTo>
                        <a:lnTo>
                          <a:pt x="46" y="5"/>
                        </a:lnTo>
                        <a:close/>
                        <a:moveTo>
                          <a:pt x="17" y="21"/>
                        </a:moveTo>
                        <a:cubicBezTo>
                          <a:pt x="9" y="32"/>
                          <a:pt x="4" y="46"/>
                          <a:pt x="4" y="62"/>
                        </a:cubicBezTo>
                        <a:lnTo>
                          <a:pt x="0" y="62"/>
                        </a:lnTo>
                        <a:cubicBezTo>
                          <a:pt x="0" y="45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cubicBezTo>
                          <a:pt x="4" y="63"/>
                          <a:pt x="5" y="65"/>
                          <a:pt x="5" y="67"/>
                        </a:cubicBezTo>
                        <a:lnTo>
                          <a:pt x="0" y="67"/>
                        </a:lnTo>
                        <a:cubicBezTo>
                          <a:pt x="0" y="66"/>
                          <a:pt x="0" y="64"/>
                          <a:pt x="0" y="62"/>
                        </a:cubicBezTo>
                        <a:lnTo>
                          <a:pt x="4" y="62"/>
                        </a:lnTo>
                        <a:close/>
                        <a:moveTo>
                          <a:pt x="5" y="67"/>
                        </a:moveTo>
                        <a:cubicBezTo>
                          <a:pt x="5" y="67"/>
                          <a:pt x="5" y="67"/>
                          <a:pt x="5" y="68"/>
                        </a:cubicBezTo>
                        <a:lnTo>
                          <a:pt x="0" y="68"/>
                        </a:lnTo>
                        <a:cubicBezTo>
                          <a:pt x="0" y="68"/>
                          <a:pt x="0" y="68"/>
                          <a:pt x="0" y="67"/>
                        </a:cubicBezTo>
                        <a:lnTo>
                          <a:pt x="5" y="67"/>
                        </a:lnTo>
                        <a:close/>
                        <a:moveTo>
                          <a:pt x="5" y="68"/>
                        </a:moveTo>
                        <a:cubicBezTo>
                          <a:pt x="5" y="70"/>
                          <a:pt x="5" y="71"/>
                          <a:pt x="5" y="72"/>
                        </a:cubicBezTo>
                        <a:lnTo>
                          <a:pt x="0" y="73"/>
                        </a:lnTo>
                        <a:cubicBezTo>
                          <a:pt x="0" y="71"/>
                          <a:pt x="0" y="70"/>
                          <a:pt x="0" y="68"/>
                        </a:cubicBezTo>
                        <a:lnTo>
                          <a:pt x="5" y="68"/>
                        </a:lnTo>
                        <a:close/>
                        <a:moveTo>
                          <a:pt x="3" y="75"/>
                        </a:moveTo>
                        <a:lnTo>
                          <a:pt x="1" y="75"/>
                        </a:lnTo>
                        <a:lnTo>
                          <a:pt x="0" y="73"/>
                        </a:lnTo>
                        <a:lnTo>
                          <a:pt x="3" y="72"/>
                        </a:lnTo>
                        <a:lnTo>
                          <a:pt x="3" y="75"/>
                        </a:lnTo>
                        <a:close/>
                        <a:moveTo>
                          <a:pt x="2" y="70"/>
                        </a:moveTo>
                        <a:lnTo>
                          <a:pt x="46" y="60"/>
                        </a:lnTo>
                        <a:lnTo>
                          <a:pt x="47" y="64"/>
                        </a:lnTo>
                        <a:lnTo>
                          <a:pt x="3" y="75"/>
                        </a:lnTo>
                        <a:lnTo>
                          <a:pt x="2" y="70"/>
                        </a:lnTo>
                        <a:close/>
                        <a:moveTo>
                          <a:pt x="46" y="60"/>
                        </a:moveTo>
                        <a:lnTo>
                          <a:pt x="46" y="59"/>
                        </a:lnTo>
                        <a:lnTo>
                          <a:pt x="47" y="60"/>
                        </a:lnTo>
                        <a:lnTo>
                          <a:pt x="46" y="62"/>
                        </a:lnTo>
                        <a:lnTo>
                          <a:pt x="46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5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693" y="2479"/>
                    <a:ext cx="8" cy="111"/>
                  </a:xfrm>
                  <a:prstGeom prst="rect">
                    <a:avLst/>
                  </a:pr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6" name="Freeform 127"/>
                  <p:cNvSpPr>
                    <a:spLocks noEditPoints="1"/>
                  </p:cNvSpPr>
                  <p:nvPr/>
                </p:nvSpPr>
                <p:spPr bwMode="auto">
                  <a:xfrm>
                    <a:off x="614" y="2479"/>
                    <a:ext cx="84" cy="132"/>
                  </a:xfrm>
                  <a:custGeom>
                    <a:avLst/>
                    <a:gdLst>
                      <a:gd name="T0" fmla="*/ 42 w 47"/>
                      <a:gd name="T1" fmla="*/ 3 h 74"/>
                      <a:gd name="T2" fmla="*/ 47 w 47"/>
                      <a:gd name="T3" fmla="*/ 60 h 74"/>
                      <a:gd name="T4" fmla="*/ 45 w 47"/>
                      <a:gd name="T5" fmla="*/ 0 h 74"/>
                      <a:gd name="T6" fmla="*/ 47 w 47"/>
                      <a:gd name="T7" fmla="*/ 3 h 74"/>
                      <a:gd name="T8" fmla="*/ 45 w 47"/>
                      <a:gd name="T9" fmla="*/ 0 h 74"/>
                      <a:gd name="T10" fmla="*/ 45 w 47"/>
                      <a:gd name="T11" fmla="*/ 5 h 74"/>
                      <a:gd name="T12" fmla="*/ 45 w 47"/>
                      <a:gd name="T13" fmla="*/ 0 h 74"/>
                      <a:gd name="T14" fmla="*/ 45 w 47"/>
                      <a:gd name="T15" fmla="*/ 5 h 74"/>
                      <a:gd name="T16" fmla="*/ 13 w 47"/>
                      <a:gd name="T17" fmla="*/ 18 h 74"/>
                      <a:gd name="T18" fmla="*/ 45 w 47"/>
                      <a:gd name="T19" fmla="*/ 5 h 74"/>
                      <a:gd name="T20" fmla="*/ 6 w 47"/>
                      <a:gd name="T21" fmla="*/ 60 h 74"/>
                      <a:gd name="T22" fmla="*/ 13 w 47"/>
                      <a:gd name="T23" fmla="*/ 18 h 74"/>
                      <a:gd name="T24" fmla="*/ 6 w 47"/>
                      <a:gd name="T25" fmla="*/ 60 h 74"/>
                      <a:gd name="T26" fmla="*/ 0 w 47"/>
                      <a:gd name="T27" fmla="*/ 60 h 74"/>
                      <a:gd name="T28" fmla="*/ 6 w 47"/>
                      <a:gd name="T29" fmla="*/ 60 h 74"/>
                      <a:gd name="T30" fmla="*/ 6 w 47"/>
                      <a:gd name="T31" fmla="*/ 60 h 74"/>
                      <a:gd name="T32" fmla="*/ 0 w 47"/>
                      <a:gd name="T33" fmla="*/ 60 h 74"/>
                      <a:gd name="T34" fmla="*/ 6 w 47"/>
                      <a:gd name="T35" fmla="*/ 60 h 74"/>
                      <a:gd name="T36" fmla="*/ 0 w 47"/>
                      <a:gd name="T37" fmla="*/ 66 h 74"/>
                      <a:gd name="T38" fmla="*/ 6 w 47"/>
                      <a:gd name="T39" fmla="*/ 60 h 74"/>
                      <a:gd name="T40" fmla="*/ 6 w 47"/>
                      <a:gd name="T41" fmla="*/ 66 h 74"/>
                      <a:gd name="T42" fmla="*/ 0 w 47"/>
                      <a:gd name="T43" fmla="*/ 66 h 74"/>
                      <a:gd name="T44" fmla="*/ 6 w 47"/>
                      <a:gd name="T45" fmla="*/ 66 h 74"/>
                      <a:gd name="T46" fmla="*/ 1 w 47"/>
                      <a:gd name="T47" fmla="*/ 71 h 74"/>
                      <a:gd name="T48" fmla="*/ 6 w 47"/>
                      <a:gd name="T49" fmla="*/ 66 h 74"/>
                      <a:gd name="T50" fmla="*/ 1 w 47"/>
                      <a:gd name="T51" fmla="*/ 74 h 74"/>
                      <a:gd name="T52" fmla="*/ 4 w 47"/>
                      <a:gd name="T53" fmla="*/ 70 h 74"/>
                      <a:gd name="T54" fmla="*/ 3 w 47"/>
                      <a:gd name="T55" fmla="*/ 68 h 74"/>
                      <a:gd name="T56" fmla="*/ 45 w 47"/>
                      <a:gd name="T57" fmla="*/ 63 h 74"/>
                      <a:gd name="T58" fmla="*/ 3 w 47"/>
                      <a:gd name="T59" fmla="*/ 68 h 74"/>
                      <a:gd name="T60" fmla="*/ 47 w 47"/>
                      <a:gd name="T61" fmla="*/ 63 h 74"/>
                      <a:gd name="T62" fmla="*/ 45 w 47"/>
                      <a:gd name="T63" fmla="*/ 6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74">
                        <a:moveTo>
                          <a:pt x="42" y="60"/>
                        </a:moveTo>
                        <a:lnTo>
                          <a:pt x="42" y="3"/>
                        </a:lnTo>
                        <a:lnTo>
                          <a:pt x="47" y="3"/>
                        </a:lnTo>
                        <a:lnTo>
                          <a:pt x="47" y="60"/>
                        </a:lnTo>
                        <a:lnTo>
                          <a:pt x="42" y="60"/>
                        </a:lnTo>
                        <a:close/>
                        <a:moveTo>
                          <a:pt x="45" y="0"/>
                        </a:moveTo>
                        <a:lnTo>
                          <a:pt x="47" y="0"/>
                        </a:lnTo>
                        <a:lnTo>
                          <a:pt x="47" y="3"/>
                        </a:lnTo>
                        <a:lnTo>
                          <a:pt x="45" y="3"/>
                        </a:lnTo>
                        <a:lnTo>
                          <a:pt x="45" y="0"/>
                        </a:lnTo>
                        <a:close/>
                        <a:moveTo>
                          <a:pt x="45" y="5"/>
                        </a:moveTo>
                        <a:lnTo>
                          <a:pt x="45" y="5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lnTo>
                          <a:pt x="45" y="5"/>
                        </a:lnTo>
                        <a:close/>
                        <a:moveTo>
                          <a:pt x="45" y="5"/>
                        </a:moveTo>
                        <a:cubicBezTo>
                          <a:pt x="34" y="5"/>
                          <a:pt x="24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1" y="7"/>
                          <a:pt x="32" y="0"/>
                          <a:pt x="45" y="0"/>
                        </a:cubicBezTo>
                        <a:lnTo>
                          <a:pt x="45" y="5"/>
                        </a:lnTo>
                        <a:close/>
                        <a:moveTo>
                          <a:pt x="17" y="21"/>
                        </a:moveTo>
                        <a:cubicBezTo>
                          <a:pt x="10" y="31"/>
                          <a:pt x="6" y="45"/>
                          <a:pt x="6" y="60"/>
                        </a:cubicBezTo>
                        <a:lnTo>
                          <a:pt x="0" y="60"/>
                        </a:lnTo>
                        <a:cubicBezTo>
                          <a:pt x="0" y="44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cubicBezTo>
                          <a:pt x="6" y="62"/>
                          <a:pt x="6" y="64"/>
                          <a:pt x="6" y="65"/>
                        </a:cubicBezTo>
                        <a:lnTo>
                          <a:pt x="0" y="66"/>
                        </a:lnTo>
                        <a:cubicBezTo>
                          <a:pt x="0" y="64"/>
                          <a:pt x="0" y="62"/>
                          <a:pt x="0" y="60"/>
                        </a:cubicBezTo>
                        <a:lnTo>
                          <a:pt x="6" y="60"/>
                        </a:lnTo>
                        <a:close/>
                        <a:moveTo>
                          <a:pt x="6" y="65"/>
                        </a:moveTo>
                        <a:cubicBezTo>
                          <a:pt x="6" y="65"/>
                          <a:pt x="6" y="66"/>
                          <a:pt x="6" y="66"/>
                        </a:cubicBezTo>
                        <a:lnTo>
                          <a:pt x="1" y="67"/>
                        </a:lnTo>
                        <a:cubicBezTo>
                          <a:pt x="1" y="66"/>
                          <a:pt x="0" y="66"/>
                          <a:pt x="0" y="66"/>
                        </a:cubicBezTo>
                        <a:lnTo>
                          <a:pt x="6" y="65"/>
                        </a:lnTo>
                        <a:close/>
                        <a:moveTo>
                          <a:pt x="6" y="66"/>
                        </a:moveTo>
                        <a:cubicBezTo>
                          <a:pt x="6" y="68"/>
                          <a:pt x="6" y="69"/>
                          <a:pt x="6" y="70"/>
                        </a:cubicBezTo>
                        <a:lnTo>
                          <a:pt x="1" y="71"/>
                        </a:lnTo>
                        <a:cubicBezTo>
                          <a:pt x="1" y="69"/>
                          <a:pt x="1" y="68"/>
                          <a:pt x="1" y="67"/>
                        </a:cubicBezTo>
                        <a:lnTo>
                          <a:pt x="6" y="66"/>
                        </a:lnTo>
                        <a:close/>
                        <a:moveTo>
                          <a:pt x="4" y="73"/>
                        </a:moveTo>
                        <a:lnTo>
                          <a:pt x="1" y="74"/>
                        </a:lnTo>
                        <a:lnTo>
                          <a:pt x="1" y="71"/>
                        </a:lnTo>
                        <a:lnTo>
                          <a:pt x="4" y="70"/>
                        </a:lnTo>
                        <a:lnTo>
                          <a:pt x="4" y="73"/>
                        </a:lnTo>
                        <a:close/>
                        <a:moveTo>
                          <a:pt x="3" y="68"/>
                        </a:moveTo>
                        <a:lnTo>
                          <a:pt x="44" y="58"/>
                        </a:lnTo>
                        <a:lnTo>
                          <a:pt x="45" y="63"/>
                        </a:lnTo>
                        <a:lnTo>
                          <a:pt x="4" y="73"/>
                        </a:lnTo>
                        <a:lnTo>
                          <a:pt x="3" y="68"/>
                        </a:lnTo>
                        <a:close/>
                        <a:moveTo>
                          <a:pt x="47" y="60"/>
                        </a:moveTo>
                        <a:lnTo>
                          <a:pt x="47" y="63"/>
                        </a:lnTo>
                        <a:lnTo>
                          <a:pt x="45" y="63"/>
                        </a:lnTo>
                        <a:lnTo>
                          <a:pt x="45" y="60"/>
                        </a:lnTo>
                        <a:lnTo>
                          <a:pt x="47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7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659" y="2602"/>
                    <a:ext cx="76" cy="79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60BFF3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8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664" y="2608"/>
                    <a:ext cx="66" cy="6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39" name="Freeform 130"/>
                  <p:cNvSpPr>
                    <a:spLocks/>
                  </p:cNvSpPr>
                  <p:nvPr/>
                </p:nvSpPr>
                <p:spPr bwMode="auto">
                  <a:xfrm>
                    <a:off x="678" y="2617"/>
                    <a:ext cx="22" cy="50"/>
                  </a:xfrm>
                  <a:custGeom>
                    <a:avLst/>
                    <a:gdLst>
                      <a:gd name="T0" fmla="*/ 12 w 12"/>
                      <a:gd name="T1" fmla="*/ 28 h 28"/>
                      <a:gd name="T2" fmla="*/ 8 w 12"/>
                      <a:gd name="T3" fmla="*/ 28 h 28"/>
                      <a:gd name="T4" fmla="*/ 8 w 12"/>
                      <a:gd name="T5" fmla="*/ 6 h 28"/>
                      <a:gd name="T6" fmla="*/ 4 w 12"/>
                      <a:gd name="T7" fmla="*/ 9 h 28"/>
                      <a:gd name="T8" fmla="*/ 0 w 12"/>
                      <a:gd name="T9" fmla="*/ 10 h 28"/>
                      <a:gd name="T10" fmla="*/ 0 w 12"/>
                      <a:gd name="T11" fmla="*/ 7 h 28"/>
                      <a:gd name="T12" fmla="*/ 6 w 12"/>
                      <a:gd name="T13" fmla="*/ 4 h 28"/>
                      <a:gd name="T14" fmla="*/ 10 w 12"/>
                      <a:gd name="T15" fmla="*/ 0 h 28"/>
                      <a:gd name="T16" fmla="*/ 12 w 12"/>
                      <a:gd name="T17" fmla="*/ 0 h 28"/>
                      <a:gd name="T18" fmla="*/ 12 w 12"/>
                      <a:gd name="T19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28">
                        <a:moveTo>
                          <a:pt x="12" y="28"/>
                        </a:moveTo>
                        <a:lnTo>
                          <a:pt x="8" y="28"/>
                        </a:lnTo>
                        <a:lnTo>
                          <a:pt x="8" y="6"/>
                        </a:lnTo>
                        <a:cubicBezTo>
                          <a:pt x="7" y="7"/>
                          <a:pt x="6" y="8"/>
                          <a:pt x="4" y="9"/>
                        </a:cubicBezTo>
                        <a:cubicBezTo>
                          <a:pt x="3" y="9"/>
                          <a:pt x="1" y="10"/>
                          <a:pt x="0" y="10"/>
                        </a:cubicBezTo>
                        <a:lnTo>
                          <a:pt x="0" y="7"/>
                        </a:lnTo>
                        <a:cubicBezTo>
                          <a:pt x="2" y="6"/>
                          <a:pt x="4" y="5"/>
                          <a:pt x="6" y="4"/>
                        </a:cubicBezTo>
                        <a:cubicBezTo>
                          <a:pt x="8" y="2"/>
                          <a:pt x="9" y="1"/>
                          <a:pt x="10" y="0"/>
                        </a:cubicBezTo>
                        <a:lnTo>
                          <a:pt x="12" y="0"/>
                        </a:lnTo>
                        <a:lnTo>
                          <a:pt x="12" y="28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</p:grpSp>
          </p:grpSp>
          <p:sp>
            <p:nvSpPr>
              <p:cNvPr id="30" name="Freeform 138"/>
              <p:cNvSpPr>
                <a:spLocks/>
              </p:cNvSpPr>
              <p:nvPr/>
            </p:nvSpPr>
            <p:spPr bwMode="auto">
              <a:xfrm>
                <a:off x="4779359" y="2667619"/>
                <a:ext cx="115888" cy="193675"/>
              </a:xfrm>
              <a:custGeom>
                <a:avLst/>
                <a:gdLst>
                  <a:gd name="T0" fmla="*/ 0 w 41"/>
                  <a:gd name="T1" fmla="*/ 58 h 68"/>
                  <a:gd name="T2" fmla="*/ 0 w 41"/>
                  <a:gd name="T3" fmla="*/ 0 h 68"/>
                  <a:gd name="T4" fmla="*/ 41 w 41"/>
                  <a:gd name="T5" fmla="*/ 58 h 68"/>
                  <a:gd name="T6" fmla="*/ 40 w 41"/>
                  <a:gd name="T7" fmla="*/ 68 h 68"/>
                  <a:gd name="T8" fmla="*/ 0 w 41"/>
                  <a:gd name="T9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8">
                    <a:moveTo>
                      <a:pt x="0" y="58"/>
                    </a:moveTo>
                    <a:lnTo>
                      <a:pt x="0" y="0"/>
                    </a:lnTo>
                    <a:cubicBezTo>
                      <a:pt x="22" y="0"/>
                      <a:pt x="41" y="26"/>
                      <a:pt x="41" y="58"/>
                    </a:cubicBezTo>
                    <a:cubicBezTo>
                      <a:pt x="41" y="61"/>
                      <a:pt x="40" y="65"/>
                      <a:pt x="40" y="6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grpSp>
        <p:nvGrpSpPr>
          <p:cNvPr id="43" name="群組 42"/>
          <p:cNvGrpSpPr/>
          <p:nvPr/>
        </p:nvGrpSpPr>
        <p:grpSpPr>
          <a:xfrm>
            <a:off x="6008886" y="2313607"/>
            <a:ext cx="440730" cy="355600"/>
            <a:chOff x="2843808" y="4027488"/>
            <a:chExt cx="440730" cy="355600"/>
          </a:xfrm>
        </p:grpSpPr>
        <p:sp>
          <p:nvSpPr>
            <p:cNvPr id="44" name="Line 37"/>
            <p:cNvSpPr>
              <a:spLocks noChangeShapeType="1"/>
            </p:cNvSpPr>
            <p:nvPr/>
          </p:nvSpPr>
          <p:spPr bwMode="auto">
            <a:xfrm flipH="1" flipV="1">
              <a:off x="2843808" y="4052841"/>
              <a:ext cx="152410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45" name="Group 109"/>
            <p:cNvGrpSpPr>
              <a:grpSpLocks noChangeAspect="1"/>
            </p:cNvGrpSpPr>
            <p:nvPr/>
          </p:nvGrpSpPr>
          <p:grpSpPr bwMode="auto">
            <a:xfrm>
              <a:off x="3014663" y="4027488"/>
              <a:ext cx="269875" cy="355600"/>
              <a:chOff x="1899" y="2537"/>
              <a:chExt cx="170" cy="224"/>
            </a:xfrm>
          </p:grpSpPr>
          <p:sp>
            <p:nvSpPr>
              <p:cNvPr id="46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47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48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49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0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1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2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3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4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55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grpSp>
        <p:nvGrpSpPr>
          <p:cNvPr id="56" name="群組 55"/>
          <p:cNvGrpSpPr/>
          <p:nvPr/>
        </p:nvGrpSpPr>
        <p:grpSpPr>
          <a:xfrm>
            <a:off x="8103889" y="4032479"/>
            <a:ext cx="441325" cy="355600"/>
            <a:chOff x="5984726" y="5572696"/>
            <a:chExt cx="441325" cy="355600"/>
          </a:xfrm>
        </p:grpSpPr>
        <p:sp>
          <p:nvSpPr>
            <p:cNvPr id="57" name="Line 58"/>
            <p:cNvSpPr>
              <a:spLocks noChangeShapeType="1"/>
            </p:cNvSpPr>
            <p:nvPr/>
          </p:nvSpPr>
          <p:spPr bwMode="auto">
            <a:xfrm flipH="1" flipV="1">
              <a:off x="5984726" y="5598096"/>
              <a:ext cx="152400" cy="135890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pic>
          <p:nvPicPr>
            <p:cNvPr id="58" name="Picture 59" descr="ML_0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5572696"/>
              <a:ext cx="269875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" name="群組 58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60" name="圓角矩形 59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61" name="圓角矩形 60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圓角矩形 61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圓角矩形 62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群組 63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66" name="圓角矩形 65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圓角矩形 66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圓角矩形 67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9" name="圓角矩形 68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83" name="圓角矩形 82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84" name="圓角矩形 83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圓角矩形 84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圓角矩形 64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92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271" y="1431179"/>
            <a:ext cx="3680774" cy="138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35" y="1366629"/>
            <a:ext cx="2268140" cy="235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46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2559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RTU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Module Setup</a:t>
            </a:r>
          </a:p>
        </p:txBody>
      </p:sp>
      <p:sp>
        <p:nvSpPr>
          <p:cNvPr id="2" name="圓角矩形 1"/>
          <p:cNvSpPr/>
          <p:nvPr/>
        </p:nvSpPr>
        <p:spPr>
          <a:xfrm>
            <a:off x="5257800" y="1834572"/>
            <a:ext cx="319693" cy="1974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1" name="圓角矩形 70"/>
          <p:cNvSpPr/>
          <p:nvPr/>
        </p:nvSpPr>
        <p:spPr>
          <a:xfrm>
            <a:off x="6765867" y="1833570"/>
            <a:ext cx="319693" cy="1974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0" name="群組 79"/>
          <p:cNvGrpSpPr/>
          <p:nvPr/>
        </p:nvGrpSpPr>
        <p:grpSpPr>
          <a:xfrm>
            <a:off x="3871429" y="3319393"/>
            <a:ext cx="513382" cy="355524"/>
            <a:chOff x="1376165" y="5259111"/>
            <a:chExt cx="513382" cy="355524"/>
          </a:xfrm>
        </p:grpSpPr>
        <p:sp>
          <p:nvSpPr>
            <p:cNvPr id="81" name="Line 13"/>
            <p:cNvSpPr>
              <a:spLocks noChangeShapeType="1"/>
            </p:cNvSpPr>
            <p:nvPr/>
          </p:nvSpPr>
          <p:spPr bwMode="auto">
            <a:xfrm rot="16200000" flipV="1">
              <a:off x="1413715" y="5221561"/>
              <a:ext cx="151897" cy="226998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pic>
          <p:nvPicPr>
            <p:cNvPr id="82" name="Picture 14" descr="MLx2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259111"/>
              <a:ext cx="269875" cy="355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3" name="群組 82"/>
          <p:cNvGrpSpPr/>
          <p:nvPr/>
        </p:nvGrpSpPr>
        <p:grpSpPr>
          <a:xfrm>
            <a:off x="7056437" y="2032599"/>
            <a:ext cx="441325" cy="355524"/>
            <a:chOff x="3113711" y="5589240"/>
            <a:chExt cx="441325" cy="355524"/>
          </a:xfrm>
        </p:grpSpPr>
        <p:sp>
          <p:nvSpPr>
            <p:cNvPr id="84" name="Line 10"/>
            <p:cNvSpPr>
              <a:spLocks noChangeShapeType="1"/>
            </p:cNvSpPr>
            <p:nvPr/>
          </p:nvSpPr>
          <p:spPr bwMode="auto">
            <a:xfrm flipH="1" flipV="1">
              <a:off x="3113711" y="5614635"/>
              <a:ext cx="152400" cy="135861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pic>
          <p:nvPicPr>
            <p:cNvPr id="85" name="Picture 11" descr="ML_0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5161" y="5589240"/>
              <a:ext cx="269875" cy="355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6" name="群組 85"/>
          <p:cNvGrpSpPr/>
          <p:nvPr/>
        </p:nvGrpSpPr>
        <p:grpSpPr>
          <a:xfrm>
            <a:off x="5653693" y="2032599"/>
            <a:ext cx="441325" cy="355600"/>
            <a:chOff x="5984726" y="5572696"/>
            <a:chExt cx="441325" cy="355600"/>
          </a:xfrm>
        </p:grpSpPr>
        <p:sp>
          <p:nvSpPr>
            <p:cNvPr id="87" name="Line 58"/>
            <p:cNvSpPr>
              <a:spLocks noChangeShapeType="1"/>
            </p:cNvSpPr>
            <p:nvPr/>
          </p:nvSpPr>
          <p:spPr bwMode="auto">
            <a:xfrm flipH="1" flipV="1">
              <a:off x="5984726" y="5598096"/>
              <a:ext cx="152400" cy="135890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pic>
          <p:nvPicPr>
            <p:cNvPr id="88" name="Picture 59" descr="ML_0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5572696"/>
              <a:ext cx="269875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群組 42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44" name="圓角矩形 43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45" name="圓角矩形 44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圓角矩形 45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圓角矩形 46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" name="群組 47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圓角矩形 50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圓角矩形 51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53" name="圓角矩形 52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54" name="圓角矩形 53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55" name="圓角矩形 54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圓角矩形 55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9" name="圓角矩形 48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1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494" y="1326498"/>
            <a:ext cx="3139440" cy="192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115" y="1346964"/>
            <a:ext cx="2118360" cy="61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47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Downloader</a:t>
            </a:r>
          </a:p>
        </p:txBody>
      </p:sp>
      <p:grpSp>
        <p:nvGrpSpPr>
          <p:cNvPr id="52" name="群組 51"/>
          <p:cNvGrpSpPr/>
          <p:nvPr/>
        </p:nvGrpSpPr>
        <p:grpSpPr>
          <a:xfrm>
            <a:off x="4492459" y="1813628"/>
            <a:ext cx="458943" cy="355561"/>
            <a:chOff x="2021005" y="4027443"/>
            <a:chExt cx="458943" cy="355561"/>
          </a:xfrm>
        </p:grpSpPr>
        <p:pic>
          <p:nvPicPr>
            <p:cNvPr id="53" name="Picture 33" descr="ML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056" y="4027443"/>
              <a:ext cx="269892" cy="35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Line 32"/>
            <p:cNvSpPr>
              <a:spLocks noChangeShapeType="1"/>
            </p:cNvSpPr>
            <p:nvPr/>
          </p:nvSpPr>
          <p:spPr bwMode="auto">
            <a:xfrm rot="5400000" flipH="1">
              <a:off x="2026894" y="4049528"/>
              <a:ext cx="143489" cy="155267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5768063" y="1694052"/>
            <a:ext cx="440730" cy="355600"/>
            <a:chOff x="2843808" y="4027488"/>
            <a:chExt cx="440730" cy="355600"/>
          </a:xfrm>
        </p:grpSpPr>
        <p:sp>
          <p:nvSpPr>
            <p:cNvPr id="73" name="Line 37"/>
            <p:cNvSpPr>
              <a:spLocks noChangeShapeType="1"/>
            </p:cNvSpPr>
            <p:nvPr/>
          </p:nvSpPr>
          <p:spPr bwMode="auto">
            <a:xfrm flipH="1" flipV="1">
              <a:off x="2843808" y="4052841"/>
              <a:ext cx="152410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74" name="Group 109"/>
            <p:cNvGrpSpPr>
              <a:grpSpLocks noChangeAspect="1"/>
            </p:cNvGrpSpPr>
            <p:nvPr/>
          </p:nvGrpSpPr>
          <p:grpSpPr bwMode="auto">
            <a:xfrm>
              <a:off x="3014663" y="4027488"/>
              <a:ext cx="269875" cy="355600"/>
              <a:chOff x="1899" y="2537"/>
              <a:chExt cx="170" cy="224"/>
            </a:xfrm>
          </p:grpSpPr>
          <p:sp>
            <p:nvSpPr>
              <p:cNvPr id="75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6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7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8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79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80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81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82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83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84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grpSp>
        <p:nvGrpSpPr>
          <p:cNvPr id="36" name="群組 35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37" name="圓角矩形 36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圓角矩形 55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群組 56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59" name="圓角矩形 58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圓角矩形 59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圓角矩形 60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2" name="圓角矩形 61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3" name="圓角矩形 62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4" name="圓角矩形 63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圓角矩形 64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圓角矩形 57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3368793" y="2411072"/>
            <a:ext cx="4314707" cy="1416224"/>
            <a:chOff x="3368793" y="2411072"/>
            <a:chExt cx="4314707" cy="1416224"/>
          </a:xfrm>
        </p:grpSpPr>
        <p:cxnSp>
          <p:nvCxnSpPr>
            <p:cNvPr id="5" name="直線接點 4"/>
            <p:cNvCxnSpPr/>
            <p:nvPr/>
          </p:nvCxnSpPr>
          <p:spPr>
            <a:xfrm flipH="1" flipV="1">
              <a:off x="3485290" y="2411072"/>
              <a:ext cx="2477366" cy="18812"/>
            </a:xfrm>
            <a:prstGeom prst="line">
              <a:avLst/>
            </a:prstGeom>
            <a:ln w="19050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3485290" y="2411072"/>
              <a:ext cx="0" cy="1058193"/>
            </a:xfrm>
            <a:prstGeom prst="line">
              <a:avLst/>
            </a:prstGeom>
            <a:ln w="19050"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5969704" y="3096222"/>
              <a:ext cx="0" cy="373043"/>
            </a:xfrm>
            <a:prstGeom prst="line">
              <a:avLst/>
            </a:prstGeom>
            <a:ln w="19050"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字方塊 54"/>
            <p:cNvSpPr txBox="1"/>
            <p:nvPr/>
          </p:nvSpPr>
          <p:spPr>
            <a:xfrm>
              <a:off x="3368793" y="3581075"/>
              <a:ext cx="13551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/>
                <a:t>RTU parameters</a:t>
              </a:r>
            </a:p>
          </p:txBody>
        </p:sp>
        <p:sp>
          <p:nvSpPr>
            <p:cNvPr id="66" name="文字方塊 65"/>
            <p:cNvSpPr txBox="1"/>
            <p:nvPr/>
          </p:nvSpPr>
          <p:spPr>
            <a:xfrm>
              <a:off x="5962656" y="3580750"/>
              <a:ext cx="17208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/>
                <a:t>PLC data exchange 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6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48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7.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On-line Mode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754" y="1368382"/>
            <a:ext cx="262128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6" y="1988111"/>
            <a:ext cx="3200400" cy="2131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群組 23"/>
          <p:cNvGrpSpPr/>
          <p:nvPr/>
        </p:nvGrpSpPr>
        <p:grpSpPr>
          <a:xfrm>
            <a:off x="5209504" y="3118221"/>
            <a:ext cx="458943" cy="355561"/>
            <a:chOff x="2021005" y="4027443"/>
            <a:chExt cx="458943" cy="355561"/>
          </a:xfrm>
        </p:grpSpPr>
        <p:pic>
          <p:nvPicPr>
            <p:cNvPr id="26" name="Picture 33" descr="ML_0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056" y="4027443"/>
              <a:ext cx="269892" cy="35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Line 32"/>
            <p:cNvSpPr>
              <a:spLocks noChangeShapeType="1"/>
            </p:cNvSpPr>
            <p:nvPr/>
          </p:nvSpPr>
          <p:spPr bwMode="auto">
            <a:xfrm rot="5400000" flipH="1">
              <a:off x="2026894" y="4049528"/>
              <a:ext cx="143489" cy="155267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43" name="圓角矩形 42"/>
          <p:cNvSpPr/>
          <p:nvPr/>
        </p:nvSpPr>
        <p:spPr>
          <a:xfrm>
            <a:off x="4889811" y="2916587"/>
            <a:ext cx="508744" cy="1974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3508844" y="1953186"/>
            <a:ext cx="396270" cy="384175"/>
            <a:chOff x="3632669" y="1943661"/>
            <a:chExt cx="396270" cy="384175"/>
          </a:xfrm>
        </p:grpSpPr>
        <p:sp>
          <p:nvSpPr>
            <p:cNvPr id="29" name="Line 37"/>
            <p:cNvSpPr>
              <a:spLocks noChangeShapeType="1"/>
            </p:cNvSpPr>
            <p:nvPr/>
          </p:nvSpPr>
          <p:spPr bwMode="auto">
            <a:xfrm flipV="1">
              <a:off x="3902544" y="1943661"/>
              <a:ext cx="126395" cy="135875"/>
            </a:xfrm>
            <a:prstGeom prst="line">
              <a:avLst/>
            </a:prstGeom>
            <a:noFill/>
            <a:ln w="15875">
              <a:solidFill>
                <a:srgbClr val="1D78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grpSp>
          <p:nvGrpSpPr>
            <p:cNvPr id="30" name="Group 109"/>
            <p:cNvGrpSpPr>
              <a:grpSpLocks noChangeAspect="1"/>
            </p:cNvGrpSpPr>
            <p:nvPr/>
          </p:nvGrpSpPr>
          <p:grpSpPr bwMode="auto">
            <a:xfrm>
              <a:off x="3632669" y="1972236"/>
              <a:ext cx="269875" cy="355600"/>
              <a:chOff x="1899" y="2537"/>
              <a:chExt cx="170" cy="224"/>
            </a:xfrm>
          </p:grpSpPr>
          <p:sp>
            <p:nvSpPr>
              <p:cNvPr id="31" name="AutoShape 108"/>
              <p:cNvSpPr>
                <a:spLocks noChangeAspect="1" noChangeArrowheads="1" noTextEdit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2" name="Oval 110"/>
              <p:cNvSpPr>
                <a:spLocks noChangeArrowheads="1"/>
              </p:cNvSpPr>
              <p:nvPr/>
            </p:nvSpPr>
            <p:spPr bwMode="auto">
              <a:xfrm>
                <a:off x="1899" y="2537"/>
                <a:ext cx="170" cy="224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C1C0B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3" name="Oval 111"/>
              <p:cNvSpPr>
                <a:spLocks noChangeArrowheads="1"/>
              </p:cNvSpPr>
              <p:nvPr/>
            </p:nvSpPr>
            <p:spPr bwMode="auto">
              <a:xfrm>
                <a:off x="1908" y="2548"/>
                <a:ext cx="150" cy="20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4" name="Freeform 112"/>
              <p:cNvSpPr>
                <a:spLocks noEditPoints="1"/>
              </p:cNvSpPr>
              <p:nvPr/>
            </p:nvSpPr>
            <p:spPr bwMode="auto">
              <a:xfrm>
                <a:off x="1901" y="2539"/>
                <a:ext cx="166" cy="134"/>
              </a:xfrm>
              <a:custGeom>
                <a:avLst/>
                <a:gdLst>
                  <a:gd name="T0" fmla="*/ 91 w 93"/>
                  <a:gd name="T1" fmla="*/ 70 h 75"/>
                  <a:gd name="T2" fmla="*/ 46 w 93"/>
                  <a:gd name="T3" fmla="*/ 64 h 75"/>
                  <a:gd name="T4" fmla="*/ 93 w 93"/>
                  <a:gd name="T5" fmla="*/ 72 h 75"/>
                  <a:gd name="T6" fmla="*/ 90 w 93"/>
                  <a:gd name="T7" fmla="*/ 75 h 75"/>
                  <a:gd name="T8" fmla="*/ 93 w 93"/>
                  <a:gd name="T9" fmla="*/ 72 h 75"/>
                  <a:gd name="T10" fmla="*/ 88 w 93"/>
                  <a:gd name="T11" fmla="*/ 72 h 75"/>
                  <a:gd name="T12" fmla="*/ 93 w 93"/>
                  <a:gd name="T13" fmla="*/ 72 h 75"/>
                  <a:gd name="T14" fmla="*/ 88 w 93"/>
                  <a:gd name="T15" fmla="*/ 72 h 75"/>
                  <a:gd name="T16" fmla="*/ 93 w 93"/>
                  <a:gd name="T17" fmla="*/ 71 h 75"/>
                  <a:gd name="T18" fmla="*/ 88 w 93"/>
                  <a:gd name="T19" fmla="*/ 72 h 75"/>
                  <a:gd name="T20" fmla="*/ 88 w 93"/>
                  <a:gd name="T21" fmla="*/ 69 h 75"/>
                  <a:gd name="T22" fmla="*/ 93 w 93"/>
                  <a:gd name="T23" fmla="*/ 71 h 75"/>
                  <a:gd name="T24" fmla="*/ 88 w 93"/>
                  <a:gd name="T25" fmla="*/ 69 h 75"/>
                  <a:gd name="T26" fmla="*/ 93 w 93"/>
                  <a:gd name="T27" fmla="*/ 62 h 75"/>
                  <a:gd name="T28" fmla="*/ 88 w 93"/>
                  <a:gd name="T29" fmla="*/ 69 h 75"/>
                  <a:gd name="T30" fmla="*/ 88 w 93"/>
                  <a:gd name="T31" fmla="*/ 62 h 75"/>
                  <a:gd name="T32" fmla="*/ 93 w 93"/>
                  <a:gd name="T33" fmla="*/ 62 h 75"/>
                  <a:gd name="T34" fmla="*/ 88 w 93"/>
                  <a:gd name="T35" fmla="*/ 62 h 75"/>
                  <a:gd name="T36" fmla="*/ 80 w 93"/>
                  <a:gd name="T37" fmla="*/ 18 h 75"/>
                  <a:gd name="T38" fmla="*/ 88 w 93"/>
                  <a:gd name="T39" fmla="*/ 62 h 75"/>
                  <a:gd name="T40" fmla="*/ 46 w 93"/>
                  <a:gd name="T41" fmla="*/ 5 h 75"/>
                  <a:gd name="T42" fmla="*/ 80 w 93"/>
                  <a:gd name="T43" fmla="*/ 18 h 75"/>
                  <a:gd name="T44" fmla="*/ 46 w 93"/>
                  <a:gd name="T45" fmla="*/ 5 h 75"/>
                  <a:gd name="T46" fmla="*/ 46 w 93"/>
                  <a:gd name="T47" fmla="*/ 0 h 75"/>
                  <a:gd name="T48" fmla="*/ 46 w 93"/>
                  <a:gd name="T49" fmla="*/ 5 h 75"/>
                  <a:gd name="T50" fmla="*/ 46 w 93"/>
                  <a:gd name="T51" fmla="*/ 5 h 75"/>
                  <a:gd name="T52" fmla="*/ 46 w 93"/>
                  <a:gd name="T53" fmla="*/ 0 h 75"/>
                  <a:gd name="T54" fmla="*/ 46 w 93"/>
                  <a:gd name="T55" fmla="*/ 5 h 75"/>
                  <a:gd name="T56" fmla="*/ 13 w 93"/>
                  <a:gd name="T57" fmla="*/ 18 h 75"/>
                  <a:gd name="T58" fmla="*/ 46 w 93"/>
                  <a:gd name="T59" fmla="*/ 5 h 75"/>
                  <a:gd name="T60" fmla="*/ 4 w 93"/>
                  <a:gd name="T61" fmla="*/ 62 h 75"/>
                  <a:gd name="T62" fmla="*/ 13 w 93"/>
                  <a:gd name="T63" fmla="*/ 18 h 75"/>
                  <a:gd name="T64" fmla="*/ 4 w 93"/>
                  <a:gd name="T65" fmla="*/ 62 h 75"/>
                  <a:gd name="T66" fmla="*/ 0 w 93"/>
                  <a:gd name="T67" fmla="*/ 62 h 75"/>
                  <a:gd name="T68" fmla="*/ 4 w 93"/>
                  <a:gd name="T69" fmla="*/ 62 h 75"/>
                  <a:gd name="T70" fmla="*/ 4 w 93"/>
                  <a:gd name="T71" fmla="*/ 62 h 75"/>
                  <a:gd name="T72" fmla="*/ 0 w 93"/>
                  <a:gd name="T73" fmla="*/ 62 h 75"/>
                  <a:gd name="T74" fmla="*/ 4 w 93"/>
                  <a:gd name="T75" fmla="*/ 62 h 75"/>
                  <a:gd name="T76" fmla="*/ 0 w 93"/>
                  <a:gd name="T77" fmla="*/ 67 h 75"/>
                  <a:gd name="T78" fmla="*/ 4 w 93"/>
                  <a:gd name="T79" fmla="*/ 62 h 75"/>
                  <a:gd name="T80" fmla="*/ 5 w 93"/>
                  <a:gd name="T81" fmla="*/ 68 h 75"/>
                  <a:gd name="T82" fmla="*/ 0 w 93"/>
                  <a:gd name="T83" fmla="*/ 67 h 75"/>
                  <a:gd name="T84" fmla="*/ 5 w 93"/>
                  <a:gd name="T85" fmla="*/ 68 h 75"/>
                  <a:gd name="T86" fmla="*/ 0 w 93"/>
                  <a:gd name="T87" fmla="*/ 73 h 75"/>
                  <a:gd name="T88" fmla="*/ 5 w 93"/>
                  <a:gd name="T89" fmla="*/ 68 h 75"/>
                  <a:gd name="T90" fmla="*/ 1 w 93"/>
                  <a:gd name="T91" fmla="*/ 75 h 75"/>
                  <a:gd name="T92" fmla="*/ 3 w 93"/>
                  <a:gd name="T93" fmla="*/ 72 h 75"/>
                  <a:gd name="T94" fmla="*/ 2 w 93"/>
                  <a:gd name="T95" fmla="*/ 70 h 75"/>
                  <a:gd name="T96" fmla="*/ 47 w 93"/>
                  <a:gd name="T97" fmla="*/ 64 h 75"/>
                  <a:gd name="T98" fmla="*/ 2 w 93"/>
                  <a:gd name="T99" fmla="*/ 70 h 75"/>
                  <a:gd name="T100" fmla="*/ 46 w 93"/>
                  <a:gd name="T101" fmla="*/ 59 h 75"/>
                  <a:gd name="T102" fmla="*/ 46 w 93"/>
                  <a:gd name="T103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75">
                    <a:moveTo>
                      <a:pt x="47" y="60"/>
                    </a:moveTo>
                    <a:lnTo>
                      <a:pt x="91" y="70"/>
                    </a:lnTo>
                    <a:lnTo>
                      <a:pt x="90" y="75"/>
                    </a:lnTo>
                    <a:lnTo>
                      <a:pt x="46" y="64"/>
                    </a:lnTo>
                    <a:lnTo>
                      <a:pt x="47" y="60"/>
                    </a:lnTo>
                    <a:close/>
                    <a:moveTo>
                      <a:pt x="93" y="72"/>
                    </a:moveTo>
                    <a:lnTo>
                      <a:pt x="92" y="75"/>
                    </a:lnTo>
                    <a:lnTo>
                      <a:pt x="90" y="75"/>
                    </a:lnTo>
                    <a:lnTo>
                      <a:pt x="90" y="72"/>
                    </a:lnTo>
                    <a:lnTo>
                      <a:pt x="93" y="72"/>
                    </a:lnTo>
                    <a:close/>
                    <a:moveTo>
                      <a:pt x="88" y="72"/>
                    </a:moveTo>
                    <a:lnTo>
                      <a:pt x="88" y="72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88" y="72"/>
                    </a:lnTo>
                    <a:close/>
                    <a:moveTo>
                      <a:pt x="88" y="72"/>
                    </a:moveTo>
                    <a:cubicBezTo>
                      <a:pt x="88" y="71"/>
                      <a:pt x="88" y="71"/>
                      <a:pt x="88" y="71"/>
                    </a:cubicBezTo>
                    <a:lnTo>
                      <a:pt x="93" y="71"/>
                    </a:lnTo>
                    <a:cubicBezTo>
                      <a:pt x="93" y="72"/>
                      <a:pt x="93" y="72"/>
                      <a:pt x="93" y="72"/>
                    </a:cubicBezTo>
                    <a:lnTo>
                      <a:pt x="88" y="72"/>
                    </a:lnTo>
                    <a:close/>
                    <a:moveTo>
                      <a:pt x="88" y="71"/>
                    </a:moveTo>
                    <a:cubicBezTo>
                      <a:pt x="88" y="70"/>
                      <a:pt x="88" y="70"/>
                      <a:pt x="88" y="69"/>
                    </a:cubicBezTo>
                    <a:lnTo>
                      <a:pt x="93" y="70"/>
                    </a:lnTo>
                    <a:cubicBezTo>
                      <a:pt x="93" y="70"/>
                      <a:pt x="93" y="71"/>
                      <a:pt x="93" y="71"/>
                    </a:cubicBezTo>
                    <a:lnTo>
                      <a:pt x="88" y="71"/>
                    </a:lnTo>
                    <a:close/>
                    <a:moveTo>
                      <a:pt x="88" y="69"/>
                    </a:moveTo>
                    <a:cubicBezTo>
                      <a:pt x="88" y="67"/>
                      <a:pt x="88" y="64"/>
                      <a:pt x="88" y="62"/>
                    </a:cubicBezTo>
                    <a:lnTo>
                      <a:pt x="93" y="62"/>
                    </a:lnTo>
                    <a:cubicBezTo>
                      <a:pt x="93" y="64"/>
                      <a:pt x="93" y="67"/>
                      <a:pt x="93" y="70"/>
                    </a:cubicBezTo>
                    <a:lnTo>
                      <a:pt x="88" y="69"/>
                    </a:lnTo>
                    <a:close/>
                    <a:moveTo>
                      <a:pt x="88" y="62"/>
                    </a:moveTo>
                    <a:lnTo>
                      <a:pt x="88" y="62"/>
                    </a:lnTo>
                    <a:lnTo>
                      <a:pt x="93" y="62"/>
                    </a:lnTo>
                    <a:lnTo>
                      <a:pt x="93" y="62"/>
                    </a:lnTo>
                    <a:lnTo>
                      <a:pt x="88" y="62"/>
                    </a:lnTo>
                    <a:close/>
                    <a:moveTo>
                      <a:pt x="88" y="62"/>
                    </a:moveTo>
                    <a:cubicBezTo>
                      <a:pt x="88" y="46"/>
                      <a:pt x="84" y="32"/>
                      <a:pt x="76" y="21"/>
                    </a:cubicBezTo>
                    <a:lnTo>
                      <a:pt x="80" y="18"/>
                    </a:lnTo>
                    <a:cubicBezTo>
                      <a:pt x="88" y="29"/>
                      <a:pt x="93" y="45"/>
                      <a:pt x="93" y="62"/>
                    </a:cubicBezTo>
                    <a:lnTo>
                      <a:pt x="88" y="62"/>
                    </a:lnTo>
                    <a:close/>
                    <a:moveTo>
                      <a:pt x="76" y="21"/>
                    </a:moveTo>
                    <a:cubicBezTo>
                      <a:pt x="68" y="11"/>
                      <a:pt x="58" y="5"/>
                      <a:pt x="46" y="5"/>
                    </a:cubicBezTo>
                    <a:lnTo>
                      <a:pt x="46" y="0"/>
                    </a:lnTo>
                    <a:cubicBezTo>
                      <a:pt x="59" y="0"/>
                      <a:pt x="71" y="7"/>
                      <a:pt x="80" y="18"/>
                    </a:cubicBezTo>
                    <a:lnTo>
                      <a:pt x="76" y="21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lnTo>
                      <a:pt x="46" y="5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5"/>
                    </a:lnTo>
                    <a:close/>
                    <a:moveTo>
                      <a:pt x="46" y="5"/>
                    </a:moveTo>
                    <a:cubicBezTo>
                      <a:pt x="35" y="5"/>
                      <a:pt x="25" y="11"/>
                      <a:pt x="17" y="21"/>
                    </a:cubicBezTo>
                    <a:lnTo>
                      <a:pt x="13" y="18"/>
                    </a:lnTo>
                    <a:cubicBezTo>
                      <a:pt x="22" y="7"/>
                      <a:pt x="33" y="0"/>
                      <a:pt x="46" y="0"/>
                    </a:cubicBezTo>
                    <a:lnTo>
                      <a:pt x="46" y="5"/>
                    </a:lnTo>
                    <a:close/>
                    <a:moveTo>
                      <a:pt x="17" y="21"/>
                    </a:moveTo>
                    <a:cubicBezTo>
                      <a:pt x="9" y="32"/>
                      <a:pt x="4" y="46"/>
                      <a:pt x="4" y="62"/>
                    </a:cubicBezTo>
                    <a:lnTo>
                      <a:pt x="0" y="62"/>
                    </a:lnTo>
                    <a:cubicBezTo>
                      <a:pt x="0" y="45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lnTo>
                      <a:pt x="4" y="6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4" y="62"/>
                    </a:lnTo>
                    <a:close/>
                    <a:moveTo>
                      <a:pt x="4" y="62"/>
                    </a:moveTo>
                    <a:cubicBezTo>
                      <a:pt x="4" y="63"/>
                      <a:pt x="5" y="65"/>
                      <a:pt x="5" y="67"/>
                    </a:cubicBezTo>
                    <a:lnTo>
                      <a:pt x="0" y="67"/>
                    </a:lnTo>
                    <a:cubicBezTo>
                      <a:pt x="0" y="66"/>
                      <a:pt x="0" y="64"/>
                      <a:pt x="0" y="62"/>
                    </a:cubicBezTo>
                    <a:lnTo>
                      <a:pt x="4" y="62"/>
                    </a:lnTo>
                    <a:close/>
                    <a:moveTo>
                      <a:pt x="5" y="67"/>
                    </a:moveTo>
                    <a:cubicBezTo>
                      <a:pt x="5" y="67"/>
                      <a:pt x="5" y="67"/>
                      <a:pt x="5" y="68"/>
                    </a:cubicBezTo>
                    <a:lnTo>
                      <a:pt x="0" y="68"/>
                    </a:lnTo>
                    <a:cubicBezTo>
                      <a:pt x="0" y="68"/>
                      <a:pt x="0" y="68"/>
                      <a:pt x="0" y="67"/>
                    </a:cubicBezTo>
                    <a:lnTo>
                      <a:pt x="5" y="67"/>
                    </a:lnTo>
                    <a:close/>
                    <a:moveTo>
                      <a:pt x="5" y="68"/>
                    </a:moveTo>
                    <a:cubicBezTo>
                      <a:pt x="5" y="70"/>
                      <a:pt x="5" y="71"/>
                      <a:pt x="5" y="72"/>
                    </a:cubicBezTo>
                    <a:lnTo>
                      <a:pt x="0" y="73"/>
                    </a:lnTo>
                    <a:cubicBezTo>
                      <a:pt x="0" y="71"/>
                      <a:pt x="0" y="70"/>
                      <a:pt x="0" y="68"/>
                    </a:cubicBezTo>
                    <a:lnTo>
                      <a:pt x="5" y="68"/>
                    </a:lnTo>
                    <a:close/>
                    <a:moveTo>
                      <a:pt x="3" y="75"/>
                    </a:moveTo>
                    <a:lnTo>
                      <a:pt x="1" y="75"/>
                    </a:lnTo>
                    <a:lnTo>
                      <a:pt x="0" y="73"/>
                    </a:lnTo>
                    <a:lnTo>
                      <a:pt x="3" y="72"/>
                    </a:lnTo>
                    <a:lnTo>
                      <a:pt x="3" y="75"/>
                    </a:lnTo>
                    <a:close/>
                    <a:moveTo>
                      <a:pt x="2" y="70"/>
                    </a:moveTo>
                    <a:lnTo>
                      <a:pt x="46" y="60"/>
                    </a:lnTo>
                    <a:lnTo>
                      <a:pt x="47" y="64"/>
                    </a:lnTo>
                    <a:lnTo>
                      <a:pt x="3" y="75"/>
                    </a:lnTo>
                    <a:lnTo>
                      <a:pt x="2" y="70"/>
                    </a:lnTo>
                    <a:close/>
                    <a:moveTo>
                      <a:pt x="46" y="60"/>
                    </a:moveTo>
                    <a:lnTo>
                      <a:pt x="46" y="59"/>
                    </a:lnTo>
                    <a:lnTo>
                      <a:pt x="47" y="60"/>
                    </a:lnTo>
                    <a:lnTo>
                      <a:pt x="46" y="62"/>
                    </a:lnTo>
                    <a:lnTo>
                      <a:pt x="46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5" name="Rectangle 113"/>
              <p:cNvSpPr>
                <a:spLocks noChangeArrowheads="1"/>
              </p:cNvSpPr>
              <p:nvPr/>
            </p:nvSpPr>
            <p:spPr bwMode="auto">
              <a:xfrm>
                <a:off x="1980" y="2541"/>
                <a:ext cx="8" cy="111"/>
              </a:xfrm>
              <a:prstGeom prst="rect">
                <a:avLst/>
              </a:pr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6" name="Freeform 114"/>
              <p:cNvSpPr>
                <a:spLocks/>
              </p:cNvSpPr>
              <p:nvPr/>
            </p:nvSpPr>
            <p:spPr bwMode="auto">
              <a:xfrm>
                <a:off x="1906" y="2546"/>
                <a:ext cx="75" cy="120"/>
              </a:xfrm>
              <a:custGeom>
                <a:avLst/>
                <a:gdLst>
                  <a:gd name="T0" fmla="*/ 42 w 42"/>
                  <a:gd name="T1" fmla="*/ 57 h 67"/>
                  <a:gd name="T2" fmla="*/ 42 w 42"/>
                  <a:gd name="T3" fmla="*/ 0 h 67"/>
                  <a:gd name="T4" fmla="*/ 0 w 42"/>
                  <a:gd name="T5" fmla="*/ 57 h 67"/>
                  <a:gd name="T6" fmla="*/ 1 w 42"/>
                  <a:gd name="T7" fmla="*/ 67 h 67"/>
                  <a:gd name="T8" fmla="*/ 42 w 42"/>
                  <a:gd name="T9" fmla="*/ 5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7">
                    <a:moveTo>
                      <a:pt x="42" y="57"/>
                    </a:moveTo>
                    <a:lnTo>
                      <a:pt x="42" y="0"/>
                    </a:lnTo>
                    <a:cubicBezTo>
                      <a:pt x="19" y="0"/>
                      <a:pt x="0" y="26"/>
                      <a:pt x="0" y="57"/>
                    </a:cubicBezTo>
                    <a:cubicBezTo>
                      <a:pt x="0" y="61"/>
                      <a:pt x="0" y="64"/>
                      <a:pt x="1" y="67"/>
                    </a:cubicBezTo>
                    <a:lnTo>
                      <a:pt x="42" y="57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7" name="Freeform 115"/>
              <p:cNvSpPr>
                <a:spLocks noEditPoints="1"/>
              </p:cNvSpPr>
              <p:nvPr/>
            </p:nvSpPr>
            <p:spPr bwMode="auto">
              <a:xfrm>
                <a:off x="1901" y="2541"/>
                <a:ext cx="84" cy="132"/>
              </a:xfrm>
              <a:custGeom>
                <a:avLst/>
                <a:gdLst>
                  <a:gd name="T0" fmla="*/ 42 w 47"/>
                  <a:gd name="T1" fmla="*/ 3 h 74"/>
                  <a:gd name="T2" fmla="*/ 47 w 47"/>
                  <a:gd name="T3" fmla="*/ 60 h 74"/>
                  <a:gd name="T4" fmla="*/ 45 w 47"/>
                  <a:gd name="T5" fmla="*/ 0 h 74"/>
                  <a:gd name="T6" fmla="*/ 47 w 47"/>
                  <a:gd name="T7" fmla="*/ 3 h 74"/>
                  <a:gd name="T8" fmla="*/ 45 w 47"/>
                  <a:gd name="T9" fmla="*/ 0 h 74"/>
                  <a:gd name="T10" fmla="*/ 45 w 47"/>
                  <a:gd name="T11" fmla="*/ 5 h 74"/>
                  <a:gd name="T12" fmla="*/ 45 w 47"/>
                  <a:gd name="T13" fmla="*/ 0 h 74"/>
                  <a:gd name="T14" fmla="*/ 45 w 47"/>
                  <a:gd name="T15" fmla="*/ 5 h 74"/>
                  <a:gd name="T16" fmla="*/ 13 w 47"/>
                  <a:gd name="T17" fmla="*/ 18 h 74"/>
                  <a:gd name="T18" fmla="*/ 45 w 47"/>
                  <a:gd name="T19" fmla="*/ 5 h 74"/>
                  <a:gd name="T20" fmla="*/ 6 w 47"/>
                  <a:gd name="T21" fmla="*/ 60 h 74"/>
                  <a:gd name="T22" fmla="*/ 13 w 47"/>
                  <a:gd name="T23" fmla="*/ 18 h 74"/>
                  <a:gd name="T24" fmla="*/ 6 w 47"/>
                  <a:gd name="T25" fmla="*/ 60 h 74"/>
                  <a:gd name="T26" fmla="*/ 0 w 47"/>
                  <a:gd name="T27" fmla="*/ 60 h 74"/>
                  <a:gd name="T28" fmla="*/ 6 w 47"/>
                  <a:gd name="T29" fmla="*/ 60 h 74"/>
                  <a:gd name="T30" fmla="*/ 6 w 47"/>
                  <a:gd name="T31" fmla="*/ 60 h 74"/>
                  <a:gd name="T32" fmla="*/ 0 w 47"/>
                  <a:gd name="T33" fmla="*/ 60 h 74"/>
                  <a:gd name="T34" fmla="*/ 6 w 47"/>
                  <a:gd name="T35" fmla="*/ 60 h 74"/>
                  <a:gd name="T36" fmla="*/ 0 w 47"/>
                  <a:gd name="T37" fmla="*/ 66 h 74"/>
                  <a:gd name="T38" fmla="*/ 6 w 47"/>
                  <a:gd name="T39" fmla="*/ 60 h 74"/>
                  <a:gd name="T40" fmla="*/ 6 w 47"/>
                  <a:gd name="T41" fmla="*/ 66 h 74"/>
                  <a:gd name="T42" fmla="*/ 0 w 47"/>
                  <a:gd name="T43" fmla="*/ 66 h 74"/>
                  <a:gd name="T44" fmla="*/ 6 w 47"/>
                  <a:gd name="T45" fmla="*/ 66 h 74"/>
                  <a:gd name="T46" fmla="*/ 1 w 47"/>
                  <a:gd name="T47" fmla="*/ 71 h 74"/>
                  <a:gd name="T48" fmla="*/ 6 w 47"/>
                  <a:gd name="T49" fmla="*/ 66 h 74"/>
                  <a:gd name="T50" fmla="*/ 1 w 47"/>
                  <a:gd name="T51" fmla="*/ 74 h 74"/>
                  <a:gd name="T52" fmla="*/ 4 w 47"/>
                  <a:gd name="T53" fmla="*/ 70 h 74"/>
                  <a:gd name="T54" fmla="*/ 3 w 47"/>
                  <a:gd name="T55" fmla="*/ 68 h 74"/>
                  <a:gd name="T56" fmla="*/ 45 w 47"/>
                  <a:gd name="T57" fmla="*/ 63 h 74"/>
                  <a:gd name="T58" fmla="*/ 3 w 47"/>
                  <a:gd name="T59" fmla="*/ 68 h 74"/>
                  <a:gd name="T60" fmla="*/ 47 w 47"/>
                  <a:gd name="T61" fmla="*/ 63 h 74"/>
                  <a:gd name="T62" fmla="*/ 45 w 47"/>
                  <a:gd name="T63" fmla="*/ 6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74">
                    <a:moveTo>
                      <a:pt x="42" y="60"/>
                    </a:moveTo>
                    <a:lnTo>
                      <a:pt x="42" y="3"/>
                    </a:lnTo>
                    <a:lnTo>
                      <a:pt x="47" y="3"/>
                    </a:lnTo>
                    <a:lnTo>
                      <a:pt x="47" y="60"/>
                    </a:lnTo>
                    <a:lnTo>
                      <a:pt x="42" y="60"/>
                    </a:lnTo>
                    <a:close/>
                    <a:moveTo>
                      <a:pt x="45" y="0"/>
                    </a:moveTo>
                    <a:lnTo>
                      <a:pt x="47" y="0"/>
                    </a:lnTo>
                    <a:lnTo>
                      <a:pt x="47" y="3"/>
                    </a:lnTo>
                    <a:lnTo>
                      <a:pt x="45" y="3"/>
                    </a:lnTo>
                    <a:lnTo>
                      <a:pt x="45" y="0"/>
                    </a:lnTo>
                    <a:close/>
                    <a:moveTo>
                      <a:pt x="45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5"/>
                    </a:lnTo>
                    <a:close/>
                    <a:moveTo>
                      <a:pt x="45" y="5"/>
                    </a:moveTo>
                    <a:cubicBezTo>
                      <a:pt x="34" y="5"/>
                      <a:pt x="24" y="11"/>
                      <a:pt x="17" y="21"/>
                    </a:cubicBezTo>
                    <a:lnTo>
                      <a:pt x="13" y="18"/>
                    </a:lnTo>
                    <a:cubicBezTo>
                      <a:pt x="21" y="7"/>
                      <a:pt x="32" y="0"/>
                      <a:pt x="45" y="0"/>
                    </a:cubicBezTo>
                    <a:lnTo>
                      <a:pt x="45" y="5"/>
                    </a:lnTo>
                    <a:close/>
                    <a:moveTo>
                      <a:pt x="17" y="21"/>
                    </a:moveTo>
                    <a:cubicBezTo>
                      <a:pt x="10" y="31"/>
                      <a:pt x="6" y="45"/>
                      <a:pt x="6" y="60"/>
                    </a:cubicBezTo>
                    <a:lnTo>
                      <a:pt x="0" y="60"/>
                    </a:lnTo>
                    <a:cubicBezTo>
                      <a:pt x="0" y="44"/>
                      <a:pt x="5" y="29"/>
                      <a:pt x="13" y="18"/>
                    </a:cubicBezTo>
                    <a:lnTo>
                      <a:pt x="17" y="21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lnTo>
                      <a:pt x="6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0"/>
                    </a:lnTo>
                    <a:close/>
                    <a:moveTo>
                      <a:pt x="6" y="60"/>
                    </a:moveTo>
                    <a:cubicBezTo>
                      <a:pt x="6" y="62"/>
                      <a:pt x="6" y="64"/>
                      <a:pt x="6" y="65"/>
                    </a:cubicBezTo>
                    <a:lnTo>
                      <a:pt x="0" y="66"/>
                    </a:lnTo>
                    <a:cubicBezTo>
                      <a:pt x="0" y="64"/>
                      <a:pt x="0" y="62"/>
                      <a:pt x="0" y="60"/>
                    </a:cubicBezTo>
                    <a:lnTo>
                      <a:pt x="6" y="60"/>
                    </a:lnTo>
                    <a:close/>
                    <a:moveTo>
                      <a:pt x="6" y="65"/>
                    </a:moveTo>
                    <a:cubicBezTo>
                      <a:pt x="6" y="65"/>
                      <a:pt x="6" y="66"/>
                      <a:pt x="6" y="66"/>
                    </a:cubicBezTo>
                    <a:lnTo>
                      <a:pt x="1" y="67"/>
                    </a:lnTo>
                    <a:cubicBezTo>
                      <a:pt x="1" y="66"/>
                      <a:pt x="0" y="66"/>
                      <a:pt x="0" y="66"/>
                    </a:cubicBezTo>
                    <a:lnTo>
                      <a:pt x="6" y="65"/>
                    </a:lnTo>
                    <a:close/>
                    <a:moveTo>
                      <a:pt x="6" y="66"/>
                    </a:moveTo>
                    <a:cubicBezTo>
                      <a:pt x="6" y="68"/>
                      <a:pt x="6" y="69"/>
                      <a:pt x="6" y="70"/>
                    </a:cubicBezTo>
                    <a:lnTo>
                      <a:pt x="1" y="71"/>
                    </a:lnTo>
                    <a:cubicBezTo>
                      <a:pt x="1" y="69"/>
                      <a:pt x="1" y="68"/>
                      <a:pt x="1" y="67"/>
                    </a:cubicBezTo>
                    <a:lnTo>
                      <a:pt x="6" y="66"/>
                    </a:lnTo>
                    <a:close/>
                    <a:moveTo>
                      <a:pt x="4" y="73"/>
                    </a:moveTo>
                    <a:lnTo>
                      <a:pt x="1" y="74"/>
                    </a:lnTo>
                    <a:lnTo>
                      <a:pt x="1" y="71"/>
                    </a:lnTo>
                    <a:lnTo>
                      <a:pt x="4" y="70"/>
                    </a:lnTo>
                    <a:lnTo>
                      <a:pt x="4" y="73"/>
                    </a:lnTo>
                    <a:close/>
                    <a:moveTo>
                      <a:pt x="3" y="68"/>
                    </a:moveTo>
                    <a:lnTo>
                      <a:pt x="44" y="58"/>
                    </a:lnTo>
                    <a:lnTo>
                      <a:pt x="45" y="63"/>
                    </a:lnTo>
                    <a:lnTo>
                      <a:pt x="4" y="73"/>
                    </a:lnTo>
                    <a:lnTo>
                      <a:pt x="3" y="68"/>
                    </a:lnTo>
                    <a:close/>
                    <a:moveTo>
                      <a:pt x="47" y="60"/>
                    </a:moveTo>
                    <a:lnTo>
                      <a:pt x="47" y="63"/>
                    </a:lnTo>
                    <a:lnTo>
                      <a:pt x="45" y="63"/>
                    </a:lnTo>
                    <a:lnTo>
                      <a:pt x="45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8" name="Oval 116"/>
              <p:cNvSpPr>
                <a:spLocks noChangeArrowheads="1"/>
              </p:cNvSpPr>
              <p:nvPr/>
            </p:nvSpPr>
            <p:spPr bwMode="auto">
              <a:xfrm>
                <a:off x="1946" y="2664"/>
                <a:ext cx="76" cy="79"/>
              </a:xfrm>
              <a:prstGeom prst="ellipse">
                <a:avLst/>
              </a:prstGeom>
              <a:solidFill>
                <a:srgbClr val="0089E1"/>
              </a:solidFill>
              <a:ln w="0">
                <a:solidFill>
                  <a:srgbClr val="60BFF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39" name="Oval 117"/>
              <p:cNvSpPr>
                <a:spLocks noChangeArrowheads="1"/>
              </p:cNvSpPr>
              <p:nvPr/>
            </p:nvSpPr>
            <p:spPr bwMode="auto">
              <a:xfrm>
                <a:off x="1951" y="2670"/>
                <a:ext cx="66" cy="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40" name="Freeform 118"/>
              <p:cNvSpPr>
                <a:spLocks/>
              </p:cNvSpPr>
              <p:nvPr/>
            </p:nvSpPr>
            <p:spPr bwMode="auto">
              <a:xfrm>
                <a:off x="1967" y="2677"/>
                <a:ext cx="34" cy="50"/>
              </a:xfrm>
              <a:custGeom>
                <a:avLst/>
                <a:gdLst>
                  <a:gd name="T0" fmla="*/ 19 w 19"/>
                  <a:gd name="T1" fmla="*/ 25 h 28"/>
                  <a:gd name="T2" fmla="*/ 19 w 19"/>
                  <a:gd name="T3" fmla="*/ 28 h 28"/>
                  <a:gd name="T4" fmla="*/ 0 w 19"/>
                  <a:gd name="T5" fmla="*/ 28 h 28"/>
                  <a:gd name="T6" fmla="*/ 0 w 19"/>
                  <a:gd name="T7" fmla="*/ 26 h 28"/>
                  <a:gd name="T8" fmla="*/ 3 w 19"/>
                  <a:gd name="T9" fmla="*/ 22 h 28"/>
                  <a:gd name="T10" fmla="*/ 7 w 19"/>
                  <a:gd name="T11" fmla="*/ 18 h 28"/>
                  <a:gd name="T12" fmla="*/ 14 w 19"/>
                  <a:gd name="T13" fmla="*/ 12 h 28"/>
                  <a:gd name="T14" fmla="*/ 15 w 19"/>
                  <a:gd name="T15" fmla="*/ 8 h 28"/>
                  <a:gd name="T16" fmla="*/ 14 w 19"/>
                  <a:gd name="T17" fmla="*/ 4 h 28"/>
                  <a:gd name="T18" fmla="*/ 10 w 19"/>
                  <a:gd name="T19" fmla="*/ 3 h 28"/>
                  <a:gd name="T20" fmla="*/ 6 w 19"/>
                  <a:gd name="T21" fmla="*/ 4 h 28"/>
                  <a:gd name="T22" fmla="*/ 4 w 19"/>
                  <a:gd name="T23" fmla="*/ 9 h 28"/>
                  <a:gd name="T24" fmla="*/ 1 w 19"/>
                  <a:gd name="T25" fmla="*/ 8 h 28"/>
                  <a:gd name="T26" fmla="*/ 3 w 19"/>
                  <a:gd name="T27" fmla="*/ 2 h 28"/>
                  <a:gd name="T28" fmla="*/ 10 w 19"/>
                  <a:gd name="T29" fmla="*/ 0 h 28"/>
                  <a:gd name="T30" fmla="*/ 16 w 19"/>
                  <a:gd name="T31" fmla="*/ 2 h 28"/>
                  <a:gd name="T32" fmla="*/ 19 w 19"/>
                  <a:gd name="T33" fmla="*/ 8 h 28"/>
                  <a:gd name="T34" fmla="*/ 18 w 19"/>
                  <a:gd name="T35" fmla="*/ 11 h 28"/>
                  <a:gd name="T36" fmla="*/ 16 w 19"/>
                  <a:gd name="T37" fmla="*/ 15 h 28"/>
                  <a:gd name="T38" fmla="*/ 10 w 19"/>
                  <a:gd name="T39" fmla="*/ 20 h 28"/>
                  <a:gd name="T40" fmla="*/ 6 w 19"/>
                  <a:gd name="T41" fmla="*/ 23 h 28"/>
                  <a:gd name="T42" fmla="*/ 5 w 19"/>
                  <a:gd name="T43" fmla="*/ 25 h 28"/>
                  <a:gd name="T44" fmla="*/ 19 w 19"/>
                  <a:gd name="T45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28">
                    <a:moveTo>
                      <a:pt x="19" y="25"/>
                    </a:moveTo>
                    <a:lnTo>
                      <a:pt x="19" y="28"/>
                    </a:lnTo>
                    <a:lnTo>
                      <a:pt x="0" y="28"/>
                    </a:lnTo>
                    <a:cubicBezTo>
                      <a:pt x="0" y="28"/>
                      <a:pt x="0" y="27"/>
                      <a:pt x="0" y="26"/>
                    </a:cubicBezTo>
                    <a:cubicBezTo>
                      <a:pt x="1" y="25"/>
                      <a:pt x="2" y="24"/>
                      <a:pt x="3" y="22"/>
                    </a:cubicBezTo>
                    <a:cubicBezTo>
                      <a:pt x="4" y="21"/>
                      <a:pt x="5" y="20"/>
                      <a:pt x="7" y="18"/>
                    </a:cubicBezTo>
                    <a:cubicBezTo>
                      <a:pt x="10" y="15"/>
                      <a:pt x="12" y="13"/>
                      <a:pt x="14" y="12"/>
                    </a:cubicBezTo>
                    <a:cubicBezTo>
                      <a:pt x="15" y="10"/>
                      <a:pt x="15" y="9"/>
                      <a:pt x="15" y="8"/>
                    </a:cubicBezTo>
                    <a:cubicBezTo>
                      <a:pt x="15" y="6"/>
                      <a:pt x="15" y="5"/>
                      <a:pt x="14" y="4"/>
                    </a:cubicBezTo>
                    <a:cubicBezTo>
                      <a:pt x="13" y="3"/>
                      <a:pt x="11" y="3"/>
                      <a:pt x="10" y="3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5" y="5"/>
                      <a:pt x="4" y="7"/>
                      <a:pt x="4" y="9"/>
                    </a:cubicBezTo>
                    <a:lnTo>
                      <a:pt x="1" y="8"/>
                    </a:lnTo>
                    <a:cubicBezTo>
                      <a:pt x="1" y="5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8" y="4"/>
                      <a:pt x="19" y="6"/>
                      <a:pt x="19" y="8"/>
                    </a:cubicBezTo>
                    <a:cubicBezTo>
                      <a:pt x="19" y="9"/>
                      <a:pt x="19" y="10"/>
                      <a:pt x="18" y="11"/>
                    </a:cubicBezTo>
                    <a:cubicBezTo>
                      <a:pt x="18" y="12"/>
                      <a:pt x="17" y="13"/>
                      <a:pt x="16" y="15"/>
                    </a:cubicBezTo>
                    <a:cubicBezTo>
                      <a:pt x="15" y="16"/>
                      <a:pt x="13" y="18"/>
                      <a:pt x="10" y="20"/>
                    </a:cubicBezTo>
                    <a:cubicBezTo>
                      <a:pt x="8" y="21"/>
                      <a:pt x="7" y="23"/>
                      <a:pt x="6" y="23"/>
                    </a:cubicBezTo>
                    <a:cubicBezTo>
                      <a:pt x="6" y="24"/>
                      <a:pt x="5" y="24"/>
                      <a:pt x="5" y="25"/>
                    </a:cubicBezTo>
                    <a:lnTo>
                      <a:pt x="19" y="25"/>
                    </a:lnTo>
                    <a:close/>
                  </a:path>
                </a:pathLst>
              </a:custGeom>
              <a:solidFill>
                <a:srgbClr val="008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</p:grpSp>
      <p:sp>
        <p:nvSpPr>
          <p:cNvPr id="44" name="圓角矩形 43"/>
          <p:cNvSpPr/>
          <p:nvPr/>
        </p:nvSpPr>
        <p:spPr>
          <a:xfrm>
            <a:off x="3899369" y="1718787"/>
            <a:ext cx="254372" cy="1974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7" name="群組 56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58" name="圓角矩形 57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59" name="圓角矩形 58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圓角矩形 59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圓角矩形 60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2" name="群組 61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64" name="圓角矩形 6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圓角矩形 64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圓角矩形 6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7" name="圓角矩形 6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8" name="圓角矩形 6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9" name="圓角矩形 6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圓角矩形 6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" name="圓角矩形 62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865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49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8. Enable DLR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US" altLang="zh-TW" sz="12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725883" y="1304530"/>
            <a:ext cx="5275117" cy="3592215"/>
            <a:chOff x="2725883" y="1304530"/>
            <a:chExt cx="5275117" cy="3592215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883" y="1304530"/>
              <a:ext cx="5275117" cy="34398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0" name="群組 19"/>
            <p:cNvGrpSpPr/>
            <p:nvPr/>
          </p:nvGrpSpPr>
          <p:grpSpPr>
            <a:xfrm>
              <a:off x="4383205" y="1952798"/>
              <a:ext cx="458943" cy="355561"/>
              <a:chOff x="2021005" y="4027443"/>
              <a:chExt cx="458943" cy="355561"/>
            </a:xfrm>
          </p:grpSpPr>
          <p:pic>
            <p:nvPicPr>
              <p:cNvPr id="24" name="Picture 33" descr="ML_0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0056" y="4027443"/>
                <a:ext cx="269892" cy="3555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Line 32"/>
              <p:cNvSpPr>
                <a:spLocks noChangeShapeType="1"/>
              </p:cNvSpPr>
              <p:nvPr/>
            </p:nvSpPr>
            <p:spPr bwMode="auto">
              <a:xfrm rot="5400000" flipH="1">
                <a:off x="2026894" y="4049528"/>
                <a:ext cx="143489" cy="155267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27" name="群組 26"/>
            <p:cNvGrpSpPr/>
            <p:nvPr/>
          </p:nvGrpSpPr>
          <p:grpSpPr>
            <a:xfrm>
              <a:off x="3438527" y="3708028"/>
              <a:ext cx="440730" cy="355600"/>
              <a:chOff x="2843808" y="4027488"/>
              <a:chExt cx="440730" cy="355600"/>
            </a:xfrm>
          </p:grpSpPr>
          <p:sp>
            <p:nvSpPr>
              <p:cNvPr id="28" name="Line 37"/>
              <p:cNvSpPr>
                <a:spLocks noChangeShapeType="1"/>
              </p:cNvSpPr>
              <p:nvPr/>
            </p:nvSpPr>
            <p:spPr bwMode="auto">
              <a:xfrm flipH="1" flipV="1">
                <a:off x="2843808" y="4052841"/>
                <a:ext cx="152410" cy="135875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grpSp>
            <p:nvGrpSpPr>
              <p:cNvPr id="29" name="Group 109"/>
              <p:cNvGrpSpPr>
                <a:grpSpLocks noChangeAspect="1"/>
              </p:cNvGrpSpPr>
              <p:nvPr/>
            </p:nvGrpSpPr>
            <p:grpSpPr bwMode="auto">
              <a:xfrm>
                <a:off x="3014663" y="4027488"/>
                <a:ext cx="269875" cy="355600"/>
                <a:chOff x="1899" y="2537"/>
                <a:chExt cx="170" cy="224"/>
              </a:xfrm>
            </p:grpSpPr>
            <p:sp>
              <p:nvSpPr>
                <p:cNvPr id="30" name="AutoShape 10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1" name="Oval 110"/>
                <p:cNvSpPr>
                  <a:spLocks noChangeArrowheads="1"/>
                </p:cNvSpPr>
                <p:nvPr/>
              </p:nvSpPr>
              <p:spPr bwMode="auto">
                <a:xfrm>
                  <a:off x="1899" y="2537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2" name="Oval 111"/>
                <p:cNvSpPr>
                  <a:spLocks noChangeArrowheads="1"/>
                </p:cNvSpPr>
                <p:nvPr/>
              </p:nvSpPr>
              <p:spPr bwMode="auto">
                <a:xfrm>
                  <a:off x="1908" y="2548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3" name="Freeform 112"/>
                <p:cNvSpPr>
                  <a:spLocks noEditPoints="1"/>
                </p:cNvSpPr>
                <p:nvPr/>
              </p:nvSpPr>
              <p:spPr bwMode="auto">
                <a:xfrm>
                  <a:off x="1901" y="2539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4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0" y="2541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5" name="Freeform 114"/>
                <p:cNvSpPr>
                  <a:spLocks/>
                </p:cNvSpPr>
                <p:nvPr/>
              </p:nvSpPr>
              <p:spPr bwMode="auto">
                <a:xfrm>
                  <a:off x="1906" y="2546"/>
                  <a:ext cx="75" cy="120"/>
                </a:xfrm>
                <a:custGeom>
                  <a:avLst/>
                  <a:gdLst>
                    <a:gd name="T0" fmla="*/ 42 w 42"/>
                    <a:gd name="T1" fmla="*/ 57 h 67"/>
                    <a:gd name="T2" fmla="*/ 42 w 42"/>
                    <a:gd name="T3" fmla="*/ 0 h 67"/>
                    <a:gd name="T4" fmla="*/ 0 w 42"/>
                    <a:gd name="T5" fmla="*/ 57 h 67"/>
                    <a:gd name="T6" fmla="*/ 1 w 42"/>
                    <a:gd name="T7" fmla="*/ 67 h 67"/>
                    <a:gd name="T8" fmla="*/ 42 w 42"/>
                    <a:gd name="T9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7">
                      <a:moveTo>
                        <a:pt x="42" y="57"/>
                      </a:moveTo>
                      <a:lnTo>
                        <a:pt x="42" y="0"/>
                      </a:lnTo>
                      <a:cubicBezTo>
                        <a:pt x="19" y="0"/>
                        <a:pt x="0" y="26"/>
                        <a:pt x="0" y="57"/>
                      </a:cubicBezTo>
                      <a:cubicBezTo>
                        <a:pt x="0" y="61"/>
                        <a:pt x="0" y="64"/>
                        <a:pt x="1" y="67"/>
                      </a:cubicBezTo>
                      <a:lnTo>
                        <a:pt x="42" y="57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6" name="Freeform 115"/>
                <p:cNvSpPr>
                  <a:spLocks noEditPoints="1"/>
                </p:cNvSpPr>
                <p:nvPr/>
              </p:nvSpPr>
              <p:spPr bwMode="auto">
                <a:xfrm>
                  <a:off x="1901" y="2541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7" name="Oval 116"/>
                <p:cNvSpPr>
                  <a:spLocks noChangeArrowheads="1"/>
                </p:cNvSpPr>
                <p:nvPr/>
              </p:nvSpPr>
              <p:spPr bwMode="auto">
                <a:xfrm>
                  <a:off x="1946" y="2664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8" name="Oval 117"/>
                <p:cNvSpPr>
                  <a:spLocks noChangeArrowheads="1"/>
                </p:cNvSpPr>
                <p:nvPr/>
              </p:nvSpPr>
              <p:spPr bwMode="auto">
                <a:xfrm>
                  <a:off x="1951" y="2670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39" name="Freeform 118"/>
                <p:cNvSpPr>
                  <a:spLocks/>
                </p:cNvSpPr>
                <p:nvPr/>
              </p:nvSpPr>
              <p:spPr bwMode="auto">
                <a:xfrm>
                  <a:off x="1967" y="2677"/>
                  <a:ext cx="34" cy="50"/>
                </a:xfrm>
                <a:custGeom>
                  <a:avLst/>
                  <a:gdLst>
                    <a:gd name="T0" fmla="*/ 19 w 19"/>
                    <a:gd name="T1" fmla="*/ 25 h 28"/>
                    <a:gd name="T2" fmla="*/ 19 w 19"/>
                    <a:gd name="T3" fmla="*/ 28 h 28"/>
                    <a:gd name="T4" fmla="*/ 0 w 19"/>
                    <a:gd name="T5" fmla="*/ 28 h 28"/>
                    <a:gd name="T6" fmla="*/ 0 w 19"/>
                    <a:gd name="T7" fmla="*/ 26 h 28"/>
                    <a:gd name="T8" fmla="*/ 3 w 19"/>
                    <a:gd name="T9" fmla="*/ 22 h 28"/>
                    <a:gd name="T10" fmla="*/ 7 w 19"/>
                    <a:gd name="T11" fmla="*/ 18 h 28"/>
                    <a:gd name="T12" fmla="*/ 14 w 19"/>
                    <a:gd name="T13" fmla="*/ 12 h 28"/>
                    <a:gd name="T14" fmla="*/ 15 w 19"/>
                    <a:gd name="T15" fmla="*/ 8 h 28"/>
                    <a:gd name="T16" fmla="*/ 14 w 19"/>
                    <a:gd name="T17" fmla="*/ 4 h 28"/>
                    <a:gd name="T18" fmla="*/ 10 w 19"/>
                    <a:gd name="T19" fmla="*/ 3 h 28"/>
                    <a:gd name="T20" fmla="*/ 6 w 19"/>
                    <a:gd name="T21" fmla="*/ 4 h 28"/>
                    <a:gd name="T22" fmla="*/ 4 w 19"/>
                    <a:gd name="T23" fmla="*/ 9 h 28"/>
                    <a:gd name="T24" fmla="*/ 1 w 19"/>
                    <a:gd name="T25" fmla="*/ 8 h 28"/>
                    <a:gd name="T26" fmla="*/ 3 w 19"/>
                    <a:gd name="T27" fmla="*/ 2 h 28"/>
                    <a:gd name="T28" fmla="*/ 10 w 19"/>
                    <a:gd name="T29" fmla="*/ 0 h 28"/>
                    <a:gd name="T30" fmla="*/ 16 w 19"/>
                    <a:gd name="T31" fmla="*/ 2 h 28"/>
                    <a:gd name="T32" fmla="*/ 19 w 19"/>
                    <a:gd name="T33" fmla="*/ 8 h 28"/>
                    <a:gd name="T34" fmla="*/ 18 w 19"/>
                    <a:gd name="T35" fmla="*/ 11 h 28"/>
                    <a:gd name="T36" fmla="*/ 16 w 19"/>
                    <a:gd name="T37" fmla="*/ 15 h 28"/>
                    <a:gd name="T38" fmla="*/ 10 w 19"/>
                    <a:gd name="T39" fmla="*/ 20 h 28"/>
                    <a:gd name="T40" fmla="*/ 6 w 19"/>
                    <a:gd name="T41" fmla="*/ 23 h 28"/>
                    <a:gd name="T42" fmla="*/ 5 w 19"/>
                    <a:gd name="T43" fmla="*/ 25 h 28"/>
                    <a:gd name="T44" fmla="*/ 19 w 19"/>
                    <a:gd name="T45" fmla="*/ 2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9" h="28">
                      <a:moveTo>
                        <a:pt x="19" y="25"/>
                      </a:moveTo>
                      <a:lnTo>
                        <a:pt x="19" y="28"/>
                      </a:lnTo>
                      <a:lnTo>
                        <a:pt x="0" y="28"/>
                      </a:lnTo>
                      <a:cubicBezTo>
                        <a:pt x="0" y="28"/>
                        <a:pt x="0" y="27"/>
                        <a:pt x="0" y="26"/>
                      </a:cubicBezTo>
                      <a:cubicBezTo>
                        <a:pt x="1" y="25"/>
                        <a:pt x="2" y="24"/>
                        <a:pt x="3" y="22"/>
                      </a:cubicBezTo>
                      <a:cubicBezTo>
                        <a:pt x="4" y="21"/>
                        <a:pt x="5" y="20"/>
                        <a:pt x="7" y="18"/>
                      </a:cubicBezTo>
                      <a:cubicBezTo>
                        <a:pt x="10" y="15"/>
                        <a:pt x="12" y="13"/>
                        <a:pt x="14" y="12"/>
                      </a:cubicBezTo>
                      <a:cubicBezTo>
                        <a:pt x="15" y="10"/>
                        <a:pt x="15" y="9"/>
                        <a:pt x="15" y="8"/>
                      </a:cubicBezTo>
                      <a:cubicBezTo>
                        <a:pt x="15" y="6"/>
                        <a:pt x="15" y="5"/>
                        <a:pt x="14" y="4"/>
                      </a:cubicBezTo>
                      <a:cubicBezTo>
                        <a:pt x="13" y="3"/>
                        <a:pt x="11" y="3"/>
                        <a:pt x="10" y="3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5" y="5"/>
                        <a:pt x="4" y="7"/>
                        <a:pt x="4" y="9"/>
                      </a:cubicBezTo>
                      <a:lnTo>
                        <a:pt x="1" y="8"/>
                      </a:lnTo>
                      <a:cubicBezTo>
                        <a:pt x="1" y="5"/>
                        <a:pt x="2" y="3"/>
                        <a:pt x="3" y="2"/>
                      </a:cubicBezTo>
                      <a:cubicBezTo>
                        <a:pt x="5" y="1"/>
                        <a:pt x="7" y="0"/>
                        <a:pt x="10" y="0"/>
                      </a:cubicBezTo>
                      <a:cubicBezTo>
                        <a:pt x="13" y="0"/>
                        <a:pt x="15" y="1"/>
                        <a:pt x="16" y="2"/>
                      </a:cubicBezTo>
                      <a:cubicBezTo>
                        <a:pt x="18" y="4"/>
                        <a:pt x="19" y="6"/>
                        <a:pt x="19" y="8"/>
                      </a:cubicBezTo>
                      <a:cubicBezTo>
                        <a:pt x="19" y="9"/>
                        <a:pt x="19" y="10"/>
                        <a:pt x="18" y="11"/>
                      </a:cubicBezTo>
                      <a:cubicBezTo>
                        <a:pt x="18" y="12"/>
                        <a:pt x="17" y="13"/>
                        <a:pt x="16" y="15"/>
                      </a:cubicBezTo>
                      <a:cubicBezTo>
                        <a:pt x="15" y="16"/>
                        <a:pt x="13" y="18"/>
                        <a:pt x="10" y="20"/>
                      </a:cubicBezTo>
                      <a:cubicBezTo>
                        <a:pt x="8" y="21"/>
                        <a:pt x="7" y="23"/>
                        <a:pt x="6" y="23"/>
                      </a:cubicBezTo>
                      <a:cubicBezTo>
                        <a:pt x="6" y="24"/>
                        <a:pt x="5" y="24"/>
                        <a:pt x="5" y="25"/>
                      </a:cubicBezTo>
                      <a:lnTo>
                        <a:pt x="19" y="25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</p:grpSp>
        <p:sp>
          <p:nvSpPr>
            <p:cNvPr id="2" name="圓角矩形 1"/>
            <p:cNvSpPr/>
            <p:nvPr/>
          </p:nvSpPr>
          <p:spPr>
            <a:xfrm>
              <a:off x="4181475" y="1723357"/>
              <a:ext cx="356997" cy="58500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3205367" y="3533781"/>
              <a:ext cx="537365" cy="191710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2966" y="3969594"/>
              <a:ext cx="197018" cy="138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" name="群組 4"/>
            <p:cNvGrpSpPr/>
            <p:nvPr/>
          </p:nvGrpSpPr>
          <p:grpSpPr>
            <a:xfrm>
              <a:off x="4031185" y="3702519"/>
              <a:ext cx="584009" cy="449538"/>
              <a:chOff x="4069285" y="3835869"/>
              <a:chExt cx="584009" cy="449538"/>
            </a:xfrm>
          </p:grpSpPr>
          <p:grpSp>
            <p:nvGrpSpPr>
              <p:cNvPr id="58" name="群組 57"/>
              <p:cNvGrpSpPr/>
              <p:nvPr/>
            </p:nvGrpSpPr>
            <p:grpSpPr>
              <a:xfrm>
                <a:off x="4207724" y="3899001"/>
                <a:ext cx="445570" cy="386406"/>
                <a:chOff x="6800629" y="5517658"/>
                <a:chExt cx="445570" cy="386406"/>
              </a:xfrm>
            </p:grpSpPr>
            <p:sp>
              <p:nvSpPr>
                <p:cNvPr id="59" name="Line 58"/>
                <p:cNvSpPr>
                  <a:spLocks noChangeShapeType="1"/>
                </p:cNvSpPr>
                <p:nvPr/>
              </p:nvSpPr>
              <p:spPr bwMode="auto">
                <a:xfrm flipH="1" flipV="1">
                  <a:off x="6800629" y="5556393"/>
                  <a:ext cx="152400" cy="135890"/>
                </a:xfrm>
                <a:prstGeom prst="line">
                  <a:avLst/>
                </a:prstGeom>
                <a:noFill/>
                <a:ln w="15875">
                  <a:solidFill>
                    <a:srgbClr val="1D78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grpSp>
              <p:nvGrpSpPr>
                <p:cNvPr id="60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976324" y="5517658"/>
                  <a:ext cx="269875" cy="355600"/>
                  <a:chOff x="4391" y="3480"/>
                  <a:chExt cx="170" cy="224"/>
                </a:xfrm>
              </p:grpSpPr>
              <p:sp>
                <p:nvSpPr>
                  <p:cNvPr id="62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391" y="3480"/>
                    <a:ext cx="170" cy="2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3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4391" y="3480"/>
                    <a:ext cx="170" cy="224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C1C0B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4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4400" y="3491"/>
                    <a:ext cx="150" cy="20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5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4393" y="3482"/>
                    <a:ext cx="166" cy="134"/>
                  </a:xfrm>
                  <a:custGeom>
                    <a:avLst/>
                    <a:gdLst>
                      <a:gd name="T0" fmla="*/ 91 w 93"/>
                      <a:gd name="T1" fmla="*/ 70 h 75"/>
                      <a:gd name="T2" fmla="*/ 46 w 93"/>
                      <a:gd name="T3" fmla="*/ 64 h 75"/>
                      <a:gd name="T4" fmla="*/ 93 w 93"/>
                      <a:gd name="T5" fmla="*/ 72 h 75"/>
                      <a:gd name="T6" fmla="*/ 90 w 93"/>
                      <a:gd name="T7" fmla="*/ 75 h 75"/>
                      <a:gd name="T8" fmla="*/ 93 w 93"/>
                      <a:gd name="T9" fmla="*/ 72 h 75"/>
                      <a:gd name="T10" fmla="*/ 88 w 93"/>
                      <a:gd name="T11" fmla="*/ 72 h 75"/>
                      <a:gd name="T12" fmla="*/ 93 w 93"/>
                      <a:gd name="T13" fmla="*/ 72 h 75"/>
                      <a:gd name="T14" fmla="*/ 88 w 93"/>
                      <a:gd name="T15" fmla="*/ 72 h 75"/>
                      <a:gd name="T16" fmla="*/ 93 w 93"/>
                      <a:gd name="T17" fmla="*/ 71 h 75"/>
                      <a:gd name="T18" fmla="*/ 88 w 93"/>
                      <a:gd name="T19" fmla="*/ 72 h 75"/>
                      <a:gd name="T20" fmla="*/ 88 w 93"/>
                      <a:gd name="T21" fmla="*/ 69 h 75"/>
                      <a:gd name="T22" fmla="*/ 93 w 93"/>
                      <a:gd name="T23" fmla="*/ 71 h 75"/>
                      <a:gd name="T24" fmla="*/ 88 w 93"/>
                      <a:gd name="T25" fmla="*/ 69 h 75"/>
                      <a:gd name="T26" fmla="*/ 93 w 93"/>
                      <a:gd name="T27" fmla="*/ 62 h 75"/>
                      <a:gd name="T28" fmla="*/ 88 w 93"/>
                      <a:gd name="T29" fmla="*/ 69 h 75"/>
                      <a:gd name="T30" fmla="*/ 88 w 93"/>
                      <a:gd name="T31" fmla="*/ 62 h 75"/>
                      <a:gd name="T32" fmla="*/ 93 w 93"/>
                      <a:gd name="T33" fmla="*/ 62 h 75"/>
                      <a:gd name="T34" fmla="*/ 88 w 93"/>
                      <a:gd name="T35" fmla="*/ 62 h 75"/>
                      <a:gd name="T36" fmla="*/ 80 w 93"/>
                      <a:gd name="T37" fmla="*/ 18 h 75"/>
                      <a:gd name="T38" fmla="*/ 88 w 93"/>
                      <a:gd name="T39" fmla="*/ 62 h 75"/>
                      <a:gd name="T40" fmla="*/ 46 w 93"/>
                      <a:gd name="T41" fmla="*/ 5 h 75"/>
                      <a:gd name="T42" fmla="*/ 80 w 93"/>
                      <a:gd name="T43" fmla="*/ 18 h 75"/>
                      <a:gd name="T44" fmla="*/ 46 w 93"/>
                      <a:gd name="T45" fmla="*/ 5 h 75"/>
                      <a:gd name="T46" fmla="*/ 46 w 93"/>
                      <a:gd name="T47" fmla="*/ 0 h 75"/>
                      <a:gd name="T48" fmla="*/ 46 w 93"/>
                      <a:gd name="T49" fmla="*/ 5 h 75"/>
                      <a:gd name="T50" fmla="*/ 46 w 93"/>
                      <a:gd name="T51" fmla="*/ 5 h 75"/>
                      <a:gd name="T52" fmla="*/ 46 w 93"/>
                      <a:gd name="T53" fmla="*/ 0 h 75"/>
                      <a:gd name="T54" fmla="*/ 46 w 93"/>
                      <a:gd name="T55" fmla="*/ 5 h 75"/>
                      <a:gd name="T56" fmla="*/ 13 w 93"/>
                      <a:gd name="T57" fmla="*/ 18 h 75"/>
                      <a:gd name="T58" fmla="*/ 46 w 93"/>
                      <a:gd name="T59" fmla="*/ 5 h 75"/>
                      <a:gd name="T60" fmla="*/ 4 w 93"/>
                      <a:gd name="T61" fmla="*/ 62 h 75"/>
                      <a:gd name="T62" fmla="*/ 13 w 93"/>
                      <a:gd name="T63" fmla="*/ 18 h 75"/>
                      <a:gd name="T64" fmla="*/ 4 w 93"/>
                      <a:gd name="T65" fmla="*/ 62 h 75"/>
                      <a:gd name="T66" fmla="*/ 0 w 93"/>
                      <a:gd name="T67" fmla="*/ 62 h 75"/>
                      <a:gd name="T68" fmla="*/ 4 w 93"/>
                      <a:gd name="T69" fmla="*/ 62 h 75"/>
                      <a:gd name="T70" fmla="*/ 4 w 93"/>
                      <a:gd name="T71" fmla="*/ 62 h 75"/>
                      <a:gd name="T72" fmla="*/ 0 w 93"/>
                      <a:gd name="T73" fmla="*/ 62 h 75"/>
                      <a:gd name="T74" fmla="*/ 4 w 93"/>
                      <a:gd name="T75" fmla="*/ 62 h 75"/>
                      <a:gd name="T76" fmla="*/ 0 w 93"/>
                      <a:gd name="T77" fmla="*/ 67 h 75"/>
                      <a:gd name="T78" fmla="*/ 4 w 93"/>
                      <a:gd name="T79" fmla="*/ 62 h 75"/>
                      <a:gd name="T80" fmla="*/ 5 w 93"/>
                      <a:gd name="T81" fmla="*/ 68 h 75"/>
                      <a:gd name="T82" fmla="*/ 0 w 93"/>
                      <a:gd name="T83" fmla="*/ 67 h 75"/>
                      <a:gd name="T84" fmla="*/ 5 w 93"/>
                      <a:gd name="T85" fmla="*/ 68 h 75"/>
                      <a:gd name="T86" fmla="*/ 0 w 93"/>
                      <a:gd name="T87" fmla="*/ 73 h 75"/>
                      <a:gd name="T88" fmla="*/ 5 w 93"/>
                      <a:gd name="T89" fmla="*/ 68 h 75"/>
                      <a:gd name="T90" fmla="*/ 1 w 93"/>
                      <a:gd name="T91" fmla="*/ 75 h 75"/>
                      <a:gd name="T92" fmla="*/ 3 w 93"/>
                      <a:gd name="T93" fmla="*/ 72 h 75"/>
                      <a:gd name="T94" fmla="*/ 2 w 93"/>
                      <a:gd name="T95" fmla="*/ 70 h 75"/>
                      <a:gd name="T96" fmla="*/ 47 w 93"/>
                      <a:gd name="T97" fmla="*/ 64 h 75"/>
                      <a:gd name="T98" fmla="*/ 2 w 93"/>
                      <a:gd name="T99" fmla="*/ 70 h 75"/>
                      <a:gd name="T100" fmla="*/ 46 w 93"/>
                      <a:gd name="T101" fmla="*/ 59 h 75"/>
                      <a:gd name="T102" fmla="*/ 46 w 93"/>
                      <a:gd name="T103" fmla="*/ 62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93" h="75">
                        <a:moveTo>
                          <a:pt x="47" y="60"/>
                        </a:moveTo>
                        <a:lnTo>
                          <a:pt x="91" y="70"/>
                        </a:lnTo>
                        <a:lnTo>
                          <a:pt x="90" y="75"/>
                        </a:lnTo>
                        <a:lnTo>
                          <a:pt x="46" y="64"/>
                        </a:lnTo>
                        <a:lnTo>
                          <a:pt x="47" y="60"/>
                        </a:lnTo>
                        <a:close/>
                        <a:moveTo>
                          <a:pt x="93" y="72"/>
                        </a:moveTo>
                        <a:lnTo>
                          <a:pt x="92" y="75"/>
                        </a:lnTo>
                        <a:lnTo>
                          <a:pt x="90" y="75"/>
                        </a:lnTo>
                        <a:lnTo>
                          <a:pt x="90" y="72"/>
                        </a:lnTo>
                        <a:lnTo>
                          <a:pt x="93" y="72"/>
                        </a:lnTo>
                        <a:close/>
                        <a:moveTo>
                          <a:pt x="88" y="72"/>
                        </a:moveTo>
                        <a:lnTo>
                          <a:pt x="88" y="72"/>
                        </a:lnTo>
                        <a:lnTo>
                          <a:pt x="93" y="72"/>
                        </a:lnTo>
                        <a:lnTo>
                          <a:pt x="93" y="72"/>
                        </a:lnTo>
                        <a:lnTo>
                          <a:pt x="88" y="72"/>
                        </a:lnTo>
                        <a:close/>
                        <a:moveTo>
                          <a:pt x="88" y="72"/>
                        </a:moveTo>
                        <a:cubicBezTo>
                          <a:pt x="88" y="71"/>
                          <a:pt x="88" y="71"/>
                          <a:pt x="88" y="71"/>
                        </a:cubicBezTo>
                        <a:lnTo>
                          <a:pt x="93" y="71"/>
                        </a:lnTo>
                        <a:cubicBezTo>
                          <a:pt x="93" y="72"/>
                          <a:pt x="93" y="72"/>
                          <a:pt x="93" y="72"/>
                        </a:cubicBezTo>
                        <a:lnTo>
                          <a:pt x="88" y="72"/>
                        </a:lnTo>
                        <a:close/>
                        <a:moveTo>
                          <a:pt x="88" y="71"/>
                        </a:moveTo>
                        <a:cubicBezTo>
                          <a:pt x="88" y="70"/>
                          <a:pt x="88" y="70"/>
                          <a:pt x="88" y="69"/>
                        </a:cubicBezTo>
                        <a:lnTo>
                          <a:pt x="93" y="70"/>
                        </a:lnTo>
                        <a:cubicBezTo>
                          <a:pt x="93" y="70"/>
                          <a:pt x="93" y="71"/>
                          <a:pt x="93" y="71"/>
                        </a:cubicBezTo>
                        <a:lnTo>
                          <a:pt x="88" y="71"/>
                        </a:lnTo>
                        <a:close/>
                        <a:moveTo>
                          <a:pt x="88" y="69"/>
                        </a:moveTo>
                        <a:cubicBezTo>
                          <a:pt x="88" y="67"/>
                          <a:pt x="88" y="64"/>
                          <a:pt x="88" y="62"/>
                        </a:cubicBezTo>
                        <a:lnTo>
                          <a:pt x="93" y="62"/>
                        </a:lnTo>
                        <a:cubicBezTo>
                          <a:pt x="93" y="64"/>
                          <a:pt x="93" y="67"/>
                          <a:pt x="93" y="70"/>
                        </a:cubicBezTo>
                        <a:lnTo>
                          <a:pt x="88" y="69"/>
                        </a:lnTo>
                        <a:close/>
                        <a:moveTo>
                          <a:pt x="88" y="62"/>
                        </a:moveTo>
                        <a:lnTo>
                          <a:pt x="88" y="62"/>
                        </a:lnTo>
                        <a:lnTo>
                          <a:pt x="93" y="62"/>
                        </a:lnTo>
                        <a:lnTo>
                          <a:pt x="93" y="62"/>
                        </a:lnTo>
                        <a:lnTo>
                          <a:pt x="88" y="62"/>
                        </a:lnTo>
                        <a:close/>
                        <a:moveTo>
                          <a:pt x="88" y="62"/>
                        </a:moveTo>
                        <a:cubicBezTo>
                          <a:pt x="88" y="46"/>
                          <a:pt x="84" y="32"/>
                          <a:pt x="76" y="21"/>
                        </a:cubicBezTo>
                        <a:lnTo>
                          <a:pt x="80" y="18"/>
                        </a:lnTo>
                        <a:cubicBezTo>
                          <a:pt x="88" y="29"/>
                          <a:pt x="93" y="45"/>
                          <a:pt x="93" y="62"/>
                        </a:cubicBezTo>
                        <a:lnTo>
                          <a:pt x="88" y="62"/>
                        </a:lnTo>
                        <a:close/>
                        <a:moveTo>
                          <a:pt x="76" y="21"/>
                        </a:moveTo>
                        <a:cubicBezTo>
                          <a:pt x="68" y="11"/>
                          <a:pt x="58" y="5"/>
                          <a:pt x="46" y="5"/>
                        </a:cubicBezTo>
                        <a:lnTo>
                          <a:pt x="46" y="0"/>
                        </a:lnTo>
                        <a:cubicBezTo>
                          <a:pt x="59" y="0"/>
                          <a:pt x="71" y="7"/>
                          <a:pt x="80" y="18"/>
                        </a:cubicBezTo>
                        <a:lnTo>
                          <a:pt x="76" y="21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cubicBezTo>
                          <a:pt x="35" y="5"/>
                          <a:pt x="25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2" y="7"/>
                          <a:pt x="33" y="0"/>
                          <a:pt x="46" y="0"/>
                        </a:cubicBezTo>
                        <a:lnTo>
                          <a:pt x="46" y="5"/>
                        </a:lnTo>
                        <a:close/>
                        <a:moveTo>
                          <a:pt x="17" y="21"/>
                        </a:moveTo>
                        <a:cubicBezTo>
                          <a:pt x="9" y="32"/>
                          <a:pt x="4" y="46"/>
                          <a:pt x="4" y="62"/>
                        </a:cubicBezTo>
                        <a:lnTo>
                          <a:pt x="0" y="62"/>
                        </a:lnTo>
                        <a:cubicBezTo>
                          <a:pt x="0" y="45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cubicBezTo>
                          <a:pt x="4" y="63"/>
                          <a:pt x="5" y="65"/>
                          <a:pt x="5" y="67"/>
                        </a:cubicBezTo>
                        <a:lnTo>
                          <a:pt x="0" y="67"/>
                        </a:lnTo>
                        <a:cubicBezTo>
                          <a:pt x="0" y="66"/>
                          <a:pt x="0" y="64"/>
                          <a:pt x="0" y="62"/>
                        </a:cubicBezTo>
                        <a:lnTo>
                          <a:pt x="4" y="62"/>
                        </a:lnTo>
                        <a:close/>
                        <a:moveTo>
                          <a:pt x="5" y="67"/>
                        </a:moveTo>
                        <a:cubicBezTo>
                          <a:pt x="5" y="67"/>
                          <a:pt x="5" y="67"/>
                          <a:pt x="5" y="68"/>
                        </a:cubicBezTo>
                        <a:lnTo>
                          <a:pt x="0" y="68"/>
                        </a:lnTo>
                        <a:cubicBezTo>
                          <a:pt x="0" y="68"/>
                          <a:pt x="0" y="68"/>
                          <a:pt x="0" y="67"/>
                        </a:cubicBezTo>
                        <a:lnTo>
                          <a:pt x="5" y="67"/>
                        </a:lnTo>
                        <a:close/>
                        <a:moveTo>
                          <a:pt x="5" y="68"/>
                        </a:moveTo>
                        <a:cubicBezTo>
                          <a:pt x="5" y="70"/>
                          <a:pt x="5" y="71"/>
                          <a:pt x="5" y="72"/>
                        </a:cubicBezTo>
                        <a:lnTo>
                          <a:pt x="0" y="73"/>
                        </a:lnTo>
                        <a:cubicBezTo>
                          <a:pt x="0" y="71"/>
                          <a:pt x="0" y="70"/>
                          <a:pt x="0" y="68"/>
                        </a:cubicBezTo>
                        <a:lnTo>
                          <a:pt x="5" y="68"/>
                        </a:lnTo>
                        <a:close/>
                        <a:moveTo>
                          <a:pt x="3" y="75"/>
                        </a:moveTo>
                        <a:lnTo>
                          <a:pt x="1" y="75"/>
                        </a:lnTo>
                        <a:lnTo>
                          <a:pt x="0" y="73"/>
                        </a:lnTo>
                        <a:lnTo>
                          <a:pt x="3" y="72"/>
                        </a:lnTo>
                        <a:lnTo>
                          <a:pt x="3" y="75"/>
                        </a:lnTo>
                        <a:close/>
                        <a:moveTo>
                          <a:pt x="2" y="70"/>
                        </a:moveTo>
                        <a:lnTo>
                          <a:pt x="46" y="60"/>
                        </a:lnTo>
                        <a:lnTo>
                          <a:pt x="47" y="64"/>
                        </a:lnTo>
                        <a:lnTo>
                          <a:pt x="3" y="75"/>
                        </a:lnTo>
                        <a:lnTo>
                          <a:pt x="2" y="70"/>
                        </a:lnTo>
                        <a:close/>
                        <a:moveTo>
                          <a:pt x="46" y="60"/>
                        </a:moveTo>
                        <a:lnTo>
                          <a:pt x="46" y="59"/>
                        </a:lnTo>
                        <a:lnTo>
                          <a:pt x="47" y="60"/>
                        </a:lnTo>
                        <a:lnTo>
                          <a:pt x="46" y="62"/>
                        </a:lnTo>
                        <a:lnTo>
                          <a:pt x="46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6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472" y="3484"/>
                    <a:ext cx="8" cy="111"/>
                  </a:xfrm>
                  <a:prstGeom prst="rect">
                    <a:avLst/>
                  </a:pr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7" name="Freeform 9"/>
                  <p:cNvSpPr>
                    <a:spLocks/>
                  </p:cNvSpPr>
                  <p:nvPr/>
                </p:nvSpPr>
                <p:spPr bwMode="auto">
                  <a:xfrm>
                    <a:off x="4398" y="3489"/>
                    <a:ext cx="75" cy="120"/>
                  </a:xfrm>
                  <a:custGeom>
                    <a:avLst/>
                    <a:gdLst>
                      <a:gd name="T0" fmla="*/ 42 w 42"/>
                      <a:gd name="T1" fmla="*/ 57 h 67"/>
                      <a:gd name="T2" fmla="*/ 42 w 42"/>
                      <a:gd name="T3" fmla="*/ 0 h 67"/>
                      <a:gd name="T4" fmla="*/ 0 w 42"/>
                      <a:gd name="T5" fmla="*/ 57 h 67"/>
                      <a:gd name="T6" fmla="*/ 1 w 42"/>
                      <a:gd name="T7" fmla="*/ 67 h 67"/>
                      <a:gd name="T8" fmla="*/ 42 w 42"/>
                      <a:gd name="T9" fmla="*/ 5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2" h="67">
                        <a:moveTo>
                          <a:pt x="42" y="57"/>
                        </a:moveTo>
                        <a:lnTo>
                          <a:pt x="42" y="0"/>
                        </a:lnTo>
                        <a:cubicBezTo>
                          <a:pt x="19" y="0"/>
                          <a:pt x="0" y="26"/>
                          <a:pt x="0" y="57"/>
                        </a:cubicBezTo>
                        <a:cubicBezTo>
                          <a:pt x="0" y="61"/>
                          <a:pt x="0" y="64"/>
                          <a:pt x="1" y="67"/>
                        </a:cubicBezTo>
                        <a:lnTo>
                          <a:pt x="42" y="57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8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4393" y="3484"/>
                    <a:ext cx="84" cy="132"/>
                  </a:xfrm>
                  <a:custGeom>
                    <a:avLst/>
                    <a:gdLst>
                      <a:gd name="T0" fmla="*/ 42 w 47"/>
                      <a:gd name="T1" fmla="*/ 3 h 74"/>
                      <a:gd name="T2" fmla="*/ 47 w 47"/>
                      <a:gd name="T3" fmla="*/ 60 h 74"/>
                      <a:gd name="T4" fmla="*/ 45 w 47"/>
                      <a:gd name="T5" fmla="*/ 0 h 74"/>
                      <a:gd name="T6" fmla="*/ 47 w 47"/>
                      <a:gd name="T7" fmla="*/ 3 h 74"/>
                      <a:gd name="T8" fmla="*/ 45 w 47"/>
                      <a:gd name="T9" fmla="*/ 0 h 74"/>
                      <a:gd name="T10" fmla="*/ 45 w 47"/>
                      <a:gd name="T11" fmla="*/ 5 h 74"/>
                      <a:gd name="T12" fmla="*/ 45 w 47"/>
                      <a:gd name="T13" fmla="*/ 0 h 74"/>
                      <a:gd name="T14" fmla="*/ 45 w 47"/>
                      <a:gd name="T15" fmla="*/ 5 h 74"/>
                      <a:gd name="T16" fmla="*/ 13 w 47"/>
                      <a:gd name="T17" fmla="*/ 18 h 74"/>
                      <a:gd name="T18" fmla="*/ 45 w 47"/>
                      <a:gd name="T19" fmla="*/ 5 h 74"/>
                      <a:gd name="T20" fmla="*/ 6 w 47"/>
                      <a:gd name="T21" fmla="*/ 60 h 74"/>
                      <a:gd name="T22" fmla="*/ 13 w 47"/>
                      <a:gd name="T23" fmla="*/ 18 h 74"/>
                      <a:gd name="T24" fmla="*/ 6 w 47"/>
                      <a:gd name="T25" fmla="*/ 60 h 74"/>
                      <a:gd name="T26" fmla="*/ 0 w 47"/>
                      <a:gd name="T27" fmla="*/ 60 h 74"/>
                      <a:gd name="T28" fmla="*/ 6 w 47"/>
                      <a:gd name="T29" fmla="*/ 60 h 74"/>
                      <a:gd name="T30" fmla="*/ 6 w 47"/>
                      <a:gd name="T31" fmla="*/ 60 h 74"/>
                      <a:gd name="T32" fmla="*/ 0 w 47"/>
                      <a:gd name="T33" fmla="*/ 60 h 74"/>
                      <a:gd name="T34" fmla="*/ 6 w 47"/>
                      <a:gd name="T35" fmla="*/ 60 h 74"/>
                      <a:gd name="T36" fmla="*/ 0 w 47"/>
                      <a:gd name="T37" fmla="*/ 66 h 74"/>
                      <a:gd name="T38" fmla="*/ 6 w 47"/>
                      <a:gd name="T39" fmla="*/ 60 h 74"/>
                      <a:gd name="T40" fmla="*/ 6 w 47"/>
                      <a:gd name="T41" fmla="*/ 66 h 74"/>
                      <a:gd name="T42" fmla="*/ 0 w 47"/>
                      <a:gd name="T43" fmla="*/ 66 h 74"/>
                      <a:gd name="T44" fmla="*/ 6 w 47"/>
                      <a:gd name="T45" fmla="*/ 66 h 74"/>
                      <a:gd name="T46" fmla="*/ 1 w 47"/>
                      <a:gd name="T47" fmla="*/ 71 h 74"/>
                      <a:gd name="T48" fmla="*/ 6 w 47"/>
                      <a:gd name="T49" fmla="*/ 66 h 74"/>
                      <a:gd name="T50" fmla="*/ 1 w 47"/>
                      <a:gd name="T51" fmla="*/ 74 h 74"/>
                      <a:gd name="T52" fmla="*/ 4 w 47"/>
                      <a:gd name="T53" fmla="*/ 70 h 74"/>
                      <a:gd name="T54" fmla="*/ 3 w 47"/>
                      <a:gd name="T55" fmla="*/ 68 h 74"/>
                      <a:gd name="T56" fmla="*/ 45 w 47"/>
                      <a:gd name="T57" fmla="*/ 63 h 74"/>
                      <a:gd name="T58" fmla="*/ 3 w 47"/>
                      <a:gd name="T59" fmla="*/ 68 h 74"/>
                      <a:gd name="T60" fmla="*/ 47 w 47"/>
                      <a:gd name="T61" fmla="*/ 63 h 74"/>
                      <a:gd name="T62" fmla="*/ 45 w 47"/>
                      <a:gd name="T63" fmla="*/ 6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74">
                        <a:moveTo>
                          <a:pt x="42" y="60"/>
                        </a:moveTo>
                        <a:lnTo>
                          <a:pt x="42" y="3"/>
                        </a:lnTo>
                        <a:lnTo>
                          <a:pt x="47" y="3"/>
                        </a:lnTo>
                        <a:lnTo>
                          <a:pt x="47" y="60"/>
                        </a:lnTo>
                        <a:lnTo>
                          <a:pt x="42" y="60"/>
                        </a:lnTo>
                        <a:close/>
                        <a:moveTo>
                          <a:pt x="45" y="0"/>
                        </a:moveTo>
                        <a:lnTo>
                          <a:pt x="47" y="0"/>
                        </a:lnTo>
                        <a:lnTo>
                          <a:pt x="47" y="3"/>
                        </a:lnTo>
                        <a:lnTo>
                          <a:pt x="45" y="3"/>
                        </a:lnTo>
                        <a:lnTo>
                          <a:pt x="45" y="0"/>
                        </a:lnTo>
                        <a:close/>
                        <a:moveTo>
                          <a:pt x="45" y="5"/>
                        </a:moveTo>
                        <a:lnTo>
                          <a:pt x="45" y="5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lnTo>
                          <a:pt x="45" y="5"/>
                        </a:lnTo>
                        <a:close/>
                        <a:moveTo>
                          <a:pt x="45" y="5"/>
                        </a:moveTo>
                        <a:cubicBezTo>
                          <a:pt x="34" y="5"/>
                          <a:pt x="24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1" y="7"/>
                          <a:pt x="32" y="0"/>
                          <a:pt x="45" y="0"/>
                        </a:cubicBezTo>
                        <a:lnTo>
                          <a:pt x="45" y="5"/>
                        </a:lnTo>
                        <a:close/>
                        <a:moveTo>
                          <a:pt x="17" y="21"/>
                        </a:moveTo>
                        <a:cubicBezTo>
                          <a:pt x="10" y="31"/>
                          <a:pt x="6" y="45"/>
                          <a:pt x="6" y="60"/>
                        </a:cubicBezTo>
                        <a:lnTo>
                          <a:pt x="0" y="60"/>
                        </a:lnTo>
                        <a:cubicBezTo>
                          <a:pt x="0" y="44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cubicBezTo>
                          <a:pt x="6" y="62"/>
                          <a:pt x="6" y="64"/>
                          <a:pt x="6" y="65"/>
                        </a:cubicBezTo>
                        <a:lnTo>
                          <a:pt x="0" y="66"/>
                        </a:lnTo>
                        <a:cubicBezTo>
                          <a:pt x="0" y="64"/>
                          <a:pt x="0" y="62"/>
                          <a:pt x="0" y="60"/>
                        </a:cubicBezTo>
                        <a:lnTo>
                          <a:pt x="6" y="60"/>
                        </a:lnTo>
                        <a:close/>
                        <a:moveTo>
                          <a:pt x="6" y="65"/>
                        </a:moveTo>
                        <a:cubicBezTo>
                          <a:pt x="6" y="65"/>
                          <a:pt x="6" y="66"/>
                          <a:pt x="6" y="66"/>
                        </a:cubicBezTo>
                        <a:lnTo>
                          <a:pt x="1" y="67"/>
                        </a:lnTo>
                        <a:cubicBezTo>
                          <a:pt x="1" y="66"/>
                          <a:pt x="0" y="66"/>
                          <a:pt x="0" y="66"/>
                        </a:cubicBezTo>
                        <a:lnTo>
                          <a:pt x="6" y="65"/>
                        </a:lnTo>
                        <a:close/>
                        <a:moveTo>
                          <a:pt x="6" y="66"/>
                        </a:moveTo>
                        <a:cubicBezTo>
                          <a:pt x="6" y="68"/>
                          <a:pt x="6" y="69"/>
                          <a:pt x="6" y="70"/>
                        </a:cubicBezTo>
                        <a:lnTo>
                          <a:pt x="1" y="71"/>
                        </a:lnTo>
                        <a:cubicBezTo>
                          <a:pt x="1" y="69"/>
                          <a:pt x="1" y="68"/>
                          <a:pt x="1" y="67"/>
                        </a:cubicBezTo>
                        <a:lnTo>
                          <a:pt x="6" y="66"/>
                        </a:lnTo>
                        <a:close/>
                        <a:moveTo>
                          <a:pt x="4" y="73"/>
                        </a:moveTo>
                        <a:lnTo>
                          <a:pt x="1" y="74"/>
                        </a:lnTo>
                        <a:lnTo>
                          <a:pt x="1" y="71"/>
                        </a:lnTo>
                        <a:lnTo>
                          <a:pt x="4" y="70"/>
                        </a:lnTo>
                        <a:lnTo>
                          <a:pt x="4" y="73"/>
                        </a:lnTo>
                        <a:close/>
                        <a:moveTo>
                          <a:pt x="3" y="68"/>
                        </a:moveTo>
                        <a:lnTo>
                          <a:pt x="44" y="58"/>
                        </a:lnTo>
                        <a:lnTo>
                          <a:pt x="45" y="63"/>
                        </a:lnTo>
                        <a:lnTo>
                          <a:pt x="4" y="73"/>
                        </a:lnTo>
                        <a:lnTo>
                          <a:pt x="3" y="68"/>
                        </a:lnTo>
                        <a:close/>
                        <a:moveTo>
                          <a:pt x="47" y="60"/>
                        </a:moveTo>
                        <a:lnTo>
                          <a:pt x="47" y="63"/>
                        </a:lnTo>
                        <a:lnTo>
                          <a:pt x="45" y="63"/>
                        </a:lnTo>
                        <a:lnTo>
                          <a:pt x="45" y="60"/>
                        </a:lnTo>
                        <a:lnTo>
                          <a:pt x="47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6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438" y="3607"/>
                    <a:ext cx="76" cy="79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60BFF3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7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4443" y="3613"/>
                    <a:ext cx="66" cy="6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</p:grpSp>
            <p:sp>
              <p:nvSpPr>
                <p:cNvPr id="61" name="文字方塊 60"/>
                <p:cNvSpPr txBox="1"/>
                <p:nvPr/>
              </p:nvSpPr>
              <p:spPr>
                <a:xfrm>
                  <a:off x="7046561" y="5657843"/>
                  <a:ext cx="4571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1000" dirty="0">
                      <a:solidFill>
                        <a:srgbClr val="3399FF"/>
                      </a:solidFill>
                      <a:latin typeface="Arial" pitchFamily="34" charset="0"/>
                      <a:cs typeface="Arial" pitchFamily="34" charset="0"/>
                    </a:rPr>
                    <a:t>5</a:t>
                  </a:r>
                  <a:endParaRPr lang="zh-TW" altLang="en-US" sz="1000" dirty="0">
                    <a:solidFill>
                      <a:srgbClr val="3399FF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1" name="圓角矩形 70"/>
              <p:cNvSpPr/>
              <p:nvPr/>
            </p:nvSpPr>
            <p:spPr>
              <a:xfrm>
                <a:off x="4069285" y="3835869"/>
                <a:ext cx="227339" cy="134097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108" name="群組 107"/>
            <p:cNvGrpSpPr/>
            <p:nvPr/>
          </p:nvGrpSpPr>
          <p:grpSpPr>
            <a:xfrm>
              <a:off x="2994874" y="4102201"/>
              <a:ext cx="445570" cy="386406"/>
              <a:chOff x="6800629" y="5517658"/>
              <a:chExt cx="445570" cy="386406"/>
            </a:xfrm>
          </p:grpSpPr>
          <p:sp>
            <p:nvSpPr>
              <p:cNvPr id="109" name="Line 58"/>
              <p:cNvSpPr>
                <a:spLocks noChangeShapeType="1"/>
              </p:cNvSpPr>
              <p:nvPr/>
            </p:nvSpPr>
            <p:spPr bwMode="auto">
              <a:xfrm flipH="1" flipV="1">
                <a:off x="6800629" y="5556393"/>
                <a:ext cx="152400" cy="135890"/>
              </a:xfrm>
              <a:prstGeom prst="line">
                <a:avLst/>
              </a:prstGeom>
              <a:noFill/>
              <a:ln w="15875">
                <a:solidFill>
                  <a:srgbClr val="1D78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grpSp>
            <p:nvGrpSpPr>
              <p:cNvPr id="110" name="Group 4"/>
              <p:cNvGrpSpPr>
                <a:grpSpLocks noChangeAspect="1"/>
              </p:cNvGrpSpPr>
              <p:nvPr/>
            </p:nvGrpSpPr>
            <p:grpSpPr bwMode="auto">
              <a:xfrm>
                <a:off x="6976324" y="5517658"/>
                <a:ext cx="269875" cy="355600"/>
                <a:chOff x="4391" y="3480"/>
                <a:chExt cx="170" cy="224"/>
              </a:xfrm>
            </p:grpSpPr>
            <p:sp>
              <p:nvSpPr>
                <p:cNvPr id="11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391" y="3480"/>
                  <a:ext cx="170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3" name="Oval 5"/>
                <p:cNvSpPr>
                  <a:spLocks noChangeArrowheads="1"/>
                </p:cNvSpPr>
                <p:nvPr/>
              </p:nvSpPr>
              <p:spPr bwMode="auto">
                <a:xfrm>
                  <a:off x="4391" y="3480"/>
                  <a:ext cx="170" cy="224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C1C0B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4" name="Oval 6"/>
                <p:cNvSpPr>
                  <a:spLocks noChangeArrowheads="1"/>
                </p:cNvSpPr>
                <p:nvPr/>
              </p:nvSpPr>
              <p:spPr bwMode="auto">
                <a:xfrm>
                  <a:off x="4400" y="3491"/>
                  <a:ext cx="150" cy="20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5" name="Freeform 7"/>
                <p:cNvSpPr>
                  <a:spLocks noEditPoints="1"/>
                </p:cNvSpPr>
                <p:nvPr/>
              </p:nvSpPr>
              <p:spPr bwMode="auto">
                <a:xfrm>
                  <a:off x="4393" y="3482"/>
                  <a:ext cx="166" cy="134"/>
                </a:xfrm>
                <a:custGeom>
                  <a:avLst/>
                  <a:gdLst>
                    <a:gd name="T0" fmla="*/ 91 w 93"/>
                    <a:gd name="T1" fmla="*/ 70 h 75"/>
                    <a:gd name="T2" fmla="*/ 46 w 93"/>
                    <a:gd name="T3" fmla="*/ 64 h 75"/>
                    <a:gd name="T4" fmla="*/ 93 w 93"/>
                    <a:gd name="T5" fmla="*/ 72 h 75"/>
                    <a:gd name="T6" fmla="*/ 90 w 93"/>
                    <a:gd name="T7" fmla="*/ 75 h 75"/>
                    <a:gd name="T8" fmla="*/ 93 w 93"/>
                    <a:gd name="T9" fmla="*/ 72 h 75"/>
                    <a:gd name="T10" fmla="*/ 88 w 93"/>
                    <a:gd name="T11" fmla="*/ 72 h 75"/>
                    <a:gd name="T12" fmla="*/ 93 w 93"/>
                    <a:gd name="T13" fmla="*/ 72 h 75"/>
                    <a:gd name="T14" fmla="*/ 88 w 93"/>
                    <a:gd name="T15" fmla="*/ 72 h 75"/>
                    <a:gd name="T16" fmla="*/ 93 w 93"/>
                    <a:gd name="T17" fmla="*/ 71 h 75"/>
                    <a:gd name="T18" fmla="*/ 88 w 93"/>
                    <a:gd name="T19" fmla="*/ 72 h 75"/>
                    <a:gd name="T20" fmla="*/ 88 w 93"/>
                    <a:gd name="T21" fmla="*/ 69 h 75"/>
                    <a:gd name="T22" fmla="*/ 93 w 93"/>
                    <a:gd name="T23" fmla="*/ 71 h 75"/>
                    <a:gd name="T24" fmla="*/ 88 w 93"/>
                    <a:gd name="T25" fmla="*/ 69 h 75"/>
                    <a:gd name="T26" fmla="*/ 93 w 93"/>
                    <a:gd name="T27" fmla="*/ 62 h 75"/>
                    <a:gd name="T28" fmla="*/ 88 w 93"/>
                    <a:gd name="T29" fmla="*/ 69 h 75"/>
                    <a:gd name="T30" fmla="*/ 88 w 93"/>
                    <a:gd name="T31" fmla="*/ 62 h 75"/>
                    <a:gd name="T32" fmla="*/ 93 w 93"/>
                    <a:gd name="T33" fmla="*/ 62 h 75"/>
                    <a:gd name="T34" fmla="*/ 88 w 93"/>
                    <a:gd name="T35" fmla="*/ 62 h 75"/>
                    <a:gd name="T36" fmla="*/ 80 w 93"/>
                    <a:gd name="T37" fmla="*/ 18 h 75"/>
                    <a:gd name="T38" fmla="*/ 88 w 93"/>
                    <a:gd name="T39" fmla="*/ 62 h 75"/>
                    <a:gd name="T40" fmla="*/ 46 w 93"/>
                    <a:gd name="T41" fmla="*/ 5 h 75"/>
                    <a:gd name="T42" fmla="*/ 80 w 93"/>
                    <a:gd name="T43" fmla="*/ 18 h 75"/>
                    <a:gd name="T44" fmla="*/ 46 w 93"/>
                    <a:gd name="T45" fmla="*/ 5 h 75"/>
                    <a:gd name="T46" fmla="*/ 46 w 93"/>
                    <a:gd name="T47" fmla="*/ 0 h 75"/>
                    <a:gd name="T48" fmla="*/ 46 w 93"/>
                    <a:gd name="T49" fmla="*/ 5 h 75"/>
                    <a:gd name="T50" fmla="*/ 46 w 93"/>
                    <a:gd name="T51" fmla="*/ 5 h 75"/>
                    <a:gd name="T52" fmla="*/ 46 w 93"/>
                    <a:gd name="T53" fmla="*/ 0 h 75"/>
                    <a:gd name="T54" fmla="*/ 46 w 93"/>
                    <a:gd name="T55" fmla="*/ 5 h 75"/>
                    <a:gd name="T56" fmla="*/ 13 w 93"/>
                    <a:gd name="T57" fmla="*/ 18 h 75"/>
                    <a:gd name="T58" fmla="*/ 46 w 93"/>
                    <a:gd name="T59" fmla="*/ 5 h 75"/>
                    <a:gd name="T60" fmla="*/ 4 w 93"/>
                    <a:gd name="T61" fmla="*/ 62 h 75"/>
                    <a:gd name="T62" fmla="*/ 13 w 93"/>
                    <a:gd name="T63" fmla="*/ 18 h 75"/>
                    <a:gd name="T64" fmla="*/ 4 w 93"/>
                    <a:gd name="T65" fmla="*/ 62 h 75"/>
                    <a:gd name="T66" fmla="*/ 0 w 93"/>
                    <a:gd name="T67" fmla="*/ 62 h 75"/>
                    <a:gd name="T68" fmla="*/ 4 w 93"/>
                    <a:gd name="T69" fmla="*/ 62 h 75"/>
                    <a:gd name="T70" fmla="*/ 4 w 93"/>
                    <a:gd name="T71" fmla="*/ 62 h 75"/>
                    <a:gd name="T72" fmla="*/ 0 w 93"/>
                    <a:gd name="T73" fmla="*/ 62 h 75"/>
                    <a:gd name="T74" fmla="*/ 4 w 93"/>
                    <a:gd name="T75" fmla="*/ 62 h 75"/>
                    <a:gd name="T76" fmla="*/ 0 w 93"/>
                    <a:gd name="T77" fmla="*/ 67 h 75"/>
                    <a:gd name="T78" fmla="*/ 4 w 93"/>
                    <a:gd name="T79" fmla="*/ 62 h 75"/>
                    <a:gd name="T80" fmla="*/ 5 w 93"/>
                    <a:gd name="T81" fmla="*/ 68 h 75"/>
                    <a:gd name="T82" fmla="*/ 0 w 93"/>
                    <a:gd name="T83" fmla="*/ 67 h 75"/>
                    <a:gd name="T84" fmla="*/ 5 w 93"/>
                    <a:gd name="T85" fmla="*/ 68 h 75"/>
                    <a:gd name="T86" fmla="*/ 0 w 93"/>
                    <a:gd name="T87" fmla="*/ 73 h 75"/>
                    <a:gd name="T88" fmla="*/ 5 w 93"/>
                    <a:gd name="T89" fmla="*/ 68 h 75"/>
                    <a:gd name="T90" fmla="*/ 1 w 93"/>
                    <a:gd name="T91" fmla="*/ 75 h 75"/>
                    <a:gd name="T92" fmla="*/ 3 w 93"/>
                    <a:gd name="T93" fmla="*/ 72 h 75"/>
                    <a:gd name="T94" fmla="*/ 2 w 93"/>
                    <a:gd name="T95" fmla="*/ 70 h 75"/>
                    <a:gd name="T96" fmla="*/ 47 w 93"/>
                    <a:gd name="T97" fmla="*/ 64 h 75"/>
                    <a:gd name="T98" fmla="*/ 2 w 93"/>
                    <a:gd name="T99" fmla="*/ 70 h 75"/>
                    <a:gd name="T100" fmla="*/ 46 w 93"/>
                    <a:gd name="T101" fmla="*/ 59 h 75"/>
                    <a:gd name="T102" fmla="*/ 46 w 93"/>
                    <a:gd name="T103" fmla="*/ 6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3" h="75">
                      <a:moveTo>
                        <a:pt x="47" y="60"/>
                      </a:moveTo>
                      <a:lnTo>
                        <a:pt x="91" y="70"/>
                      </a:lnTo>
                      <a:lnTo>
                        <a:pt x="90" y="75"/>
                      </a:lnTo>
                      <a:lnTo>
                        <a:pt x="46" y="64"/>
                      </a:lnTo>
                      <a:lnTo>
                        <a:pt x="47" y="60"/>
                      </a:lnTo>
                      <a:close/>
                      <a:moveTo>
                        <a:pt x="93" y="72"/>
                      </a:moveTo>
                      <a:lnTo>
                        <a:pt x="92" y="75"/>
                      </a:lnTo>
                      <a:lnTo>
                        <a:pt x="90" y="75"/>
                      </a:lnTo>
                      <a:lnTo>
                        <a:pt x="90" y="72"/>
                      </a:lnTo>
                      <a:lnTo>
                        <a:pt x="93" y="72"/>
                      </a:lnTo>
                      <a:close/>
                      <a:moveTo>
                        <a:pt x="88" y="72"/>
                      </a:moveTo>
                      <a:lnTo>
                        <a:pt x="88" y="72"/>
                      </a:lnTo>
                      <a:lnTo>
                        <a:pt x="93" y="72"/>
                      </a:lnTo>
                      <a:lnTo>
                        <a:pt x="93" y="72"/>
                      </a:lnTo>
                      <a:lnTo>
                        <a:pt x="88" y="72"/>
                      </a:lnTo>
                      <a:close/>
                      <a:moveTo>
                        <a:pt x="88" y="72"/>
                      </a:moveTo>
                      <a:cubicBezTo>
                        <a:pt x="88" y="71"/>
                        <a:pt x="88" y="71"/>
                        <a:pt x="88" y="71"/>
                      </a:cubicBezTo>
                      <a:lnTo>
                        <a:pt x="93" y="71"/>
                      </a:lnTo>
                      <a:cubicBezTo>
                        <a:pt x="93" y="72"/>
                        <a:pt x="93" y="72"/>
                        <a:pt x="93" y="72"/>
                      </a:cubicBezTo>
                      <a:lnTo>
                        <a:pt x="88" y="72"/>
                      </a:lnTo>
                      <a:close/>
                      <a:moveTo>
                        <a:pt x="88" y="71"/>
                      </a:moveTo>
                      <a:cubicBezTo>
                        <a:pt x="88" y="70"/>
                        <a:pt x="88" y="70"/>
                        <a:pt x="88" y="69"/>
                      </a:cubicBezTo>
                      <a:lnTo>
                        <a:pt x="93" y="70"/>
                      </a:lnTo>
                      <a:cubicBezTo>
                        <a:pt x="93" y="70"/>
                        <a:pt x="93" y="71"/>
                        <a:pt x="93" y="71"/>
                      </a:cubicBezTo>
                      <a:lnTo>
                        <a:pt x="88" y="71"/>
                      </a:lnTo>
                      <a:close/>
                      <a:moveTo>
                        <a:pt x="88" y="69"/>
                      </a:moveTo>
                      <a:cubicBezTo>
                        <a:pt x="88" y="67"/>
                        <a:pt x="88" y="64"/>
                        <a:pt x="88" y="62"/>
                      </a:cubicBezTo>
                      <a:lnTo>
                        <a:pt x="93" y="62"/>
                      </a:lnTo>
                      <a:cubicBezTo>
                        <a:pt x="93" y="64"/>
                        <a:pt x="93" y="67"/>
                        <a:pt x="93" y="70"/>
                      </a:cubicBezTo>
                      <a:lnTo>
                        <a:pt x="88" y="69"/>
                      </a:lnTo>
                      <a:close/>
                      <a:moveTo>
                        <a:pt x="88" y="62"/>
                      </a:moveTo>
                      <a:lnTo>
                        <a:pt x="88" y="62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88" y="62"/>
                      </a:lnTo>
                      <a:close/>
                      <a:moveTo>
                        <a:pt x="88" y="62"/>
                      </a:moveTo>
                      <a:cubicBezTo>
                        <a:pt x="88" y="46"/>
                        <a:pt x="84" y="32"/>
                        <a:pt x="76" y="21"/>
                      </a:cubicBezTo>
                      <a:lnTo>
                        <a:pt x="80" y="18"/>
                      </a:lnTo>
                      <a:cubicBezTo>
                        <a:pt x="88" y="29"/>
                        <a:pt x="93" y="45"/>
                        <a:pt x="93" y="62"/>
                      </a:cubicBezTo>
                      <a:lnTo>
                        <a:pt x="88" y="62"/>
                      </a:lnTo>
                      <a:close/>
                      <a:moveTo>
                        <a:pt x="76" y="21"/>
                      </a:moveTo>
                      <a:cubicBezTo>
                        <a:pt x="68" y="11"/>
                        <a:pt x="58" y="5"/>
                        <a:pt x="46" y="5"/>
                      </a:cubicBezTo>
                      <a:lnTo>
                        <a:pt x="46" y="0"/>
                      </a:lnTo>
                      <a:cubicBezTo>
                        <a:pt x="59" y="0"/>
                        <a:pt x="71" y="7"/>
                        <a:pt x="80" y="18"/>
                      </a:cubicBezTo>
                      <a:lnTo>
                        <a:pt x="76" y="21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lnTo>
                        <a:pt x="46" y="5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46" y="5"/>
                      </a:lnTo>
                      <a:close/>
                      <a:moveTo>
                        <a:pt x="46" y="5"/>
                      </a:moveTo>
                      <a:cubicBezTo>
                        <a:pt x="35" y="5"/>
                        <a:pt x="25" y="11"/>
                        <a:pt x="17" y="21"/>
                      </a:cubicBezTo>
                      <a:lnTo>
                        <a:pt x="13" y="18"/>
                      </a:lnTo>
                      <a:cubicBezTo>
                        <a:pt x="22" y="7"/>
                        <a:pt x="33" y="0"/>
                        <a:pt x="46" y="0"/>
                      </a:cubicBezTo>
                      <a:lnTo>
                        <a:pt x="46" y="5"/>
                      </a:lnTo>
                      <a:close/>
                      <a:moveTo>
                        <a:pt x="17" y="21"/>
                      </a:moveTo>
                      <a:cubicBezTo>
                        <a:pt x="9" y="32"/>
                        <a:pt x="4" y="46"/>
                        <a:pt x="4" y="62"/>
                      </a:cubicBezTo>
                      <a:lnTo>
                        <a:pt x="0" y="62"/>
                      </a:lnTo>
                      <a:cubicBezTo>
                        <a:pt x="0" y="45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4" y="62"/>
                      </a:lnTo>
                      <a:close/>
                      <a:moveTo>
                        <a:pt x="4" y="62"/>
                      </a:moveTo>
                      <a:cubicBezTo>
                        <a:pt x="4" y="63"/>
                        <a:pt x="5" y="65"/>
                        <a:pt x="5" y="67"/>
                      </a:cubicBezTo>
                      <a:lnTo>
                        <a:pt x="0" y="67"/>
                      </a:lnTo>
                      <a:cubicBezTo>
                        <a:pt x="0" y="66"/>
                        <a:pt x="0" y="64"/>
                        <a:pt x="0" y="62"/>
                      </a:cubicBezTo>
                      <a:lnTo>
                        <a:pt x="4" y="62"/>
                      </a:lnTo>
                      <a:close/>
                      <a:moveTo>
                        <a:pt x="5" y="67"/>
                      </a:moveTo>
                      <a:cubicBezTo>
                        <a:pt x="5" y="67"/>
                        <a:pt x="5" y="67"/>
                        <a:pt x="5" y="68"/>
                      </a:cubicBezTo>
                      <a:lnTo>
                        <a:pt x="0" y="68"/>
                      </a:lnTo>
                      <a:cubicBezTo>
                        <a:pt x="0" y="68"/>
                        <a:pt x="0" y="68"/>
                        <a:pt x="0" y="67"/>
                      </a:cubicBezTo>
                      <a:lnTo>
                        <a:pt x="5" y="67"/>
                      </a:lnTo>
                      <a:close/>
                      <a:moveTo>
                        <a:pt x="5" y="68"/>
                      </a:moveTo>
                      <a:cubicBezTo>
                        <a:pt x="5" y="70"/>
                        <a:pt x="5" y="71"/>
                        <a:pt x="5" y="72"/>
                      </a:cubicBezTo>
                      <a:lnTo>
                        <a:pt x="0" y="73"/>
                      </a:lnTo>
                      <a:cubicBezTo>
                        <a:pt x="0" y="71"/>
                        <a:pt x="0" y="70"/>
                        <a:pt x="0" y="68"/>
                      </a:cubicBezTo>
                      <a:lnTo>
                        <a:pt x="5" y="68"/>
                      </a:lnTo>
                      <a:close/>
                      <a:moveTo>
                        <a:pt x="3" y="75"/>
                      </a:moveTo>
                      <a:lnTo>
                        <a:pt x="1" y="75"/>
                      </a:lnTo>
                      <a:lnTo>
                        <a:pt x="0" y="73"/>
                      </a:lnTo>
                      <a:lnTo>
                        <a:pt x="3" y="72"/>
                      </a:lnTo>
                      <a:lnTo>
                        <a:pt x="3" y="75"/>
                      </a:lnTo>
                      <a:close/>
                      <a:moveTo>
                        <a:pt x="2" y="70"/>
                      </a:moveTo>
                      <a:lnTo>
                        <a:pt x="46" y="60"/>
                      </a:lnTo>
                      <a:lnTo>
                        <a:pt x="47" y="64"/>
                      </a:lnTo>
                      <a:lnTo>
                        <a:pt x="3" y="75"/>
                      </a:lnTo>
                      <a:lnTo>
                        <a:pt x="2" y="70"/>
                      </a:lnTo>
                      <a:close/>
                      <a:moveTo>
                        <a:pt x="46" y="60"/>
                      </a:moveTo>
                      <a:lnTo>
                        <a:pt x="46" y="59"/>
                      </a:lnTo>
                      <a:lnTo>
                        <a:pt x="47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6" name="Rectangle 8"/>
                <p:cNvSpPr>
                  <a:spLocks noChangeArrowheads="1"/>
                </p:cNvSpPr>
                <p:nvPr/>
              </p:nvSpPr>
              <p:spPr bwMode="auto">
                <a:xfrm>
                  <a:off x="4472" y="3484"/>
                  <a:ext cx="8" cy="111"/>
                </a:xfrm>
                <a:prstGeom prst="rect">
                  <a:avLst/>
                </a:pr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7" name="Freeform 9"/>
                <p:cNvSpPr>
                  <a:spLocks/>
                </p:cNvSpPr>
                <p:nvPr/>
              </p:nvSpPr>
              <p:spPr bwMode="auto">
                <a:xfrm>
                  <a:off x="4398" y="3489"/>
                  <a:ext cx="75" cy="120"/>
                </a:xfrm>
                <a:custGeom>
                  <a:avLst/>
                  <a:gdLst>
                    <a:gd name="T0" fmla="*/ 42 w 42"/>
                    <a:gd name="T1" fmla="*/ 57 h 67"/>
                    <a:gd name="T2" fmla="*/ 42 w 42"/>
                    <a:gd name="T3" fmla="*/ 0 h 67"/>
                    <a:gd name="T4" fmla="*/ 0 w 42"/>
                    <a:gd name="T5" fmla="*/ 57 h 67"/>
                    <a:gd name="T6" fmla="*/ 1 w 42"/>
                    <a:gd name="T7" fmla="*/ 67 h 67"/>
                    <a:gd name="T8" fmla="*/ 42 w 42"/>
                    <a:gd name="T9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7">
                      <a:moveTo>
                        <a:pt x="42" y="57"/>
                      </a:moveTo>
                      <a:lnTo>
                        <a:pt x="42" y="0"/>
                      </a:lnTo>
                      <a:cubicBezTo>
                        <a:pt x="19" y="0"/>
                        <a:pt x="0" y="26"/>
                        <a:pt x="0" y="57"/>
                      </a:cubicBezTo>
                      <a:cubicBezTo>
                        <a:pt x="0" y="61"/>
                        <a:pt x="0" y="64"/>
                        <a:pt x="1" y="67"/>
                      </a:cubicBezTo>
                      <a:lnTo>
                        <a:pt x="42" y="57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8" name="Freeform 10"/>
                <p:cNvSpPr>
                  <a:spLocks noEditPoints="1"/>
                </p:cNvSpPr>
                <p:nvPr/>
              </p:nvSpPr>
              <p:spPr bwMode="auto">
                <a:xfrm>
                  <a:off x="4393" y="3484"/>
                  <a:ext cx="84" cy="132"/>
                </a:xfrm>
                <a:custGeom>
                  <a:avLst/>
                  <a:gdLst>
                    <a:gd name="T0" fmla="*/ 42 w 47"/>
                    <a:gd name="T1" fmla="*/ 3 h 74"/>
                    <a:gd name="T2" fmla="*/ 47 w 47"/>
                    <a:gd name="T3" fmla="*/ 60 h 74"/>
                    <a:gd name="T4" fmla="*/ 45 w 47"/>
                    <a:gd name="T5" fmla="*/ 0 h 74"/>
                    <a:gd name="T6" fmla="*/ 47 w 47"/>
                    <a:gd name="T7" fmla="*/ 3 h 74"/>
                    <a:gd name="T8" fmla="*/ 45 w 47"/>
                    <a:gd name="T9" fmla="*/ 0 h 74"/>
                    <a:gd name="T10" fmla="*/ 45 w 47"/>
                    <a:gd name="T11" fmla="*/ 5 h 74"/>
                    <a:gd name="T12" fmla="*/ 45 w 47"/>
                    <a:gd name="T13" fmla="*/ 0 h 74"/>
                    <a:gd name="T14" fmla="*/ 45 w 47"/>
                    <a:gd name="T15" fmla="*/ 5 h 74"/>
                    <a:gd name="T16" fmla="*/ 13 w 47"/>
                    <a:gd name="T17" fmla="*/ 18 h 74"/>
                    <a:gd name="T18" fmla="*/ 45 w 47"/>
                    <a:gd name="T19" fmla="*/ 5 h 74"/>
                    <a:gd name="T20" fmla="*/ 6 w 47"/>
                    <a:gd name="T21" fmla="*/ 60 h 74"/>
                    <a:gd name="T22" fmla="*/ 13 w 47"/>
                    <a:gd name="T23" fmla="*/ 18 h 74"/>
                    <a:gd name="T24" fmla="*/ 6 w 47"/>
                    <a:gd name="T25" fmla="*/ 60 h 74"/>
                    <a:gd name="T26" fmla="*/ 0 w 47"/>
                    <a:gd name="T27" fmla="*/ 60 h 74"/>
                    <a:gd name="T28" fmla="*/ 6 w 47"/>
                    <a:gd name="T29" fmla="*/ 60 h 74"/>
                    <a:gd name="T30" fmla="*/ 6 w 47"/>
                    <a:gd name="T31" fmla="*/ 60 h 74"/>
                    <a:gd name="T32" fmla="*/ 0 w 47"/>
                    <a:gd name="T33" fmla="*/ 60 h 74"/>
                    <a:gd name="T34" fmla="*/ 6 w 47"/>
                    <a:gd name="T35" fmla="*/ 60 h 74"/>
                    <a:gd name="T36" fmla="*/ 0 w 47"/>
                    <a:gd name="T37" fmla="*/ 66 h 74"/>
                    <a:gd name="T38" fmla="*/ 6 w 47"/>
                    <a:gd name="T39" fmla="*/ 60 h 74"/>
                    <a:gd name="T40" fmla="*/ 6 w 47"/>
                    <a:gd name="T41" fmla="*/ 66 h 74"/>
                    <a:gd name="T42" fmla="*/ 0 w 47"/>
                    <a:gd name="T43" fmla="*/ 66 h 74"/>
                    <a:gd name="T44" fmla="*/ 6 w 47"/>
                    <a:gd name="T45" fmla="*/ 66 h 74"/>
                    <a:gd name="T46" fmla="*/ 1 w 47"/>
                    <a:gd name="T47" fmla="*/ 71 h 74"/>
                    <a:gd name="T48" fmla="*/ 6 w 47"/>
                    <a:gd name="T49" fmla="*/ 66 h 74"/>
                    <a:gd name="T50" fmla="*/ 1 w 47"/>
                    <a:gd name="T51" fmla="*/ 74 h 74"/>
                    <a:gd name="T52" fmla="*/ 4 w 47"/>
                    <a:gd name="T53" fmla="*/ 70 h 74"/>
                    <a:gd name="T54" fmla="*/ 3 w 47"/>
                    <a:gd name="T55" fmla="*/ 68 h 74"/>
                    <a:gd name="T56" fmla="*/ 45 w 47"/>
                    <a:gd name="T57" fmla="*/ 63 h 74"/>
                    <a:gd name="T58" fmla="*/ 3 w 47"/>
                    <a:gd name="T59" fmla="*/ 68 h 74"/>
                    <a:gd name="T60" fmla="*/ 47 w 47"/>
                    <a:gd name="T61" fmla="*/ 63 h 74"/>
                    <a:gd name="T62" fmla="*/ 45 w 47"/>
                    <a:gd name="T63" fmla="*/ 6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" h="74">
                      <a:moveTo>
                        <a:pt x="42" y="60"/>
                      </a:moveTo>
                      <a:lnTo>
                        <a:pt x="42" y="3"/>
                      </a:lnTo>
                      <a:lnTo>
                        <a:pt x="47" y="3"/>
                      </a:lnTo>
                      <a:lnTo>
                        <a:pt x="47" y="60"/>
                      </a:lnTo>
                      <a:lnTo>
                        <a:pt x="42" y="60"/>
                      </a:lnTo>
                      <a:close/>
                      <a:moveTo>
                        <a:pt x="45" y="0"/>
                      </a:moveTo>
                      <a:lnTo>
                        <a:pt x="47" y="0"/>
                      </a:lnTo>
                      <a:lnTo>
                        <a:pt x="47" y="3"/>
                      </a:lnTo>
                      <a:lnTo>
                        <a:pt x="45" y="3"/>
                      </a:lnTo>
                      <a:lnTo>
                        <a:pt x="45" y="0"/>
                      </a:lnTo>
                      <a:close/>
                      <a:moveTo>
                        <a:pt x="45" y="5"/>
                      </a:moveTo>
                      <a:lnTo>
                        <a:pt x="45" y="5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45" y="5"/>
                      </a:lnTo>
                      <a:close/>
                      <a:moveTo>
                        <a:pt x="45" y="5"/>
                      </a:moveTo>
                      <a:cubicBezTo>
                        <a:pt x="34" y="5"/>
                        <a:pt x="24" y="11"/>
                        <a:pt x="17" y="21"/>
                      </a:cubicBezTo>
                      <a:lnTo>
                        <a:pt x="13" y="18"/>
                      </a:lnTo>
                      <a:cubicBezTo>
                        <a:pt x="21" y="7"/>
                        <a:pt x="32" y="0"/>
                        <a:pt x="45" y="0"/>
                      </a:cubicBezTo>
                      <a:lnTo>
                        <a:pt x="45" y="5"/>
                      </a:lnTo>
                      <a:close/>
                      <a:moveTo>
                        <a:pt x="17" y="21"/>
                      </a:moveTo>
                      <a:cubicBezTo>
                        <a:pt x="10" y="31"/>
                        <a:pt x="6" y="45"/>
                        <a:pt x="6" y="60"/>
                      </a:cubicBezTo>
                      <a:lnTo>
                        <a:pt x="0" y="60"/>
                      </a:lnTo>
                      <a:cubicBezTo>
                        <a:pt x="0" y="44"/>
                        <a:pt x="5" y="29"/>
                        <a:pt x="13" y="18"/>
                      </a:cubicBezTo>
                      <a:lnTo>
                        <a:pt x="17" y="21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0" y="60"/>
                      </a:lnTo>
                      <a:lnTo>
                        <a:pt x="0" y="60"/>
                      </a:lnTo>
                      <a:lnTo>
                        <a:pt x="6" y="60"/>
                      </a:lnTo>
                      <a:close/>
                      <a:moveTo>
                        <a:pt x="6" y="60"/>
                      </a:moveTo>
                      <a:cubicBezTo>
                        <a:pt x="6" y="62"/>
                        <a:pt x="6" y="64"/>
                        <a:pt x="6" y="65"/>
                      </a:cubicBezTo>
                      <a:lnTo>
                        <a:pt x="0" y="66"/>
                      </a:lnTo>
                      <a:cubicBezTo>
                        <a:pt x="0" y="64"/>
                        <a:pt x="0" y="62"/>
                        <a:pt x="0" y="60"/>
                      </a:cubicBezTo>
                      <a:lnTo>
                        <a:pt x="6" y="60"/>
                      </a:lnTo>
                      <a:close/>
                      <a:moveTo>
                        <a:pt x="6" y="65"/>
                      </a:moveTo>
                      <a:cubicBezTo>
                        <a:pt x="6" y="65"/>
                        <a:pt x="6" y="66"/>
                        <a:pt x="6" y="66"/>
                      </a:cubicBezTo>
                      <a:lnTo>
                        <a:pt x="1" y="67"/>
                      </a:lnTo>
                      <a:cubicBezTo>
                        <a:pt x="1" y="66"/>
                        <a:pt x="0" y="66"/>
                        <a:pt x="0" y="66"/>
                      </a:cubicBezTo>
                      <a:lnTo>
                        <a:pt x="6" y="65"/>
                      </a:lnTo>
                      <a:close/>
                      <a:moveTo>
                        <a:pt x="6" y="66"/>
                      </a:moveTo>
                      <a:cubicBezTo>
                        <a:pt x="6" y="68"/>
                        <a:pt x="6" y="69"/>
                        <a:pt x="6" y="70"/>
                      </a:cubicBezTo>
                      <a:lnTo>
                        <a:pt x="1" y="71"/>
                      </a:lnTo>
                      <a:cubicBezTo>
                        <a:pt x="1" y="69"/>
                        <a:pt x="1" y="68"/>
                        <a:pt x="1" y="67"/>
                      </a:cubicBezTo>
                      <a:lnTo>
                        <a:pt x="6" y="66"/>
                      </a:lnTo>
                      <a:close/>
                      <a:moveTo>
                        <a:pt x="4" y="73"/>
                      </a:moveTo>
                      <a:lnTo>
                        <a:pt x="1" y="74"/>
                      </a:lnTo>
                      <a:lnTo>
                        <a:pt x="1" y="71"/>
                      </a:lnTo>
                      <a:lnTo>
                        <a:pt x="4" y="70"/>
                      </a:lnTo>
                      <a:lnTo>
                        <a:pt x="4" y="73"/>
                      </a:lnTo>
                      <a:close/>
                      <a:moveTo>
                        <a:pt x="3" y="68"/>
                      </a:moveTo>
                      <a:lnTo>
                        <a:pt x="44" y="58"/>
                      </a:lnTo>
                      <a:lnTo>
                        <a:pt x="45" y="63"/>
                      </a:lnTo>
                      <a:lnTo>
                        <a:pt x="4" y="73"/>
                      </a:lnTo>
                      <a:lnTo>
                        <a:pt x="3" y="68"/>
                      </a:lnTo>
                      <a:close/>
                      <a:moveTo>
                        <a:pt x="47" y="60"/>
                      </a:moveTo>
                      <a:lnTo>
                        <a:pt x="47" y="63"/>
                      </a:lnTo>
                      <a:lnTo>
                        <a:pt x="45" y="63"/>
                      </a:lnTo>
                      <a:lnTo>
                        <a:pt x="45" y="60"/>
                      </a:lnTo>
                      <a:lnTo>
                        <a:pt x="47" y="60"/>
                      </a:lnTo>
                      <a:close/>
                    </a:path>
                  </a:pathLst>
                </a:custGeom>
                <a:solidFill>
                  <a:srgbClr val="0089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9" name="Oval 11"/>
                <p:cNvSpPr>
                  <a:spLocks noChangeArrowheads="1"/>
                </p:cNvSpPr>
                <p:nvPr/>
              </p:nvSpPr>
              <p:spPr bwMode="auto">
                <a:xfrm>
                  <a:off x="4438" y="3607"/>
                  <a:ext cx="76" cy="79"/>
                </a:xfrm>
                <a:prstGeom prst="ellipse">
                  <a:avLst/>
                </a:prstGeom>
                <a:solidFill>
                  <a:srgbClr val="0089E1"/>
                </a:solidFill>
                <a:ln w="0">
                  <a:solidFill>
                    <a:srgbClr val="60BFF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20" name="Oval 12"/>
                <p:cNvSpPr>
                  <a:spLocks noChangeArrowheads="1"/>
                </p:cNvSpPr>
                <p:nvPr/>
              </p:nvSpPr>
              <p:spPr bwMode="auto">
                <a:xfrm>
                  <a:off x="4443" y="3613"/>
                  <a:ext cx="66" cy="6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</p:grpSp>
          <p:sp>
            <p:nvSpPr>
              <p:cNvPr id="111" name="文字方塊 110"/>
              <p:cNvSpPr txBox="1"/>
              <p:nvPr/>
            </p:nvSpPr>
            <p:spPr>
              <a:xfrm>
                <a:off x="7046561" y="5657843"/>
                <a:ext cx="457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000" dirty="0">
                    <a:solidFill>
                      <a:srgbClr val="3399FF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zh-TW" altLang="en-US" sz="1000" dirty="0">
                  <a:solidFill>
                    <a:srgbClr val="3399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1" name="圓角矩形 120"/>
            <p:cNvSpPr/>
            <p:nvPr/>
          </p:nvSpPr>
          <p:spPr>
            <a:xfrm>
              <a:off x="2856435" y="4039069"/>
              <a:ext cx="227339" cy="13409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50" name="群組 49"/>
            <p:cNvGrpSpPr/>
            <p:nvPr/>
          </p:nvGrpSpPr>
          <p:grpSpPr>
            <a:xfrm>
              <a:off x="6000750" y="4381125"/>
              <a:ext cx="802899" cy="515620"/>
              <a:chOff x="5953125" y="4285875"/>
              <a:chExt cx="802899" cy="515620"/>
            </a:xfrm>
          </p:grpSpPr>
          <p:sp>
            <p:nvSpPr>
              <p:cNvPr id="44" name="圓角矩形 43"/>
              <p:cNvSpPr/>
              <p:nvPr/>
            </p:nvSpPr>
            <p:spPr>
              <a:xfrm>
                <a:off x="5953125" y="4285875"/>
                <a:ext cx="356997" cy="123735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122" name="群組 121"/>
              <p:cNvGrpSpPr/>
              <p:nvPr/>
            </p:nvGrpSpPr>
            <p:grpSpPr>
              <a:xfrm>
                <a:off x="6310454" y="4415089"/>
                <a:ext cx="445570" cy="386406"/>
                <a:chOff x="6800629" y="5517658"/>
                <a:chExt cx="445570" cy="386406"/>
              </a:xfrm>
            </p:grpSpPr>
            <p:sp>
              <p:nvSpPr>
                <p:cNvPr id="123" name="Line 58"/>
                <p:cNvSpPr>
                  <a:spLocks noChangeShapeType="1"/>
                </p:cNvSpPr>
                <p:nvPr/>
              </p:nvSpPr>
              <p:spPr bwMode="auto">
                <a:xfrm flipH="1" flipV="1">
                  <a:off x="6800629" y="5556393"/>
                  <a:ext cx="152400" cy="135890"/>
                </a:xfrm>
                <a:prstGeom prst="line">
                  <a:avLst/>
                </a:prstGeom>
                <a:noFill/>
                <a:ln w="15875">
                  <a:solidFill>
                    <a:srgbClr val="1D78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TW" altLang="en-US"/>
                </a:p>
              </p:txBody>
            </p:sp>
            <p:grpSp>
              <p:nvGrpSpPr>
                <p:cNvPr id="124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976324" y="5517658"/>
                  <a:ext cx="269875" cy="355600"/>
                  <a:chOff x="4391" y="3480"/>
                  <a:chExt cx="170" cy="224"/>
                </a:xfrm>
              </p:grpSpPr>
              <p:sp>
                <p:nvSpPr>
                  <p:cNvPr id="126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391" y="3480"/>
                    <a:ext cx="170" cy="2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27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4391" y="3480"/>
                    <a:ext cx="170" cy="224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C1C0B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2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4400" y="3491"/>
                    <a:ext cx="150" cy="20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2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4393" y="3482"/>
                    <a:ext cx="166" cy="134"/>
                  </a:xfrm>
                  <a:custGeom>
                    <a:avLst/>
                    <a:gdLst>
                      <a:gd name="T0" fmla="*/ 91 w 93"/>
                      <a:gd name="T1" fmla="*/ 70 h 75"/>
                      <a:gd name="T2" fmla="*/ 46 w 93"/>
                      <a:gd name="T3" fmla="*/ 64 h 75"/>
                      <a:gd name="T4" fmla="*/ 93 w 93"/>
                      <a:gd name="T5" fmla="*/ 72 h 75"/>
                      <a:gd name="T6" fmla="*/ 90 w 93"/>
                      <a:gd name="T7" fmla="*/ 75 h 75"/>
                      <a:gd name="T8" fmla="*/ 93 w 93"/>
                      <a:gd name="T9" fmla="*/ 72 h 75"/>
                      <a:gd name="T10" fmla="*/ 88 w 93"/>
                      <a:gd name="T11" fmla="*/ 72 h 75"/>
                      <a:gd name="T12" fmla="*/ 93 w 93"/>
                      <a:gd name="T13" fmla="*/ 72 h 75"/>
                      <a:gd name="T14" fmla="*/ 88 w 93"/>
                      <a:gd name="T15" fmla="*/ 72 h 75"/>
                      <a:gd name="T16" fmla="*/ 93 w 93"/>
                      <a:gd name="T17" fmla="*/ 71 h 75"/>
                      <a:gd name="T18" fmla="*/ 88 w 93"/>
                      <a:gd name="T19" fmla="*/ 72 h 75"/>
                      <a:gd name="T20" fmla="*/ 88 w 93"/>
                      <a:gd name="T21" fmla="*/ 69 h 75"/>
                      <a:gd name="T22" fmla="*/ 93 w 93"/>
                      <a:gd name="T23" fmla="*/ 71 h 75"/>
                      <a:gd name="T24" fmla="*/ 88 w 93"/>
                      <a:gd name="T25" fmla="*/ 69 h 75"/>
                      <a:gd name="T26" fmla="*/ 93 w 93"/>
                      <a:gd name="T27" fmla="*/ 62 h 75"/>
                      <a:gd name="T28" fmla="*/ 88 w 93"/>
                      <a:gd name="T29" fmla="*/ 69 h 75"/>
                      <a:gd name="T30" fmla="*/ 88 w 93"/>
                      <a:gd name="T31" fmla="*/ 62 h 75"/>
                      <a:gd name="T32" fmla="*/ 93 w 93"/>
                      <a:gd name="T33" fmla="*/ 62 h 75"/>
                      <a:gd name="T34" fmla="*/ 88 w 93"/>
                      <a:gd name="T35" fmla="*/ 62 h 75"/>
                      <a:gd name="T36" fmla="*/ 80 w 93"/>
                      <a:gd name="T37" fmla="*/ 18 h 75"/>
                      <a:gd name="T38" fmla="*/ 88 w 93"/>
                      <a:gd name="T39" fmla="*/ 62 h 75"/>
                      <a:gd name="T40" fmla="*/ 46 w 93"/>
                      <a:gd name="T41" fmla="*/ 5 h 75"/>
                      <a:gd name="T42" fmla="*/ 80 w 93"/>
                      <a:gd name="T43" fmla="*/ 18 h 75"/>
                      <a:gd name="T44" fmla="*/ 46 w 93"/>
                      <a:gd name="T45" fmla="*/ 5 h 75"/>
                      <a:gd name="T46" fmla="*/ 46 w 93"/>
                      <a:gd name="T47" fmla="*/ 0 h 75"/>
                      <a:gd name="T48" fmla="*/ 46 w 93"/>
                      <a:gd name="T49" fmla="*/ 5 h 75"/>
                      <a:gd name="T50" fmla="*/ 46 w 93"/>
                      <a:gd name="T51" fmla="*/ 5 h 75"/>
                      <a:gd name="T52" fmla="*/ 46 w 93"/>
                      <a:gd name="T53" fmla="*/ 0 h 75"/>
                      <a:gd name="T54" fmla="*/ 46 w 93"/>
                      <a:gd name="T55" fmla="*/ 5 h 75"/>
                      <a:gd name="T56" fmla="*/ 13 w 93"/>
                      <a:gd name="T57" fmla="*/ 18 h 75"/>
                      <a:gd name="T58" fmla="*/ 46 w 93"/>
                      <a:gd name="T59" fmla="*/ 5 h 75"/>
                      <a:gd name="T60" fmla="*/ 4 w 93"/>
                      <a:gd name="T61" fmla="*/ 62 h 75"/>
                      <a:gd name="T62" fmla="*/ 13 w 93"/>
                      <a:gd name="T63" fmla="*/ 18 h 75"/>
                      <a:gd name="T64" fmla="*/ 4 w 93"/>
                      <a:gd name="T65" fmla="*/ 62 h 75"/>
                      <a:gd name="T66" fmla="*/ 0 w 93"/>
                      <a:gd name="T67" fmla="*/ 62 h 75"/>
                      <a:gd name="T68" fmla="*/ 4 w 93"/>
                      <a:gd name="T69" fmla="*/ 62 h 75"/>
                      <a:gd name="T70" fmla="*/ 4 w 93"/>
                      <a:gd name="T71" fmla="*/ 62 h 75"/>
                      <a:gd name="T72" fmla="*/ 0 w 93"/>
                      <a:gd name="T73" fmla="*/ 62 h 75"/>
                      <a:gd name="T74" fmla="*/ 4 w 93"/>
                      <a:gd name="T75" fmla="*/ 62 h 75"/>
                      <a:gd name="T76" fmla="*/ 0 w 93"/>
                      <a:gd name="T77" fmla="*/ 67 h 75"/>
                      <a:gd name="T78" fmla="*/ 4 w 93"/>
                      <a:gd name="T79" fmla="*/ 62 h 75"/>
                      <a:gd name="T80" fmla="*/ 5 w 93"/>
                      <a:gd name="T81" fmla="*/ 68 h 75"/>
                      <a:gd name="T82" fmla="*/ 0 w 93"/>
                      <a:gd name="T83" fmla="*/ 67 h 75"/>
                      <a:gd name="T84" fmla="*/ 5 w 93"/>
                      <a:gd name="T85" fmla="*/ 68 h 75"/>
                      <a:gd name="T86" fmla="*/ 0 w 93"/>
                      <a:gd name="T87" fmla="*/ 73 h 75"/>
                      <a:gd name="T88" fmla="*/ 5 w 93"/>
                      <a:gd name="T89" fmla="*/ 68 h 75"/>
                      <a:gd name="T90" fmla="*/ 1 w 93"/>
                      <a:gd name="T91" fmla="*/ 75 h 75"/>
                      <a:gd name="T92" fmla="*/ 3 w 93"/>
                      <a:gd name="T93" fmla="*/ 72 h 75"/>
                      <a:gd name="T94" fmla="*/ 2 w 93"/>
                      <a:gd name="T95" fmla="*/ 70 h 75"/>
                      <a:gd name="T96" fmla="*/ 47 w 93"/>
                      <a:gd name="T97" fmla="*/ 64 h 75"/>
                      <a:gd name="T98" fmla="*/ 2 w 93"/>
                      <a:gd name="T99" fmla="*/ 70 h 75"/>
                      <a:gd name="T100" fmla="*/ 46 w 93"/>
                      <a:gd name="T101" fmla="*/ 59 h 75"/>
                      <a:gd name="T102" fmla="*/ 46 w 93"/>
                      <a:gd name="T103" fmla="*/ 62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93" h="75">
                        <a:moveTo>
                          <a:pt x="47" y="60"/>
                        </a:moveTo>
                        <a:lnTo>
                          <a:pt x="91" y="70"/>
                        </a:lnTo>
                        <a:lnTo>
                          <a:pt x="90" y="75"/>
                        </a:lnTo>
                        <a:lnTo>
                          <a:pt x="46" y="64"/>
                        </a:lnTo>
                        <a:lnTo>
                          <a:pt x="47" y="60"/>
                        </a:lnTo>
                        <a:close/>
                        <a:moveTo>
                          <a:pt x="93" y="72"/>
                        </a:moveTo>
                        <a:lnTo>
                          <a:pt x="92" y="75"/>
                        </a:lnTo>
                        <a:lnTo>
                          <a:pt x="90" y="75"/>
                        </a:lnTo>
                        <a:lnTo>
                          <a:pt x="90" y="72"/>
                        </a:lnTo>
                        <a:lnTo>
                          <a:pt x="93" y="72"/>
                        </a:lnTo>
                        <a:close/>
                        <a:moveTo>
                          <a:pt x="88" y="72"/>
                        </a:moveTo>
                        <a:lnTo>
                          <a:pt x="88" y="72"/>
                        </a:lnTo>
                        <a:lnTo>
                          <a:pt x="93" y="72"/>
                        </a:lnTo>
                        <a:lnTo>
                          <a:pt x="93" y="72"/>
                        </a:lnTo>
                        <a:lnTo>
                          <a:pt x="88" y="72"/>
                        </a:lnTo>
                        <a:close/>
                        <a:moveTo>
                          <a:pt x="88" y="72"/>
                        </a:moveTo>
                        <a:cubicBezTo>
                          <a:pt x="88" y="71"/>
                          <a:pt x="88" y="71"/>
                          <a:pt x="88" y="71"/>
                        </a:cubicBezTo>
                        <a:lnTo>
                          <a:pt x="93" y="71"/>
                        </a:lnTo>
                        <a:cubicBezTo>
                          <a:pt x="93" y="72"/>
                          <a:pt x="93" y="72"/>
                          <a:pt x="93" y="72"/>
                        </a:cubicBezTo>
                        <a:lnTo>
                          <a:pt x="88" y="72"/>
                        </a:lnTo>
                        <a:close/>
                        <a:moveTo>
                          <a:pt x="88" y="71"/>
                        </a:moveTo>
                        <a:cubicBezTo>
                          <a:pt x="88" y="70"/>
                          <a:pt x="88" y="70"/>
                          <a:pt x="88" y="69"/>
                        </a:cubicBezTo>
                        <a:lnTo>
                          <a:pt x="93" y="70"/>
                        </a:lnTo>
                        <a:cubicBezTo>
                          <a:pt x="93" y="70"/>
                          <a:pt x="93" y="71"/>
                          <a:pt x="93" y="71"/>
                        </a:cubicBezTo>
                        <a:lnTo>
                          <a:pt x="88" y="71"/>
                        </a:lnTo>
                        <a:close/>
                        <a:moveTo>
                          <a:pt x="88" y="69"/>
                        </a:moveTo>
                        <a:cubicBezTo>
                          <a:pt x="88" y="67"/>
                          <a:pt x="88" y="64"/>
                          <a:pt x="88" y="62"/>
                        </a:cubicBezTo>
                        <a:lnTo>
                          <a:pt x="93" y="62"/>
                        </a:lnTo>
                        <a:cubicBezTo>
                          <a:pt x="93" y="64"/>
                          <a:pt x="93" y="67"/>
                          <a:pt x="93" y="70"/>
                        </a:cubicBezTo>
                        <a:lnTo>
                          <a:pt x="88" y="69"/>
                        </a:lnTo>
                        <a:close/>
                        <a:moveTo>
                          <a:pt x="88" y="62"/>
                        </a:moveTo>
                        <a:lnTo>
                          <a:pt x="88" y="62"/>
                        </a:lnTo>
                        <a:lnTo>
                          <a:pt x="93" y="62"/>
                        </a:lnTo>
                        <a:lnTo>
                          <a:pt x="93" y="62"/>
                        </a:lnTo>
                        <a:lnTo>
                          <a:pt x="88" y="62"/>
                        </a:lnTo>
                        <a:close/>
                        <a:moveTo>
                          <a:pt x="88" y="62"/>
                        </a:moveTo>
                        <a:cubicBezTo>
                          <a:pt x="88" y="46"/>
                          <a:pt x="84" y="32"/>
                          <a:pt x="76" y="21"/>
                        </a:cubicBezTo>
                        <a:lnTo>
                          <a:pt x="80" y="18"/>
                        </a:lnTo>
                        <a:cubicBezTo>
                          <a:pt x="88" y="29"/>
                          <a:pt x="93" y="45"/>
                          <a:pt x="93" y="62"/>
                        </a:cubicBezTo>
                        <a:lnTo>
                          <a:pt x="88" y="62"/>
                        </a:lnTo>
                        <a:close/>
                        <a:moveTo>
                          <a:pt x="76" y="21"/>
                        </a:moveTo>
                        <a:cubicBezTo>
                          <a:pt x="68" y="11"/>
                          <a:pt x="58" y="5"/>
                          <a:pt x="46" y="5"/>
                        </a:cubicBezTo>
                        <a:lnTo>
                          <a:pt x="46" y="0"/>
                        </a:lnTo>
                        <a:cubicBezTo>
                          <a:pt x="59" y="0"/>
                          <a:pt x="71" y="7"/>
                          <a:pt x="80" y="18"/>
                        </a:cubicBezTo>
                        <a:lnTo>
                          <a:pt x="76" y="21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lnTo>
                          <a:pt x="46" y="5"/>
                        </a:ln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46" y="5"/>
                        </a:lnTo>
                        <a:close/>
                        <a:moveTo>
                          <a:pt x="46" y="5"/>
                        </a:moveTo>
                        <a:cubicBezTo>
                          <a:pt x="35" y="5"/>
                          <a:pt x="25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2" y="7"/>
                          <a:pt x="33" y="0"/>
                          <a:pt x="46" y="0"/>
                        </a:cubicBezTo>
                        <a:lnTo>
                          <a:pt x="46" y="5"/>
                        </a:lnTo>
                        <a:close/>
                        <a:moveTo>
                          <a:pt x="17" y="21"/>
                        </a:moveTo>
                        <a:cubicBezTo>
                          <a:pt x="9" y="32"/>
                          <a:pt x="4" y="46"/>
                          <a:pt x="4" y="62"/>
                        </a:cubicBezTo>
                        <a:lnTo>
                          <a:pt x="0" y="62"/>
                        </a:lnTo>
                        <a:cubicBezTo>
                          <a:pt x="0" y="45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lnTo>
                          <a:pt x="4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4" y="62"/>
                        </a:lnTo>
                        <a:close/>
                        <a:moveTo>
                          <a:pt x="4" y="62"/>
                        </a:moveTo>
                        <a:cubicBezTo>
                          <a:pt x="4" y="63"/>
                          <a:pt x="5" y="65"/>
                          <a:pt x="5" y="67"/>
                        </a:cubicBezTo>
                        <a:lnTo>
                          <a:pt x="0" y="67"/>
                        </a:lnTo>
                        <a:cubicBezTo>
                          <a:pt x="0" y="66"/>
                          <a:pt x="0" y="64"/>
                          <a:pt x="0" y="62"/>
                        </a:cubicBezTo>
                        <a:lnTo>
                          <a:pt x="4" y="62"/>
                        </a:lnTo>
                        <a:close/>
                        <a:moveTo>
                          <a:pt x="5" y="67"/>
                        </a:moveTo>
                        <a:cubicBezTo>
                          <a:pt x="5" y="67"/>
                          <a:pt x="5" y="67"/>
                          <a:pt x="5" y="68"/>
                        </a:cubicBezTo>
                        <a:lnTo>
                          <a:pt x="0" y="68"/>
                        </a:lnTo>
                        <a:cubicBezTo>
                          <a:pt x="0" y="68"/>
                          <a:pt x="0" y="68"/>
                          <a:pt x="0" y="67"/>
                        </a:cubicBezTo>
                        <a:lnTo>
                          <a:pt x="5" y="67"/>
                        </a:lnTo>
                        <a:close/>
                        <a:moveTo>
                          <a:pt x="5" y="68"/>
                        </a:moveTo>
                        <a:cubicBezTo>
                          <a:pt x="5" y="70"/>
                          <a:pt x="5" y="71"/>
                          <a:pt x="5" y="72"/>
                        </a:cubicBezTo>
                        <a:lnTo>
                          <a:pt x="0" y="73"/>
                        </a:lnTo>
                        <a:cubicBezTo>
                          <a:pt x="0" y="71"/>
                          <a:pt x="0" y="70"/>
                          <a:pt x="0" y="68"/>
                        </a:cubicBezTo>
                        <a:lnTo>
                          <a:pt x="5" y="68"/>
                        </a:lnTo>
                        <a:close/>
                        <a:moveTo>
                          <a:pt x="3" y="75"/>
                        </a:moveTo>
                        <a:lnTo>
                          <a:pt x="1" y="75"/>
                        </a:lnTo>
                        <a:lnTo>
                          <a:pt x="0" y="73"/>
                        </a:lnTo>
                        <a:lnTo>
                          <a:pt x="3" y="72"/>
                        </a:lnTo>
                        <a:lnTo>
                          <a:pt x="3" y="75"/>
                        </a:lnTo>
                        <a:close/>
                        <a:moveTo>
                          <a:pt x="2" y="70"/>
                        </a:moveTo>
                        <a:lnTo>
                          <a:pt x="46" y="60"/>
                        </a:lnTo>
                        <a:lnTo>
                          <a:pt x="47" y="64"/>
                        </a:lnTo>
                        <a:lnTo>
                          <a:pt x="3" y="75"/>
                        </a:lnTo>
                        <a:lnTo>
                          <a:pt x="2" y="70"/>
                        </a:lnTo>
                        <a:close/>
                        <a:moveTo>
                          <a:pt x="46" y="60"/>
                        </a:moveTo>
                        <a:lnTo>
                          <a:pt x="46" y="59"/>
                        </a:lnTo>
                        <a:lnTo>
                          <a:pt x="47" y="60"/>
                        </a:lnTo>
                        <a:lnTo>
                          <a:pt x="46" y="62"/>
                        </a:lnTo>
                        <a:lnTo>
                          <a:pt x="46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30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472" y="3484"/>
                    <a:ext cx="8" cy="111"/>
                  </a:xfrm>
                  <a:prstGeom prst="rect">
                    <a:avLst/>
                  </a:pr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31" name="Freeform 9"/>
                  <p:cNvSpPr>
                    <a:spLocks/>
                  </p:cNvSpPr>
                  <p:nvPr/>
                </p:nvSpPr>
                <p:spPr bwMode="auto">
                  <a:xfrm>
                    <a:off x="4398" y="3489"/>
                    <a:ext cx="75" cy="120"/>
                  </a:xfrm>
                  <a:custGeom>
                    <a:avLst/>
                    <a:gdLst>
                      <a:gd name="T0" fmla="*/ 42 w 42"/>
                      <a:gd name="T1" fmla="*/ 57 h 67"/>
                      <a:gd name="T2" fmla="*/ 42 w 42"/>
                      <a:gd name="T3" fmla="*/ 0 h 67"/>
                      <a:gd name="T4" fmla="*/ 0 w 42"/>
                      <a:gd name="T5" fmla="*/ 57 h 67"/>
                      <a:gd name="T6" fmla="*/ 1 w 42"/>
                      <a:gd name="T7" fmla="*/ 67 h 67"/>
                      <a:gd name="T8" fmla="*/ 42 w 42"/>
                      <a:gd name="T9" fmla="*/ 5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2" h="67">
                        <a:moveTo>
                          <a:pt x="42" y="57"/>
                        </a:moveTo>
                        <a:lnTo>
                          <a:pt x="42" y="0"/>
                        </a:lnTo>
                        <a:cubicBezTo>
                          <a:pt x="19" y="0"/>
                          <a:pt x="0" y="26"/>
                          <a:pt x="0" y="57"/>
                        </a:cubicBezTo>
                        <a:cubicBezTo>
                          <a:pt x="0" y="61"/>
                          <a:pt x="0" y="64"/>
                          <a:pt x="1" y="67"/>
                        </a:cubicBezTo>
                        <a:lnTo>
                          <a:pt x="42" y="57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32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4393" y="3484"/>
                    <a:ext cx="84" cy="132"/>
                  </a:xfrm>
                  <a:custGeom>
                    <a:avLst/>
                    <a:gdLst>
                      <a:gd name="T0" fmla="*/ 42 w 47"/>
                      <a:gd name="T1" fmla="*/ 3 h 74"/>
                      <a:gd name="T2" fmla="*/ 47 w 47"/>
                      <a:gd name="T3" fmla="*/ 60 h 74"/>
                      <a:gd name="T4" fmla="*/ 45 w 47"/>
                      <a:gd name="T5" fmla="*/ 0 h 74"/>
                      <a:gd name="T6" fmla="*/ 47 w 47"/>
                      <a:gd name="T7" fmla="*/ 3 h 74"/>
                      <a:gd name="T8" fmla="*/ 45 w 47"/>
                      <a:gd name="T9" fmla="*/ 0 h 74"/>
                      <a:gd name="T10" fmla="*/ 45 w 47"/>
                      <a:gd name="T11" fmla="*/ 5 h 74"/>
                      <a:gd name="T12" fmla="*/ 45 w 47"/>
                      <a:gd name="T13" fmla="*/ 0 h 74"/>
                      <a:gd name="T14" fmla="*/ 45 w 47"/>
                      <a:gd name="T15" fmla="*/ 5 h 74"/>
                      <a:gd name="T16" fmla="*/ 13 w 47"/>
                      <a:gd name="T17" fmla="*/ 18 h 74"/>
                      <a:gd name="T18" fmla="*/ 45 w 47"/>
                      <a:gd name="T19" fmla="*/ 5 h 74"/>
                      <a:gd name="T20" fmla="*/ 6 w 47"/>
                      <a:gd name="T21" fmla="*/ 60 h 74"/>
                      <a:gd name="T22" fmla="*/ 13 w 47"/>
                      <a:gd name="T23" fmla="*/ 18 h 74"/>
                      <a:gd name="T24" fmla="*/ 6 w 47"/>
                      <a:gd name="T25" fmla="*/ 60 h 74"/>
                      <a:gd name="T26" fmla="*/ 0 w 47"/>
                      <a:gd name="T27" fmla="*/ 60 h 74"/>
                      <a:gd name="T28" fmla="*/ 6 w 47"/>
                      <a:gd name="T29" fmla="*/ 60 h 74"/>
                      <a:gd name="T30" fmla="*/ 6 w 47"/>
                      <a:gd name="T31" fmla="*/ 60 h 74"/>
                      <a:gd name="T32" fmla="*/ 0 w 47"/>
                      <a:gd name="T33" fmla="*/ 60 h 74"/>
                      <a:gd name="T34" fmla="*/ 6 w 47"/>
                      <a:gd name="T35" fmla="*/ 60 h 74"/>
                      <a:gd name="T36" fmla="*/ 0 w 47"/>
                      <a:gd name="T37" fmla="*/ 66 h 74"/>
                      <a:gd name="T38" fmla="*/ 6 w 47"/>
                      <a:gd name="T39" fmla="*/ 60 h 74"/>
                      <a:gd name="T40" fmla="*/ 6 w 47"/>
                      <a:gd name="T41" fmla="*/ 66 h 74"/>
                      <a:gd name="T42" fmla="*/ 0 w 47"/>
                      <a:gd name="T43" fmla="*/ 66 h 74"/>
                      <a:gd name="T44" fmla="*/ 6 w 47"/>
                      <a:gd name="T45" fmla="*/ 66 h 74"/>
                      <a:gd name="T46" fmla="*/ 1 w 47"/>
                      <a:gd name="T47" fmla="*/ 71 h 74"/>
                      <a:gd name="T48" fmla="*/ 6 w 47"/>
                      <a:gd name="T49" fmla="*/ 66 h 74"/>
                      <a:gd name="T50" fmla="*/ 1 w 47"/>
                      <a:gd name="T51" fmla="*/ 74 h 74"/>
                      <a:gd name="T52" fmla="*/ 4 w 47"/>
                      <a:gd name="T53" fmla="*/ 70 h 74"/>
                      <a:gd name="T54" fmla="*/ 3 w 47"/>
                      <a:gd name="T55" fmla="*/ 68 h 74"/>
                      <a:gd name="T56" fmla="*/ 45 w 47"/>
                      <a:gd name="T57" fmla="*/ 63 h 74"/>
                      <a:gd name="T58" fmla="*/ 3 w 47"/>
                      <a:gd name="T59" fmla="*/ 68 h 74"/>
                      <a:gd name="T60" fmla="*/ 47 w 47"/>
                      <a:gd name="T61" fmla="*/ 63 h 74"/>
                      <a:gd name="T62" fmla="*/ 45 w 47"/>
                      <a:gd name="T63" fmla="*/ 6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74">
                        <a:moveTo>
                          <a:pt x="42" y="60"/>
                        </a:moveTo>
                        <a:lnTo>
                          <a:pt x="42" y="3"/>
                        </a:lnTo>
                        <a:lnTo>
                          <a:pt x="47" y="3"/>
                        </a:lnTo>
                        <a:lnTo>
                          <a:pt x="47" y="60"/>
                        </a:lnTo>
                        <a:lnTo>
                          <a:pt x="42" y="60"/>
                        </a:lnTo>
                        <a:close/>
                        <a:moveTo>
                          <a:pt x="45" y="0"/>
                        </a:moveTo>
                        <a:lnTo>
                          <a:pt x="47" y="0"/>
                        </a:lnTo>
                        <a:lnTo>
                          <a:pt x="47" y="3"/>
                        </a:lnTo>
                        <a:lnTo>
                          <a:pt x="45" y="3"/>
                        </a:lnTo>
                        <a:lnTo>
                          <a:pt x="45" y="0"/>
                        </a:lnTo>
                        <a:close/>
                        <a:moveTo>
                          <a:pt x="45" y="5"/>
                        </a:moveTo>
                        <a:lnTo>
                          <a:pt x="45" y="5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lnTo>
                          <a:pt x="45" y="5"/>
                        </a:lnTo>
                        <a:close/>
                        <a:moveTo>
                          <a:pt x="45" y="5"/>
                        </a:moveTo>
                        <a:cubicBezTo>
                          <a:pt x="34" y="5"/>
                          <a:pt x="24" y="11"/>
                          <a:pt x="17" y="21"/>
                        </a:cubicBezTo>
                        <a:lnTo>
                          <a:pt x="13" y="18"/>
                        </a:lnTo>
                        <a:cubicBezTo>
                          <a:pt x="21" y="7"/>
                          <a:pt x="32" y="0"/>
                          <a:pt x="45" y="0"/>
                        </a:cubicBezTo>
                        <a:lnTo>
                          <a:pt x="45" y="5"/>
                        </a:lnTo>
                        <a:close/>
                        <a:moveTo>
                          <a:pt x="17" y="21"/>
                        </a:moveTo>
                        <a:cubicBezTo>
                          <a:pt x="10" y="31"/>
                          <a:pt x="6" y="45"/>
                          <a:pt x="6" y="60"/>
                        </a:cubicBezTo>
                        <a:lnTo>
                          <a:pt x="0" y="60"/>
                        </a:lnTo>
                        <a:cubicBezTo>
                          <a:pt x="0" y="44"/>
                          <a:pt x="5" y="29"/>
                          <a:pt x="13" y="18"/>
                        </a:cubicBezTo>
                        <a:lnTo>
                          <a:pt x="17" y="21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lnTo>
                          <a:pt x="6" y="60"/>
                        </a:lnTo>
                        <a:lnTo>
                          <a:pt x="0" y="60"/>
                        </a:lnTo>
                        <a:lnTo>
                          <a:pt x="0" y="60"/>
                        </a:lnTo>
                        <a:lnTo>
                          <a:pt x="6" y="60"/>
                        </a:lnTo>
                        <a:close/>
                        <a:moveTo>
                          <a:pt x="6" y="60"/>
                        </a:moveTo>
                        <a:cubicBezTo>
                          <a:pt x="6" y="62"/>
                          <a:pt x="6" y="64"/>
                          <a:pt x="6" y="65"/>
                        </a:cubicBezTo>
                        <a:lnTo>
                          <a:pt x="0" y="66"/>
                        </a:lnTo>
                        <a:cubicBezTo>
                          <a:pt x="0" y="64"/>
                          <a:pt x="0" y="62"/>
                          <a:pt x="0" y="60"/>
                        </a:cubicBezTo>
                        <a:lnTo>
                          <a:pt x="6" y="60"/>
                        </a:lnTo>
                        <a:close/>
                        <a:moveTo>
                          <a:pt x="6" y="65"/>
                        </a:moveTo>
                        <a:cubicBezTo>
                          <a:pt x="6" y="65"/>
                          <a:pt x="6" y="66"/>
                          <a:pt x="6" y="66"/>
                        </a:cubicBezTo>
                        <a:lnTo>
                          <a:pt x="1" y="67"/>
                        </a:lnTo>
                        <a:cubicBezTo>
                          <a:pt x="1" y="66"/>
                          <a:pt x="0" y="66"/>
                          <a:pt x="0" y="66"/>
                        </a:cubicBezTo>
                        <a:lnTo>
                          <a:pt x="6" y="65"/>
                        </a:lnTo>
                        <a:close/>
                        <a:moveTo>
                          <a:pt x="6" y="66"/>
                        </a:moveTo>
                        <a:cubicBezTo>
                          <a:pt x="6" y="68"/>
                          <a:pt x="6" y="69"/>
                          <a:pt x="6" y="70"/>
                        </a:cubicBezTo>
                        <a:lnTo>
                          <a:pt x="1" y="71"/>
                        </a:lnTo>
                        <a:cubicBezTo>
                          <a:pt x="1" y="69"/>
                          <a:pt x="1" y="68"/>
                          <a:pt x="1" y="67"/>
                        </a:cubicBezTo>
                        <a:lnTo>
                          <a:pt x="6" y="66"/>
                        </a:lnTo>
                        <a:close/>
                        <a:moveTo>
                          <a:pt x="4" y="73"/>
                        </a:moveTo>
                        <a:lnTo>
                          <a:pt x="1" y="74"/>
                        </a:lnTo>
                        <a:lnTo>
                          <a:pt x="1" y="71"/>
                        </a:lnTo>
                        <a:lnTo>
                          <a:pt x="4" y="70"/>
                        </a:lnTo>
                        <a:lnTo>
                          <a:pt x="4" y="73"/>
                        </a:lnTo>
                        <a:close/>
                        <a:moveTo>
                          <a:pt x="3" y="68"/>
                        </a:moveTo>
                        <a:lnTo>
                          <a:pt x="44" y="58"/>
                        </a:lnTo>
                        <a:lnTo>
                          <a:pt x="45" y="63"/>
                        </a:lnTo>
                        <a:lnTo>
                          <a:pt x="4" y="73"/>
                        </a:lnTo>
                        <a:lnTo>
                          <a:pt x="3" y="68"/>
                        </a:lnTo>
                        <a:close/>
                        <a:moveTo>
                          <a:pt x="47" y="60"/>
                        </a:moveTo>
                        <a:lnTo>
                          <a:pt x="47" y="63"/>
                        </a:lnTo>
                        <a:lnTo>
                          <a:pt x="45" y="63"/>
                        </a:lnTo>
                        <a:lnTo>
                          <a:pt x="45" y="60"/>
                        </a:lnTo>
                        <a:lnTo>
                          <a:pt x="47" y="60"/>
                        </a:lnTo>
                        <a:close/>
                      </a:path>
                    </a:pathLst>
                  </a:custGeom>
                  <a:solidFill>
                    <a:srgbClr val="0089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33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438" y="3607"/>
                    <a:ext cx="76" cy="79"/>
                  </a:xfrm>
                  <a:prstGeom prst="ellipse">
                    <a:avLst/>
                  </a:prstGeom>
                  <a:solidFill>
                    <a:srgbClr val="0089E1"/>
                  </a:solidFill>
                  <a:ln w="0">
                    <a:solidFill>
                      <a:srgbClr val="60BFF3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3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4443" y="3613"/>
                    <a:ext cx="66" cy="6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TW" altLang="en-US"/>
                  </a:p>
                </p:txBody>
              </p:sp>
            </p:grpSp>
            <p:sp>
              <p:nvSpPr>
                <p:cNvPr id="125" name="文字方塊 124"/>
                <p:cNvSpPr txBox="1"/>
                <p:nvPr/>
              </p:nvSpPr>
              <p:spPr>
                <a:xfrm>
                  <a:off x="7046561" y="5657843"/>
                  <a:ext cx="4571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1000" dirty="0" smtClean="0">
                      <a:solidFill>
                        <a:srgbClr val="3399FF"/>
                      </a:solidFill>
                      <a:latin typeface="Arial" pitchFamily="34" charset="0"/>
                      <a:cs typeface="Arial" pitchFamily="34" charset="0"/>
                    </a:rPr>
                    <a:t>4</a:t>
                  </a:r>
                  <a:endParaRPr lang="zh-TW" altLang="en-US" sz="1000" dirty="0">
                    <a:solidFill>
                      <a:srgbClr val="3399FF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93" name="群組 92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94" name="圓角矩形 93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95" name="圓角矩形 94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圓角矩形 95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圓角矩形 96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8" name="群組 97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100" name="圓角矩形 99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圓角矩形 100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圓角矩形 101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103" name="圓角矩形 102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104" name="圓角矩形 103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105" name="圓角矩形 104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圓角矩形 105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9" name="圓角矩形 98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4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03350"/>
            <a:ext cx="51054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Software Operation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50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23489" y="915085"/>
            <a:ext cx="2367612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9. Error Detection</a:t>
            </a:r>
            <a:r>
              <a:rPr lang="zh-TW" altLang="en-US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US" altLang="zh-TW" sz="12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5959475" y="1797050"/>
            <a:ext cx="584200" cy="1841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圓角矩形 55"/>
          <p:cNvSpPr/>
          <p:nvPr/>
        </p:nvSpPr>
        <p:spPr>
          <a:xfrm>
            <a:off x="5935662" y="3136357"/>
            <a:ext cx="1436688" cy="2667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5945186" y="2717800"/>
            <a:ext cx="376239" cy="1905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圓角矩形 38"/>
          <p:cNvSpPr/>
          <p:nvPr/>
        </p:nvSpPr>
        <p:spPr>
          <a:xfrm>
            <a:off x="5935646" y="3441173"/>
            <a:ext cx="1436688" cy="2667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90000" y="932985"/>
            <a:ext cx="2066084" cy="3890604"/>
            <a:chOff x="90000" y="932985"/>
            <a:chExt cx="2066084" cy="3890604"/>
          </a:xfrm>
        </p:grpSpPr>
        <p:sp>
          <p:nvSpPr>
            <p:cNvPr id="24" name="圓角矩形 23"/>
            <p:cNvSpPr/>
            <p:nvPr/>
          </p:nvSpPr>
          <p:spPr>
            <a:xfrm>
              <a:off x="1256084" y="932985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API Instructions</a:t>
              </a: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254374" y="1516892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 Error Log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256084" y="2099146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Event Records</a:t>
              </a:r>
              <a:endParaRPr lang="zh-TW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256084" y="2682243"/>
              <a:ext cx="900000" cy="4129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Redundant System Info.</a:t>
              </a:r>
              <a:endParaRPr lang="en-US" altLang="zh-TW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2" name="群組 41"/>
            <p:cNvGrpSpPr/>
            <p:nvPr/>
          </p:nvGrpSpPr>
          <p:grpSpPr>
            <a:xfrm>
              <a:off x="90000" y="934033"/>
              <a:ext cx="913694" cy="3889556"/>
              <a:chOff x="2227867" y="934033"/>
              <a:chExt cx="913694" cy="3889556"/>
            </a:xfrm>
          </p:grpSpPr>
          <p:sp>
            <p:nvSpPr>
              <p:cNvPr id="44" name="圓角矩形 4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圓角矩形 44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圓角矩形 4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7" name="圓角矩形 4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8" name="圓角矩形 4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9" name="圓角矩形 4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圓角矩形 4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" name="圓角矩形 42"/>
            <p:cNvSpPr/>
            <p:nvPr/>
          </p:nvSpPr>
          <p:spPr>
            <a:xfrm>
              <a:off x="1256079" y="3262800"/>
              <a:ext cx="900000" cy="412931"/>
            </a:xfrm>
            <a:prstGeom prst="roundRect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RTU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Setting</a:t>
              </a:r>
            </a:p>
            <a:p>
              <a:pPr algn="ctr"/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(EIP</a:t>
              </a:r>
              <a:r>
                <a:rPr lang="zh-TW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rPr>
                <a:t>DLR)</a:t>
              </a:r>
            </a:p>
          </p:txBody>
        </p:sp>
      </p:grpSp>
      <p:sp>
        <p:nvSpPr>
          <p:cNvPr id="26" name="圓角矩形 25"/>
          <p:cNvSpPr/>
          <p:nvPr/>
        </p:nvSpPr>
        <p:spPr>
          <a:xfrm>
            <a:off x="5959459" y="1611277"/>
            <a:ext cx="584200" cy="1841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圓角矩形 26"/>
          <p:cNvSpPr/>
          <p:nvPr/>
        </p:nvSpPr>
        <p:spPr>
          <a:xfrm>
            <a:off x="5954695" y="1982791"/>
            <a:ext cx="1365267" cy="3238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38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6" grpId="0" animBg="1"/>
      <p:bldP spid="6" grpId="0" animBg="1"/>
      <p:bldP spid="39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 smtClean="0"/>
              <a:t>Practice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51</a:t>
            </a:fld>
            <a:endParaRPr lang="zh-TW" alt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71" y="1264017"/>
            <a:ext cx="6137143" cy="337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群組 1"/>
          <p:cNvGrpSpPr/>
          <p:nvPr/>
        </p:nvGrpSpPr>
        <p:grpSpPr>
          <a:xfrm>
            <a:off x="90000" y="932985"/>
            <a:ext cx="2066061" cy="3890604"/>
            <a:chOff x="167868" y="932985"/>
            <a:chExt cx="2066061" cy="3890604"/>
          </a:xfrm>
        </p:grpSpPr>
        <p:sp>
          <p:nvSpPr>
            <p:cNvPr id="12" name="圓角矩形 11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Starting Kits</a:t>
              </a: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167868" y="934033"/>
              <a:ext cx="913694" cy="3889556"/>
              <a:chOff x="2227867" y="934033"/>
              <a:chExt cx="913694" cy="3889556"/>
            </a:xfrm>
          </p:grpSpPr>
          <p:sp>
            <p:nvSpPr>
              <p:cNvPr id="18" name="圓角矩形 1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圓角矩形 1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圓角矩形 1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21" name="圓角矩形 2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22" name="圓角矩形 2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23" name="圓角矩形 2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圓角矩形 2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73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Practice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52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47771" y="928604"/>
            <a:ext cx="190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System Switch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3025459" y="1345916"/>
            <a:ext cx="4460942" cy="3368959"/>
            <a:chOff x="3598214" y="1345916"/>
            <a:chExt cx="4676983" cy="349752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214" y="1345916"/>
              <a:ext cx="4676983" cy="3497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圓角矩形 1"/>
            <p:cNvSpPr/>
            <p:nvPr/>
          </p:nvSpPr>
          <p:spPr>
            <a:xfrm>
              <a:off x="4330840" y="2401556"/>
              <a:ext cx="673239" cy="48715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46" y="1516498"/>
            <a:ext cx="1235354" cy="641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線接點 6"/>
          <p:cNvCxnSpPr/>
          <p:nvPr/>
        </p:nvCxnSpPr>
        <p:spPr>
          <a:xfrm flipV="1">
            <a:off x="4491507" y="1837931"/>
            <a:ext cx="1661643" cy="729112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/>
        </p:nvGrpSpPr>
        <p:grpSpPr>
          <a:xfrm>
            <a:off x="90000" y="932985"/>
            <a:ext cx="2066061" cy="3890604"/>
            <a:chOff x="167868" y="932985"/>
            <a:chExt cx="2066061" cy="3890604"/>
          </a:xfrm>
        </p:grpSpPr>
        <p:sp>
          <p:nvSpPr>
            <p:cNvPr id="25" name="圓角矩形 24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Starting Kits</a:t>
              </a:r>
            </a:p>
          </p:txBody>
        </p:sp>
        <p:grpSp>
          <p:nvGrpSpPr>
            <p:cNvPr id="38" name="群組 37"/>
            <p:cNvGrpSpPr/>
            <p:nvPr/>
          </p:nvGrpSpPr>
          <p:grpSpPr>
            <a:xfrm>
              <a:off x="167868" y="934033"/>
              <a:ext cx="913694" cy="3889556"/>
              <a:chOff x="2227867" y="934033"/>
              <a:chExt cx="913694" cy="3889556"/>
            </a:xfrm>
          </p:grpSpPr>
          <p:sp>
            <p:nvSpPr>
              <p:cNvPr id="39" name="圓角矩形 38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圓角矩形 39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圓角矩形 40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2" name="圓角矩形 41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3" name="圓角矩形 42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4" name="圓角矩形 43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圓角矩形 44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94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Practice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53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47771" y="928604"/>
            <a:ext cx="190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Power Switch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71" y="1264017"/>
            <a:ext cx="6137143" cy="337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圓角矩形 1"/>
          <p:cNvSpPr/>
          <p:nvPr/>
        </p:nvSpPr>
        <p:spPr>
          <a:xfrm>
            <a:off x="3855321" y="2305611"/>
            <a:ext cx="1165608" cy="20646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2" name="群組 21"/>
          <p:cNvGrpSpPr/>
          <p:nvPr/>
        </p:nvGrpSpPr>
        <p:grpSpPr>
          <a:xfrm>
            <a:off x="90000" y="932985"/>
            <a:ext cx="2066061" cy="3890604"/>
            <a:chOff x="167868" y="932985"/>
            <a:chExt cx="2066061" cy="3890604"/>
          </a:xfrm>
        </p:grpSpPr>
        <p:sp>
          <p:nvSpPr>
            <p:cNvPr id="23" name="圓角矩形 22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Starting Kits</a:t>
              </a: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67868" y="934033"/>
              <a:ext cx="913694" cy="3889556"/>
              <a:chOff x="2227867" y="934033"/>
              <a:chExt cx="913694" cy="3889556"/>
            </a:xfrm>
          </p:grpSpPr>
          <p:sp>
            <p:nvSpPr>
              <p:cNvPr id="38" name="圓角矩形 3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圓角矩形 3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41" name="圓角矩形 4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42" name="圓角矩形 4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43" name="圓角矩形 4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圓角矩形 4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884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Practice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54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47771" y="928604"/>
            <a:ext cx="190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Ring Network</a:t>
            </a:r>
          </a:p>
        </p:txBody>
      </p:sp>
      <p:grpSp>
        <p:nvGrpSpPr>
          <p:cNvPr id="52" name="群組 51"/>
          <p:cNvGrpSpPr>
            <a:grpSpLocks noChangeAspect="1"/>
          </p:cNvGrpSpPr>
          <p:nvPr/>
        </p:nvGrpSpPr>
        <p:grpSpPr>
          <a:xfrm>
            <a:off x="3355592" y="1409223"/>
            <a:ext cx="4781333" cy="3251866"/>
            <a:chOff x="1115616" y="883406"/>
            <a:chExt cx="5976664" cy="4064832"/>
          </a:xfrm>
        </p:grpSpPr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883406"/>
              <a:ext cx="745786" cy="7629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909763"/>
              <a:ext cx="5876925" cy="3038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5" name="直線接點 54"/>
            <p:cNvCxnSpPr/>
            <p:nvPr/>
          </p:nvCxnSpPr>
          <p:spPr>
            <a:xfrm flipH="1" flipV="1">
              <a:off x="1171575" y="2771775"/>
              <a:ext cx="1384201" cy="9153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接點 55"/>
            <p:cNvCxnSpPr/>
            <p:nvPr/>
          </p:nvCxnSpPr>
          <p:spPr>
            <a:xfrm>
              <a:off x="1115616" y="2780928"/>
              <a:ext cx="0" cy="1728192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接點 56"/>
            <p:cNvCxnSpPr/>
            <p:nvPr/>
          </p:nvCxnSpPr>
          <p:spPr>
            <a:xfrm>
              <a:off x="1115616" y="4509120"/>
              <a:ext cx="1440160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接點 57"/>
            <p:cNvCxnSpPr/>
            <p:nvPr/>
          </p:nvCxnSpPr>
          <p:spPr>
            <a:xfrm>
              <a:off x="2555776" y="4653136"/>
              <a:ext cx="2736304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>
              <a:off x="5292080" y="2852936"/>
              <a:ext cx="0" cy="180020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接點 59"/>
            <p:cNvCxnSpPr/>
            <p:nvPr/>
          </p:nvCxnSpPr>
          <p:spPr>
            <a:xfrm>
              <a:off x="2555776" y="2564904"/>
              <a:ext cx="2736304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接點 60"/>
            <p:cNvCxnSpPr/>
            <p:nvPr/>
          </p:nvCxnSpPr>
          <p:spPr>
            <a:xfrm flipV="1">
              <a:off x="2843808" y="1628800"/>
              <a:ext cx="0" cy="864668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接點 61"/>
            <p:cNvCxnSpPr/>
            <p:nvPr/>
          </p:nvCxnSpPr>
          <p:spPr>
            <a:xfrm flipV="1">
              <a:off x="5580112" y="1844824"/>
              <a:ext cx="0" cy="648643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接點 62"/>
            <p:cNvCxnSpPr/>
            <p:nvPr/>
          </p:nvCxnSpPr>
          <p:spPr>
            <a:xfrm>
              <a:off x="3131840" y="1844824"/>
              <a:ext cx="2448272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接點 63"/>
            <p:cNvCxnSpPr/>
            <p:nvPr/>
          </p:nvCxnSpPr>
          <p:spPr>
            <a:xfrm flipV="1">
              <a:off x="3131840" y="1628800"/>
              <a:ext cx="0" cy="216024"/>
            </a:xfrm>
            <a:prstGeom prst="line">
              <a:avLst/>
            </a:prstGeom>
            <a:ln w="15875">
              <a:solidFill>
                <a:schemeClr val="tx1">
                  <a:lumMod val="95000"/>
                  <a:lumOff val="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群組 65"/>
            <p:cNvGrpSpPr/>
            <p:nvPr/>
          </p:nvGrpSpPr>
          <p:grpSpPr>
            <a:xfrm>
              <a:off x="4785945" y="904675"/>
              <a:ext cx="794167" cy="741701"/>
              <a:chOff x="6461812" y="141705"/>
              <a:chExt cx="794167" cy="741701"/>
            </a:xfrm>
          </p:grpSpPr>
          <p:pic>
            <p:nvPicPr>
              <p:cNvPr id="73" name="Picture 1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1812" y="141705"/>
                <a:ext cx="794167" cy="5841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4" name="文字方塊 73"/>
              <p:cNvSpPr txBox="1"/>
              <p:nvPr/>
            </p:nvSpPr>
            <p:spPr>
              <a:xfrm>
                <a:off x="6496797" y="637185"/>
                <a:ext cx="6850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00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HMI</a:t>
                </a:r>
                <a:endParaRPr lang="zh-TW" altLang="en-US" sz="1000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</p:grpSp>
        <p:cxnSp>
          <p:nvCxnSpPr>
            <p:cNvPr id="67" name="直線接點 66"/>
            <p:cNvCxnSpPr/>
            <p:nvPr/>
          </p:nvCxnSpPr>
          <p:spPr>
            <a:xfrm>
              <a:off x="3203848" y="1268760"/>
              <a:ext cx="1728192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字方塊 69"/>
            <p:cNvSpPr txBox="1"/>
            <p:nvPr/>
          </p:nvSpPr>
          <p:spPr>
            <a:xfrm>
              <a:off x="1763688" y="3974867"/>
              <a:ext cx="7920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</a:rPr>
                <a:t>RTU</a:t>
              </a:r>
              <a:endParaRPr lang="zh-TW" altLang="en-US" sz="1000" dirty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5454503" y="4406916"/>
              <a:ext cx="1421753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cs typeface="Arial" pitchFamily="34" charset="0"/>
                </a:rPr>
                <a:t>Ring Network </a:t>
              </a:r>
              <a:endParaRPr lang="en-US" altLang="zh-TW" sz="1000" dirty="0">
                <a:latin typeface="Arial" pitchFamily="34" charset="0"/>
                <a:cs typeface="Arial" pitchFamily="34" charset="0"/>
              </a:endParaRPr>
            </a:p>
            <a:p>
              <a:r>
                <a:rPr lang="en-US" altLang="zh-TW" sz="1000" dirty="0" err="1">
                  <a:latin typeface="Arial" pitchFamily="34" charset="0"/>
                  <a:cs typeface="Arial" pitchFamily="34" charset="0"/>
                </a:rPr>
                <a:t>EtherNet</a:t>
              </a:r>
              <a:r>
                <a:rPr lang="en-US" altLang="zh-TW" sz="1000" dirty="0">
                  <a:latin typeface="Arial" pitchFamily="34" charset="0"/>
                  <a:cs typeface="Arial" pitchFamily="34" charset="0"/>
                </a:rPr>
                <a:t>/IP DLR</a:t>
              </a:r>
              <a:endParaRPr lang="zh-TW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5670527" y="1876762"/>
              <a:ext cx="142175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cs typeface="Arial" pitchFamily="34" charset="0"/>
                </a:rPr>
                <a:t>Start Network</a:t>
              </a:r>
              <a:endParaRPr lang="en-US" altLang="zh-TW" sz="1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" name="文字方塊 38"/>
          <p:cNvSpPr txBox="1"/>
          <p:nvPr/>
        </p:nvSpPr>
        <p:spPr>
          <a:xfrm>
            <a:off x="3971333" y="1894971"/>
            <a:ext cx="633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Switch </a:t>
            </a:r>
            <a:endParaRPr lang="zh-TW" altLang="en-US" sz="1000" dirty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3270640" y="2293570"/>
            <a:ext cx="1294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Master CPU</a:t>
            </a:r>
            <a:endParaRPr lang="zh-TW" altLang="en-US" sz="1000" dirty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5475891" y="2293570"/>
            <a:ext cx="1451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Standby CPU</a:t>
            </a:r>
            <a:endParaRPr lang="zh-TW" altLang="en-US" sz="1000" dirty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grpSp>
        <p:nvGrpSpPr>
          <p:cNvPr id="75" name="群組 74"/>
          <p:cNvGrpSpPr/>
          <p:nvPr/>
        </p:nvGrpSpPr>
        <p:grpSpPr>
          <a:xfrm>
            <a:off x="90000" y="932985"/>
            <a:ext cx="2066061" cy="3890604"/>
            <a:chOff x="167868" y="932985"/>
            <a:chExt cx="2066061" cy="3890604"/>
          </a:xfrm>
        </p:grpSpPr>
        <p:sp>
          <p:nvSpPr>
            <p:cNvPr id="76" name="圓角矩形 75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Starting Kits</a:t>
              </a:r>
            </a:p>
          </p:txBody>
        </p:sp>
        <p:grpSp>
          <p:nvGrpSpPr>
            <p:cNvPr id="77" name="群組 76"/>
            <p:cNvGrpSpPr/>
            <p:nvPr/>
          </p:nvGrpSpPr>
          <p:grpSpPr>
            <a:xfrm>
              <a:off x="167868" y="934033"/>
              <a:ext cx="913694" cy="3889556"/>
              <a:chOff x="2227867" y="934033"/>
              <a:chExt cx="913694" cy="3889556"/>
            </a:xfrm>
          </p:grpSpPr>
          <p:sp>
            <p:nvSpPr>
              <p:cNvPr id="78" name="圓角矩形 77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圓角矩形 78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圓角矩形 79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81" name="圓角矩形 80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82" name="圓角矩形 81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83" name="圓角矩形 82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圓角矩形 83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8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53874" y="311450"/>
            <a:ext cx="6334472" cy="621535"/>
          </a:xfrm>
        </p:spPr>
        <p:txBody>
          <a:bodyPr/>
          <a:lstStyle/>
          <a:p>
            <a:pPr algn="ctr"/>
            <a:r>
              <a:rPr lang="en-US" altLang="zh-TW" sz="2400" b="1" dirty="0"/>
              <a:t>Practice</a:t>
            </a:r>
            <a:endParaRPr lang="zh-TW" altLang="en-US" sz="24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/>
              <a:pPr>
                <a:defRPr/>
              </a:pPr>
              <a:t>55</a:t>
            </a:fld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2647771" y="928604"/>
            <a:ext cx="2062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sz="1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Start Network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3270644" y="1409223"/>
            <a:ext cx="4866281" cy="3251866"/>
            <a:chOff x="3270644" y="1409223"/>
            <a:chExt cx="4866281" cy="3251866"/>
          </a:xfrm>
        </p:grpSpPr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327" y="1409223"/>
              <a:ext cx="596629" cy="610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5592" y="2230309"/>
              <a:ext cx="4701542" cy="2430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8" name="直線接點 27"/>
            <p:cNvCxnSpPr/>
            <p:nvPr/>
          </p:nvCxnSpPr>
          <p:spPr>
            <a:xfrm flipH="1" flipV="1">
              <a:off x="3400359" y="2919918"/>
              <a:ext cx="1107361" cy="7322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>
              <a:off x="3355592" y="2927241"/>
              <a:ext cx="0" cy="1382554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3355592" y="4309795"/>
              <a:ext cx="1152128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>
              <a:off x="4507720" y="4425007"/>
              <a:ext cx="2189044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接點 31"/>
            <p:cNvCxnSpPr/>
            <p:nvPr/>
          </p:nvCxnSpPr>
          <p:spPr>
            <a:xfrm>
              <a:off x="6696764" y="2984847"/>
              <a:ext cx="0" cy="144016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/>
            <p:cNvCxnSpPr/>
            <p:nvPr/>
          </p:nvCxnSpPr>
          <p:spPr>
            <a:xfrm>
              <a:off x="4507720" y="2754422"/>
              <a:ext cx="2189044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接點 33"/>
            <p:cNvCxnSpPr/>
            <p:nvPr/>
          </p:nvCxnSpPr>
          <p:spPr>
            <a:xfrm flipV="1">
              <a:off x="4738146" y="2005538"/>
              <a:ext cx="0" cy="691734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/>
            <p:nvPr/>
          </p:nvCxnSpPr>
          <p:spPr>
            <a:xfrm flipV="1">
              <a:off x="6927190" y="2178357"/>
              <a:ext cx="0" cy="518914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4968572" y="2178357"/>
              <a:ext cx="1958618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 flipV="1">
              <a:off x="4968572" y="2005538"/>
              <a:ext cx="0" cy="172819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群組 38"/>
            <p:cNvGrpSpPr/>
            <p:nvPr/>
          </p:nvGrpSpPr>
          <p:grpSpPr>
            <a:xfrm>
              <a:off x="6291856" y="1426238"/>
              <a:ext cx="635334" cy="593361"/>
              <a:chOff x="6461812" y="141705"/>
              <a:chExt cx="794167" cy="741701"/>
            </a:xfrm>
          </p:grpSpPr>
          <p:pic>
            <p:nvPicPr>
              <p:cNvPr id="46" name="Picture 1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1812" y="141705"/>
                <a:ext cx="794167" cy="5841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文字方塊 46"/>
              <p:cNvSpPr txBox="1"/>
              <p:nvPr/>
            </p:nvSpPr>
            <p:spPr>
              <a:xfrm>
                <a:off x="6496797" y="637185"/>
                <a:ext cx="6850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000" dirty="0" smtClean="0">
                    <a:latin typeface="Arial" pitchFamily="34" charset="0"/>
                    <a:ea typeface="微軟正黑體" pitchFamily="34" charset="-120"/>
                    <a:cs typeface="Arial" pitchFamily="34" charset="0"/>
                  </a:rPr>
                  <a:t>HMI</a:t>
                </a:r>
                <a:endParaRPr lang="zh-TW" altLang="en-US" sz="1000" dirty="0">
                  <a:latin typeface="Arial" pitchFamily="34" charset="0"/>
                  <a:ea typeface="微軟正黑體" pitchFamily="34" charset="-120"/>
                  <a:cs typeface="Arial" pitchFamily="34" charset="0"/>
                </a:endParaRPr>
              </a:p>
            </p:txBody>
          </p:sp>
        </p:grpSp>
        <p:cxnSp>
          <p:nvCxnSpPr>
            <p:cNvPr id="40" name="直線接點 39"/>
            <p:cNvCxnSpPr/>
            <p:nvPr/>
          </p:nvCxnSpPr>
          <p:spPr>
            <a:xfrm>
              <a:off x="5026178" y="1717506"/>
              <a:ext cx="1382554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3270644" y="2293570"/>
              <a:ext cx="12946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</a:rPr>
                <a:t>Master CPU</a:t>
              </a:r>
              <a:endParaRPr lang="zh-TW" altLang="en-US" sz="1000" dirty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5475890" y="2293570"/>
              <a:ext cx="14513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</a:rPr>
                <a:t>Standby CPU</a:t>
              </a:r>
              <a:endParaRPr lang="zh-TW" altLang="en-US" sz="1000" dirty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3874050" y="3882392"/>
              <a:ext cx="633671" cy="19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ea typeface="微軟正黑體" pitchFamily="34" charset="-120"/>
                  <a:cs typeface="Arial" pitchFamily="34" charset="0"/>
                </a:rPr>
                <a:t>RTU</a:t>
              </a:r>
              <a:endParaRPr lang="zh-TW" altLang="en-US" sz="1000" dirty="0">
                <a:latin typeface="Arial" pitchFamily="34" charset="0"/>
                <a:ea typeface="微軟正黑體" pitchFamily="34" charset="-120"/>
                <a:cs typeface="Arial" pitchFamily="34" charset="0"/>
              </a:endParaRP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6826703" y="4228031"/>
              <a:ext cx="1137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cs typeface="Arial" pitchFamily="34" charset="0"/>
                </a:rPr>
                <a:t>Ring Network</a:t>
              </a:r>
              <a:endParaRPr lang="en-US" altLang="zh-TW" sz="1000" dirty="0">
                <a:latin typeface="Arial" pitchFamily="34" charset="0"/>
                <a:cs typeface="Arial" pitchFamily="34" charset="0"/>
              </a:endParaRPr>
            </a:p>
            <a:p>
              <a:r>
                <a:rPr lang="en-US" altLang="zh-TW" sz="1000" dirty="0" err="1">
                  <a:latin typeface="Arial" pitchFamily="34" charset="0"/>
                  <a:cs typeface="Arial" pitchFamily="34" charset="0"/>
                </a:rPr>
                <a:t>EtherNet</a:t>
              </a:r>
              <a:r>
                <a:rPr lang="en-US" altLang="zh-TW" sz="1000" dirty="0">
                  <a:latin typeface="Arial" pitchFamily="34" charset="0"/>
                  <a:cs typeface="Arial" pitchFamily="34" charset="0"/>
                </a:rPr>
                <a:t>/IP DLR</a:t>
              </a:r>
              <a:endParaRPr lang="zh-TW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6999522" y="2203908"/>
              <a:ext cx="11374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 smtClean="0">
                  <a:latin typeface="Arial" pitchFamily="34" charset="0"/>
                  <a:cs typeface="Arial" pitchFamily="34" charset="0"/>
                </a:rPr>
                <a:t>Start Network</a:t>
              </a:r>
              <a:endParaRPr lang="en-US" altLang="zh-TW" sz="10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90000" y="932985"/>
            <a:ext cx="2066061" cy="3890604"/>
            <a:chOff x="167868" y="932985"/>
            <a:chExt cx="2066061" cy="3890604"/>
          </a:xfrm>
        </p:grpSpPr>
        <p:sp>
          <p:nvSpPr>
            <p:cNvPr id="62" name="圓角矩形 61"/>
            <p:cNvSpPr/>
            <p:nvPr/>
          </p:nvSpPr>
          <p:spPr>
            <a:xfrm>
              <a:off x="1333929" y="932985"/>
              <a:ext cx="900000" cy="412931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Starting Kits</a:t>
              </a:r>
            </a:p>
          </p:txBody>
        </p:sp>
        <p:grpSp>
          <p:nvGrpSpPr>
            <p:cNvPr id="63" name="群組 62"/>
            <p:cNvGrpSpPr/>
            <p:nvPr/>
          </p:nvGrpSpPr>
          <p:grpSpPr>
            <a:xfrm>
              <a:off x="167868" y="934033"/>
              <a:ext cx="913694" cy="3889556"/>
              <a:chOff x="2227867" y="934033"/>
              <a:chExt cx="913694" cy="3889556"/>
            </a:xfrm>
          </p:grpSpPr>
          <p:sp>
            <p:nvSpPr>
              <p:cNvPr id="64" name="圓角矩形 63"/>
              <p:cNvSpPr/>
              <p:nvPr/>
            </p:nvSpPr>
            <p:spPr>
              <a:xfrm>
                <a:off x="2241561" y="934033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AH560-EN2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圓角矩形 64"/>
              <p:cNvSpPr/>
              <p:nvPr/>
            </p:nvSpPr>
            <p:spPr>
              <a:xfrm>
                <a:off x="2241561" y="2100194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Types of Redundancy</a:t>
                </a:r>
                <a:endParaRPr lang="en-US" altLang="zh-TW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圓角矩形 65"/>
              <p:cNvSpPr/>
              <p:nvPr/>
            </p:nvSpPr>
            <p:spPr>
              <a:xfrm>
                <a:off x="2241561" y="2683291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</a:t>
                </a:r>
                <a:r>
                  <a:rPr lang="en-US" altLang="zh-TW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Configuration</a:t>
                </a:r>
                <a:endParaRPr lang="zh-TW" altLang="en-US" sz="800" dirty="0">
                  <a:cs typeface="Consolas" pitchFamily="49" charset="0"/>
                </a:endParaRPr>
              </a:p>
            </p:txBody>
          </p:sp>
          <p:sp>
            <p:nvSpPr>
              <p:cNvPr id="67" name="圓角矩形 66"/>
              <p:cNvSpPr/>
              <p:nvPr/>
            </p:nvSpPr>
            <p:spPr>
              <a:xfrm>
                <a:off x="2239851" y="3254358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System Switch</a:t>
                </a:r>
              </a:p>
            </p:txBody>
          </p:sp>
          <p:sp>
            <p:nvSpPr>
              <p:cNvPr id="68" name="圓角矩形 67"/>
              <p:cNvSpPr/>
              <p:nvPr/>
            </p:nvSpPr>
            <p:spPr>
              <a:xfrm>
                <a:off x="2227867" y="38485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 Operation</a:t>
                </a:r>
              </a:p>
            </p:txBody>
          </p:sp>
          <p:sp>
            <p:nvSpPr>
              <p:cNvPr id="69" name="圓角矩形 68"/>
              <p:cNvSpPr/>
              <p:nvPr/>
            </p:nvSpPr>
            <p:spPr>
              <a:xfrm>
                <a:off x="2241561" y="1517940"/>
                <a:ext cx="900000" cy="4129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Redundant Architecture</a:t>
                </a:r>
                <a:endParaRPr lang="zh-TW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圓角矩形 69"/>
              <p:cNvSpPr/>
              <p:nvPr/>
            </p:nvSpPr>
            <p:spPr>
              <a:xfrm>
                <a:off x="2227867" y="4410658"/>
                <a:ext cx="900000" cy="41293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Practice</a:t>
                </a:r>
                <a:endParaRPr lang="zh-TW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8" name="文字方塊 47"/>
          <p:cNvSpPr txBox="1"/>
          <p:nvPr/>
        </p:nvSpPr>
        <p:spPr>
          <a:xfrm>
            <a:off x="3971333" y="1894971"/>
            <a:ext cx="633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00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Switch </a:t>
            </a:r>
            <a:endParaRPr lang="zh-TW" altLang="en-US" sz="1000" dirty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5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Q&amp;A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84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>
        <a:ln w="190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6603</TotalTime>
  <Words>3728</Words>
  <Application>Microsoft Office PowerPoint</Application>
  <PresentationFormat>如螢幕大小 (16:9)</PresentationFormat>
  <Paragraphs>1505</Paragraphs>
  <Slides>56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56</vt:i4>
      </vt:variant>
    </vt:vector>
  </HeadingPairs>
  <TitlesOfParts>
    <vt:vector size="58" baseType="lpstr">
      <vt:lpstr>自訂設計</vt:lpstr>
      <vt:lpstr>5_Office 佈景主題</vt:lpstr>
      <vt:lpstr>AH Redundant System   </vt:lpstr>
      <vt:lpstr>Forms of Redundant System</vt:lpstr>
      <vt:lpstr>Types of Redundancy </vt:lpstr>
      <vt:lpstr>AH560-EN2 Introduction</vt:lpstr>
      <vt:lpstr>AH560-EN2 Introduction</vt:lpstr>
      <vt:lpstr>AH560-EN2 Introduction</vt:lpstr>
      <vt:lpstr>AH560-EN2 Introduction</vt:lpstr>
      <vt:lpstr>AH560-EN2 Introduction</vt:lpstr>
      <vt:lpstr>Redundant Architecture</vt:lpstr>
      <vt:lpstr>Redundant Architecture</vt:lpstr>
      <vt:lpstr>Redundant Architecture</vt:lpstr>
      <vt:lpstr>Redundant Architecture</vt:lpstr>
      <vt:lpstr>Types of Redundancy</vt:lpstr>
      <vt:lpstr>Types of Redundancy</vt:lpstr>
      <vt:lpstr>Types of Redundancy</vt:lpstr>
      <vt:lpstr>Types of Redundancy</vt:lpstr>
      <vt:lpstr>Types of Redundancy</vt:lpstr>
      <vt:lpstr>Types of Redundancy</vt:lpstr>
      <vt:lpstr>Redundant Configuration</vt:lpstr>
      <vt:lpstr>Redundant Configuration</vt:lpstr>
      <vt:lpstr>Redundant Configuration</vt:lpstr>
      <vt:lpstr>Redundant Configuration</vt:lpstr>
      <vt:lpstr>Redundant Configuration</vt:lpstr>
      <vt:lpstr>Redundant Configuration</vt:lpstr>
      <vt:lpstr>System Switch</vt:lpstr>
      <vt:lpstr>System Switch</vt:lpstr>
      <vt:lpstr>System Switch</vt:lpstr>
      <vt:lpstr>System Switch</vt:lpstr>
      <vt:lpstr>System Switch</vt:lpstr>
      <vt:lpstr>System Switch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Software Operation</vt:lpstr>
      <vt:lpstr>Practice</vt:lpstr>
      <vt:lpstr>Practice</vt:lpstr>
      <vt:lpstr>Practice</vt:lpstr>
      <vt:lpstr>Practice</vt:lpstr>
      <vt:lpstr>Practice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Brand Management Office</dc:creator>
  <cp:lastModifiedBy>ETHANCW.CHEN 陳昌萬</cp:lastModifiedBy>
  <cp:revision>1349</cp:revision>
  <cp:lastPrinted>2015-07-03T03:33:46Z</cp:lastPrinted>
  <dcterms:created xsi:type="dcterms:W3CDTF">2011-06-29T02:03:24Z</dcterms:created>
  <dcterms:modified xsi:type="dcterms:W3CDTF">2018-03-28T07:22:56Z</dcterms:modified>
</cp:coreProperties>
</file>