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9900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9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4/3/2024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4/3/2024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4/3/2024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4/3/2024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4/3/2024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4/3/2024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4/3/2024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4/3/2024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4/3/2024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4/3/2024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4/3/2024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8E36636D-D922-432D-A958-524484B5923D}" type="datetimeFigureOut">
              <a:rPr lang="en-US" dirty="0"/>
              <a:pPr/>
              <a:t>4/3/2024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2" r:id="rId10"/>
    <p:sldLayoutId id="2147483853" r:id="rId11"/>
    <p:sldLayoutId id="2147483854" r:id="rId12"/>
    <p:sldLayoutId id="2147483855" r:id="rId13"/>
    <p:sldLayoutId id="2147483858" r:id="rId14"/>
    <p:sldLayoutId id="2147483859" r:id="rId15"/>
    <p:sldLayoutId id="2147483850" r:id="rId16"/>
    <p:sldLayoutId id="214748385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18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12" Type="http://schemas.openxmlformats.org/officeDocument/2006/relationships/image" Target="../media/image2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4.jpe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9218E-DE20-1575-173B-2DD347E60A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0692" y="1228726"/>
            <a:ext cx="9964057" cy="236961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ГП-ТЕХ</a:t>
            </a:r>
            <a:r>
              <a:rPr lang="ru-RU" dirty="0"/>
              <a:t> </a:t>
            </a:r>
            <a:br>
              <a:rPr lang="ru-RU" dirty="0"/>
            </a:br>
            <a:r>
              <a:rPr lang="ru-RU" dirty="0"/>
              <a:t>«Ваш </a:t>
            </a:r>
            <a:r>
              <a:rPr lang="ru-RU" dirty="0" err="1"/>
              <a:t>головний</a:t>
            </a:r>
            <a:r>
              <a:rPr lang="ru-RU" dirty="0"/>
              <a:t> партнер у світі </a:t>
            </a:r>
            <a:r>
              <a:rPr lang="ru-RU" dirty="0" err="1"/>
              <a:t>технологій</a:t>
            </a:r>
            <a:r>
              <a:rPr lang="ru-RU" dirty="0"/>
              <a:t>»</a:t>
            </a: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CB0DC93-A9B7-DC24-80CB-083D7831A3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sz="7200" dirty="0">
                <a:solidFill>
                  <a:srgbClr val="800000"/>
                </a:solidFill>
                <a:latin typeface="DINPro"/>
              </a:rPr>
              <a:t>Презентація Компанії</a:t>
            </a:r>
          </a:p>
          <a:p>
            <a:endParaRPr lang="uk-UA" dirty="0"/>
          </a:p>
        </p:txBody>
      </p:sp>
      <p:pic>
        <p:nvPicPr>
          <p:cNvPr id="4" name="Рисунок 3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9D7E362E-21A4-BED1-AE6D-1AE2369BE15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7400" y="5000889"/>
            <a:ext cx="2514600" cy="180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132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2BF3FE-3187-1DFA-F83D-28E5E283F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325" y="219075"/>
            <a:ext cx="9810232" cy="1866900"/>
          </a:xfrm>
        </p:spPr>
        <p:txBody>
          <a:bodyPr>
            <a:noAutofit/>
          </a:bodyPr>
          <a:lstStyle/>
          <a:p>
            <a:r>
              <a:rPr lang="uk-UA" sz="1800" dirty="0">
                <a:solidFill>
                  <a:schemeClr val="tx1"/>
                </a:solidFill>
                <a:latin typeface="Exo 2"/>
              </a:rPr>
              <a:t>ТОВ "ГП-</a:t>
            </a:r>
            <a:r>
              <a:rPr lang="uk-UA" sz="1800" dirty="0" err="1">
                <a:solidFill>
                  <a:schemeClr val="tx1"/>
                </a:solidFill>
                <a:latin typeface="Exo 2"/>
              </a:rPr>
              <a:t>Тех</a:t>
            </a:r>
            <a:r>
              <a:rPr lang="uk-UA" sz="1800" dirty="0">
                <a:solidFill>
                  <a:schemeClr val="tx1"/>
                </a:solidFill>
                <a:latin typeface="Exo 2"/>
              </a:rPr>
              <a:t>" є новим національним оператором в Україні, який був створений і почав свою діяльність з травня 2022 року. Наша компанія спеціалізується на постачанні широкого асортименту комплектуючих для промислових підприємств, особливо у галузі верстатобудування та ремонту обладнання. Ми співпрацюємо з підприємствами різних форм власності, розмірів та галузей діяльності, включаючи малі, середні та великі промислові підприємства.</a:t>
            </a:r>
          </a:p>
        </p:txBody>
      </p:sp>
      <p:pic>
        <p:nvPicPr>
          <p:cNvPr id="4" name="Рисунок 3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E18AAD5D-91CE-CA1E-496B-15228E1F6F5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46"/>
            <a:ext cx="1600805" cy="115057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161DF9-65B8-EDE5-C6CC-56C33B33A7A5}"/>
              </a:ext>
            </a:extLst>
          </p:cNvPr>
          <p:cNvSpPr txBox="1"/>
          <p:nvPr/>
        </p:nvSpPr>
        <p:spPr>
          <a:xfrm>
            <a:off x="961506" y="2303104"/>
            <a:ext cx="1069709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Exo 2"/>
              </a:rPr>
              <a:t>Ми пропонуємо: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>
                <a:latin typeface="Exo 2"/>
              </a:rPr>
              <a:t>Системи лінійного переміщення, напрямні, блоки лінійного переміщення та всі аксесуари та комплектуючі до них, (системи захисту, скребки, системи змазування, захисні стрічки, заглушки тощо.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err="1">
                <a:latin typeface="Exo 2"/>
              </a:rPr>
              <a:t>Кульково</a:t>
            </a:r>
            <a:r>
              <a:rPr lang="uk-UA" dirty="0">
                <a:latin typeface="Exo 2"/>
              </a:rPr>
              <a:t>-гвинтові передачі (КГП), гайки КГП та всі необхідні комплектуючі та компоненти для установки та монтажу, опори фіксовані та плаваючі, кулачкові муфти, системи змазування, кріплення гайки, підшипники,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>
                <a:latin typeface="Exo 2"/>
              </a:rPr>
              <a:t>Трапецієвидні гвинти та трапецієвидні гайки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>
                <a:latin typeface="Exo 2"/>
              </a:rPr>
              <a:t>Лінійні циліндричні вали, циліндричні вали на опорній рейці, лінійні підшипники, підшипники, підшипники у корпусі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>
                <a:latin typeface="Exo 2"/>
              </a:rPr>
              <a:t>Крокові та </a:t>
            </a:r>
            <a:r>
              <a:rPr lang="uk-UA" dirty="0" err="1">
                <a:latin typeface="Exo 2"/>
              </a:rPr>
              <a:t>серво</a:t>
            </a:r>
            <a:r>
              <a:rPr lang="uk-UA" dirty="0">
                <a:latin typeface="Exo 2"/>
              </a:rPr>
              <a:t> мотори та блоки керування до них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err="1">
                <a:latin typeface="Exo 2"/>
              </a:rPr>
              <a:t>Електрошпинделі</a:t>
            </a:r>
            <a:r>
              <a:rPr lang="uk-UA" dirty="0">
                <a:latin typeface="Exo 2"/>
              </a:rPr>
              <a:t>, електромотори, частотні перетворювачі та комплектуючі до них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>
                <a:latin typeface="Exo 2"/>
              </a:rPr>
              <a:t>Зубчасті рейки, прямозубі та </a:t>
            </a:r>
            <a:r>
              <a:rPr lang="uk-UA" dirty="0" err="1">
                <a:latin typeface="Exo 2"/>
              </a:rPr>
              <a:t>косозубі</a:t>
            </a:r>
            <a:r>
              <a:rPr lang="uk-UA" dirty="0">
                <a:latin typeface="Exo 2"/>
              </a:rPr>
              <a:t>, шестерні та редуктори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>
                <a:latin typeface="Exo 2"/>
              </a:rPr>
              <a:t>Промислові пилососи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>
                <a:latin typeface="Exo 2"/>
              </a:rPr>
              <a:t>Спеціальні підшипники </a:t>
            </a:r>
          </a:p>
        </p:txBody>
      </p:sp>
    </p:spTree>
    <p:extLst>
      <p:ext uri="{BB962C8B-B14F-4D97-AF65-F5344CB8AC3E}">
        <p14:creationId xmlns:p14="http://schemas.microsoft.com/office/powerpoint/2010/main" val="3371712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инструмент, автокомпонент">
            <a:extLst>
              <a:ext uri="{FF2B5EF4-FFF2-40B4-BE49-F238E27FC236}">
                <a16:creationId xmlns:a16="http://schemas.microsoft.com/office/drawing/2014/main" id="{7ED9017B-DFD8-3E3B-A88D-6E4A64694F0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231" y="60406"/>
            <a:ext cx="11989044" cy="673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490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77DD95-7E16-8637-C51F-DC8A2F919866}"/>
              </a:ext>
            </a:extLst>
          </p:cNvPr>
          <p:cNvSpPr txBox="1"/>
          <p:nvPr/>
        </p:nvSpPr>
        <p:spPr>
          <a:xfrm>
            <a:off x="385464" y="104909"/>
            <a:ext cx="58097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000" dirty="0"/>
              <a:t>Огляд продукції</a:t>
            </a:r>
          </a:p>
        </p:txBody>
      </p:sp>
      <p:pic>
        <p:nvPicPr>
          <p:cNvPr id="3" name="Рисунок 2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AF40ED82-B434-B3F4-0EAD-DCB4B07CB09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3390" y="1271"/>
            <a:ext cx="1600805" cy="1150579"/>
          </a:xfrm>
          <a:prstGeom prst="rect">
            <a:avLst/>
          </a:prstGeom>
        </p:spPr>
      </p:pic>
      <p:pic>
        <p:nvPicPr>
          <p:cNvPr id="4" name="Bildplatzhalter 14">
            <a:extLst>
              <a:ext uri="{FF2B5EF4-FFF2-40B4-BE49-F238E27FC236}">
                <a16:creationId xmlns:a16="http://schemas.microsoft.com/office/drawing/2014/main" id="{D0299A7F-BCCA-F84F-7A8F-9BB64BCB45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9"/>
          <a:stretch/>
        </p:blipFill>
        <p:spPr>
          <a:xfrm>
            <a:off x="515103" y="1744831"/>
            <a:ext cx="2066172" cy="14893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Bildplatzhalter 28">
            <a:extLst>
              <a:ext uri="{FF2B5EF4-FFF2-40B4-BE49-F238E27FC236}">
                <a16:creationId xmlns:a16="http://schemas.microsoft.com/office/drawing/2014/main" id="{CF6BCEDA-8954-9CB6-3009-0D9084B84B1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9"/>
          <a:stretch/>
        </p:blipFill>
        <p:spPr>
          <a:xfrm>
            <a:off x="2758798" y="1744831"/>
            <a:ext cx="2066172" cy="14893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020778-A67F-9658-071D-A881166E3FA2}"/>
              </a:ext>
            </a:extLst>
          </p:cNvPr>
          <p:cNvSpPr txBox="1"/>
          <p:nvPr/>
        </p:nvSpPr>
        <p:spPr>
          <a:xfrm>
            <a:off x="438150" y="1143000"/>
            <a:ext cx="11487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Exo 2"/>
              </a:rPr>
              <a:t>Компанія ТОВ ГП-ТЕХ є </a:t>
            </a:r>
            <a:r>
              <a:rPr lang="ru-RU" sz="2400" dirty="0" err="1">
                <a:latin typeface="Exo 2"/>
              </a:rPr>
              <a:t>офіційним</a:t>
            </a:r>
            <a:r>
              <a:rPr lang="ru-RU" sz="2400" dirty="0">
                <a:latin typeface="Exo 2"/>
              </a:rPr>
              <a:t> партнером всієї </a:t>
            </a:r>
            <a:r>
              <a:rPr lang="ru-RU" sz="2400" dirty="0" err="1">
                <a:latin typeface="Exo 2"/>
              </a:rPr>
              <a:t>продукції</a:t>
            </a:r>
            <a:r>
              <a:rPr lang="ru-RU" sz="2400" dirty="0">
                <a:latin typeface="Exo 2"/>
              </a:rPr>
              <a:t> компанії </a:t>
            </a:r>
            <a:r>
              <a:rPr lang="ru-RU" sz="2400" dirty="0">
                <a:solidFill>
                  <a:srgbClr val="00B050"/>
                </a:solidFill>
                <a:latin typeface="Exo 2"/>
              </a:rPr>
              <a:t>HIWIN</a:t>
            </a:r>
            <a:endParaRPr lang="uk-UA" sz="2400" dirty="0">
              <a:solidFill>
                <a:srgbClr val="00B050"/>
              </a:solidFill>
              <a:latin typeface="Exo 2"/>
            </a:endParaRPr>
          </a:p>
        </p:txBody>
      </p:sp>
      <p:pic>
        <p:nvPicPr>
          <p:cNvPr id="7" name="Bildplatzhalter 29">
            <a:extLst>
              <a:ext uri="{FF2B5EF4-FFF2-40B4-BE49-F238E27FC236}">
                <a16:creationId xmlns:a16="http://schemas.microsoft.com/office/drawing/2014/main" id="{31D75576-7629-2803-A523-4CD7EB112F1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5"/>
          <a:stretch/>
        </p:blipFill>
        <p:spPr>
          <a:xfrm>
            <a:off x="5002493" y="1744831"/>
            <a:ext cx="2066172" cy="14893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Bildplatzhalter 16">
            <a:extLst>
              <a:ext uri="{FF2B5EF4-FFF2-40B4-BE49-F238E27FC236}">
                <a16:creationId xmlns:a16="http://schemas.microsoft.com/office/drawing/2014/main" id="{DB15EEF9-7F92-65AD-980A-F30CD45EFD2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06" b="-2817"/>
          <a:stretch/>
        </p:blipFill>
        <p:spPr>
          <a:xfrm>
            <a:off x="9489883" y="1744832"/>
            <a:ext cx="2187014" cy="14893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01F7D90-81B9-DC8B-9BDD-D1ED6695CDA6}"/>
              </a:ext>
            </a:extLst>
          </p:cNvPr>
          <p:cNvSpPr txBox="1"/>
          <p:nvPr/>
        </p:nvSpPr>
        <p:spPr>
          <a:xfrm>
            <a:off x="438150" y="3374357"/>
            <a:ext cx="2296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Exo 2"/>
              </a:rPr>
              <a:t>Лінійні напрямні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BE0761-26BF-ABCC-730D-FD63B80CEE34}"/>
              </a:ext>
            </a:extLst>
          </p:cNvPr>
          <p:cNvSpPr txBox="1"/>
          <p:nvPr/>
        </p:nvSpPr>
        <p:spPr>
          <a:xfrm>
            <a:off x="9651674" y="3286711"/>
            <a:ext cx="1705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Exo 2"/>
              </a:rPr>
              <a:t>Лінійні двигуни</a:t>
            </a:r>
            <a:endParaRPr lang="de-DE" dirty="0">
              <a:latin typeface="Exo 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CFF582-B354-1F05-9D25-22BB4587461A}"/>
              </a:ext>
            </a:extLst>
          </p:cNvPr>
          <p:cNvSpPr txBox="1"/>
          <p:nvPr/>
        </p:nvSpPr>
        <p:spPr>
          <a:xfrm>
            <a:off x="2758798" y="3374357"/>
            <a:ext cx="19341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Exo 2"/>
              </a:rPr>
              <a:t>Кулькові гвинтові </a:t>
            </a:r>
            <a:endParaRPr lang="en-US" dirty="0">
              <a:latin typeface="Exo 2"/>
            </a:endParaRPr>
          </a:p>
          <a:p>
            <a:r>
              <a:rPr lang="uk-UA" dirty="0">
                <a:latin typeface="Exo 2"/>
              </a:rPr>
              <a:t>пари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1B5D75-DD29-E21C-2E15-9E34ECD5DC0A}"/>
              </a:ext>
            </a:extLst>
          </p:cNvPr>
          <p:cNvSpPr txBox="1"/>
          <p:nvPr/>
        </p:nvSpPr>
        <p:spPr>
          <a:xfrm>
            <a:off x="5302250" y="3347604"/>
            <a:ext cx="1181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Exo 2"/>
              </a:rPr>
              <a:t>Лінійні осі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1C0C90-518F-7015-3882-F8E2541F2F82}"/>
              </a:ext>
            </a:extLst>
          </p:cNvPr>
          <p:cNvSpPr txBox="1"/>
          <p:nvPr/>
        </p:nvSpPr>
        <p:spPr>
          <a:xfrm>
            <a:off x="7068665" y="3234191"/>
            <a:ext cx="23396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Exo 2"/>
              </a:rPr>
              <a:t>Багатоосьові системи </a:t>
            </a:r>
            <a:endParaRPr lang="en-US" dirty="0">
              <a:latin typeface="Exo 2"/>
            </a:endParaRPr>
          </a:p>
          <a:p>
            <a:r>
              <a:rPr lang="uk-UA" dirty="0">
                <a:latin typeface="Exo 2"/>
              </a:rPr>
              <a:t>позиціонування</a:t>
            </a:r>
          </a:p>
        </p:txBody>
      </p:sp>
      <p:pic>
        <p:nvPicPr>
          <p:cNvPr id="15" name="Bildplatzhalter 32">
            <a:extLst>
              <a:ext uri="{FF2B5EF4-FFF2-40B4-BE49-F238E27FC236}">
                <a16:creationId xmlns:a16="http://schemas.microsoft.com/office/drawing/2014/main" id="{2CCCE827-B433-3350-4B39-8B0F6F76B4F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3522" y="4160854"/>
            <a:ext cx="2145534" cy="15465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Bildplatzhalter 5">
            <a:extLst>
              <a:ext uri="{FF2B5EF4-FFF2-40B4-BE49-F238E27FC236}">
                <a16:creationId xmlns:a16="http://schemas.microsoft.com/office/drawing/2014/main" id="{298AC0F2-B070-5F9C-D5D1-414372E90A8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80"/>
          <a:stretch/>
        </p:blipFill>
        <p:spPr>
          <a:xfrm>
            <a:off x="2914417" y="4160854"/>
            <a:ext cx="2155526" cy="15537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Bildplatzhalter 35">
            <a:extLst>
              <a:ext uri="{FF2B5EF4-FFF2-40B4-BE49-F238E27FC236}">
                <a16:creationId xmlns:a16="http://schemas.microsoft.com/office/drawing/2014/main" id="{4A7325FF-F701-9C64-7948-28045090386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810" r="-5209"/>
          <a:stretch/>
        </p:blipFill>
        <p:spPr>
          <a:xfrm>
            <a:off x="5179167" y="4160854"/>
            <a:ext cx="2155526" cy="15537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5F1F904-601F-31E5-1809-1ED1E82C803D}"/>
              </a:ext>
            </a:extLst>
          </p:cNvPr>
          <p:cNvSpPr txBox="1"/>
          <p:nvPr/>
        </p:nvSpPr>
        <p:spPr>
          <a:xfrm>
            <a:off x="428121" y="5801420"/>
            <a:ext cx="20136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Exo 2"/>
              </a:rPr>
              <a:t>Моментні двигуни</a:t>
            </a:r>
            <a:endParaRPr lang="de-DE" dirty="0">
              <a:latin typeface="Exo 2"/>
            </a:endParaRPr>
          </a:p>
          <a:p>
            <a:endParaRPr lang="uk-UA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65084E-E8EF-370A-0AD9-451F2840B990}"/>
              </a:ext>
            </a:extLst>
          </p:cNvPr>
          <p:cNvSpPr txBox="1"/>
          <p:nvPr/>
        </p:nvSpPr>
        <p:spPr>
          <a:xfrm>
            <a:off x="3003525" y="5801419"/>
            <a:ext cx="17887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Exo 2"/>
              </a:rPr>
              <a:t>Поворотні столи</a:t>
            </a:r>
            <a:endParaRPr lang="de-DE" dirty="0">
              <a:latin typeface="Exo 2"/>
            </a:endParaRPr>
          </a:p>
          <a:p>
            <a:endParaRPr lang="uk-UA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5BB1D2-5D81-E50F-097D-BF3C9FA6E23B}"/>
              </a:ext>
            </a:extLst>
          </p:cNvPr>
          <p:cNvSpPr txBox="1"/>
          <p:nvPr/>
        </p:nvSpPr>
        <p:spPr>
          <a:xfrm>
            <a:off x="5173473" y="5801419"/>
            <a:ext cx="19303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Exo 2"/>
              </a:rPr>
              <a:t>Сервоприводи та </a:t>
            </a:r>
            <a:endParaRPr lang="en-US" dirty="0">
              <a:latin typeface="Exo 2"/>
            </a:endParaRPr>
          </a:p>
          <a:p>
            <a:r>
              <a:rPr lang="uk-UA" dirty="0">
                <a:latin typeface="Exo 2"/>
              </a:rPr>
              <a:t>серводвигуни</a:t>
            </a:r>
            <a:endParaRPr lang="de-DE" dirty="0">
              <a:latin typeface="Exo 2"/>
            </a:endParaRPr>
          </a:p>
          <a:p>
            <a:endParaRPr lang="uk-UA" dirty="0"/>
          </a:p>
        </p:txBody>
      </p:sp>
      <p:pic>
        <p:nvPicPr>
          <p:cNvPr id="21" name="Bildplatzhalter 4">
            <a:extLst>
              <a:ext uri="{FF2B5EF4-FFF2-40B4-BE49-F238E27FC236}">
                <a16:creationId xmlns:a16="http://schemas.microsoft.com/office/drawing/2014/main" id="{74778667-3411-75EC-6B36-0D6359DB4428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81" t="-1187"/>
          <a:stretch/>
        </p:blipFill>
        <p:spPr>
          <a:xfrm>
            <a:off x="7753351" y="4160854"/>
            <a:ext cx="1524232" cy="15298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2" name="Bildplatzhalter 15">
            <a:extLst>
              <a:ext uri="{FF2B5EF4-FFF2-40B4-BE49-F238E27FC236}">
                <a16:creationId xmlns:a16="http://schemas.microsoft.com/office/drawing/2014/main" id="{40980821-463B-D62E-5ED8-77E9B51CE2A4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32" r="-14"/>
          <a:stretch/>
        </p:blipFill>
        <p:spPr>
          <a:xfrm>
            <a:off x="9809116" y="4213372"/>
            <a:ext cx="2049509" cy="14773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B669E4A-BCC9-484D-8927-7D5CE3C3CAC3}"/>
              </a:ext>
            </a:extLst>
          </p:cNvPr>
          <p:cNvSpPr txBox="1"/>
          <p:nvPr/>
        </p:nvSpPr>
        <p:spPr>
          <a:xfrm>
            <a:off x="7601080" y="5832987"/>
            <a:ext cx="1354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Exo 2"/>
              </a:rPr>
              <a:t>DATORKER</a:t>
            </a:r>
            <a:r>
              <a:rPr lang="de-DE" dirty="0"/>
              <a:t>®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44666CA-2562-ECB7-D5D3-E5606D8D8CDE}"/>
              </a:ext>
            </a:extLst>
          </p:cNvPr>
          <p:cNvSpPr txBox="1"/>
          <p:nvPr/>
        </p:nvSpPr>
        <p:spPr>
          <a:xfrm>
            <a:off x="9720456" y="5842899"/>
            <a:ext cx="21082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Exo 2"/>
              </a:rPr>
              <a:t>Промислові роботи</a:t>
            </a:r>
            <a:endParaRPr lang="de-DE" dirty="0">
              <a:latin typeface="Exo 2"/>
            </a:endParaRPr>
          </a:p>
          <a:p>
            <a:endParaRPr lang="uk-UA" dirty="0"/>
          </a:p>
        </p:txBody>
      </p:sp>
      <p:pic>
        <p:nvPicPr>
          <p:cNvPr id="26" name="Рисунок 25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52E0A9E9-D9CD-F9DD-D54A-B384E6DA6065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2281" y="251044"/>
            <a:ext cx="2571750" cy="85725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6898883B-10B3-E8B0-5AE9-2412B79CB63D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0795" y="1744831"/>
            <a:ext cx="2071565" cy="14893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51061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77DD95-7E16-8637-C51F-DC8A2F919866}"/>
              </a:ext>
            </a:extLst>
          </p:cNvPr>
          <p:cNvSpPr txBox="1"/>
          <p:nvPr/>
        </p:nvSpPr>
        <p:spPr>
          <a:xfrm>
            <a:off x="385464" y="104909"/>
            <a:ext cx="53794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000" dirty="0">
                <a:latin typeface="Exo 2"/>
              </a:rPr>
              <a:t>Огляд продукції</a:t>
            </a:r>
          </a:p>
        </p:txBody>
      </p:sp>
      <p:pic>
        <p:nvPicPr>
          <p:cNvPr id="3" name="Рисунок 2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AF40ED82-B434-B3F4-0EAD-DCB4B07CB09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3390" y="1271"/>
            <a:ext cx="1600805" cy="11505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020778-A67F-9658-071D-A881166E3FA2}"/>
              </a:ext>
            </a:extLst>
          </p:cNvPr>
          <p:cNvSpPr txBox="1"/>
          <p:nvPr/>
        </p:nvSpPr>
        <p:spPr>
          <a:xfrm>
            <a:off x="438150" y="1143000"/>
            <a:ext cx="11487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Exo 2"/>
              </a:rPr>
              <a:t>Компанія ТОВ ГП-ТЕХ є </a:t>
            </a:r>
            <a:r>
              <a:rPr lang="ru-RU" sz="2400" dirty="0" err="1">
                <a:latin typeface="Exo 2"/>
              </a:rPr>
              <a:t>офіційним</a:t>
            </a:r>
            <a:r>
              <a:rPr lang="ru-RU" sz="2400" dirty="0">
                <a:latin typeface="Exo 2"/>
              </a:rPr>
              <a:t> партнером всієї </a:t>
            </a:r>
            <a:r>
              <a:rPr lang="ru-RU" sz="2400" dirty="0" err="1">
                <a:latin typeface="Exo 2"/>
              </a:rPr>
              <a:t>продукції</a:t>
            </a:r>
            <a:r>
              <a:rPr lang="ru-RU" sz="2400" dirty="0">
                <a:latin typeface="Exo 2"/>
              </a:rPr>
              <a:t> компанії </a:t>
            </a:r>
            <a:r>
              <a:rPr lang="ru-RU" sz="2400" dirty="0">
                <a:solidFill>
                  <a:srgbClr val="00B050"/>
                </a:solidFill>
                <a:latin typeface="Exo 2"/>
              </a:rPr>
              <a:t>HIWIN</a:t>
            </a:r>
            <a:endParaRPr lang="uk-UA" sz="2400" dirty="0">
              <a:solidFill>
                <a:srgbClr val="00B050"/>
              </a:solidFill>
              <a:latin typeface="Exo 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1F7D90-81B9-DC8B-9BDD-D1ED6695CDA6}"/>
              </a:ext>
            </a:extLst>
          </p:cNvPr>
          <p:cNvSpPr txBox="1"/>
          <p:nvPr/>
        </p:nvSpPr>
        <p:spPr>
          <a:xfrm>
            <a:off x="385464" y="3374357"/>
            <a:ext cx="2296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Exo 2"/>
              </a:rPr>
              <a:t>Осі робота</a:t>
            </a:r>
            <a:endParaRPr lang="de-DE" dirty="0">
              <a:latin typeface="Exo 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BE0761-26BF-ABCC-730D-FD63B80CEE34}"/>
              </a:ext>
            </a:extLst>
          </p:cNvPr>
          <p:cNvSpPr txBox="1"/>
          <p:nvPr/>
        </p:nvSpPr>
        <p:spPr>
          <a:xfrm>
            <a:off x="9476134" y="3286711"/>
            <a:ext cx="21717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Exo 2"/>
              </a:rPr>
              <a:t>Поворотні </a:t>
            </a:r>
            <a:r>
              <a:rPr lang="ru-RU" dirty="0" err="1">
                <a:latin typeface="Exo 2"/>
              </a:rPr>
              <a:t>столи</a:t>
            </a:r>
            <a:r>
              <a:rPr lang="ru-RU" dirty="0">
                <a:latin typeface="Exo 2"/>
              </a:rPr>
              <a:t> </a:t>
            </a:r>
            <a:endParaRPr lang="en-US" dirty="0">
              <a:latin typeface="Exo 2"/>
            </a:endParaRPr>
          </a:p>
          <a:p>
            <a:r>
              <a:rPr lang="ru-RU" dirty="0">
                <a:latin typeface="Exo 2"/>
              </a:rPr>
              <a:t>з прямим приводом</a:t>
            </a:r>
            <a:endParaRPr lang="de-DE" dirty="0">
              <a:latin typeface="Exo 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CFF582-B354-1F05-9D25-22BB4587461A}"/>
              </a:ext>
            </a:extLst>
          </p:cNvPr>
          <p:cNvSpPr txBox="1"/>
          <p:nvPr/>
        </p:nvSpPr>
        <p:spPr>
          <a:xfrm>
            <a:off x="2758798" y="3374357"/>
            <a:ext cx="1404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Exo 2"/>
              </a:rPr>
              <a:t>Підшипники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1B5D75-DD29-E21C-2E15-9E34ECD5DC0A}"/>
              </a:ext>
            </a:extLst>
          </p:cNvPr>
          <p:cNvSpPr txBox="1"/>
          <p:nvPr/>
        </p:nvSpPr>
        <p:spPr>
          <a:xfrm>
            <a:off x="5123336" y="3328358"/>
            <a:ext cx="1593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Exo 2"/>
              </a:rPr>
              <a:t>Прецизійні осі</a:t>
            </a:r>
            <a:endParaRPr lang="de-DE" dirty="0">
              <a:latin typeface="Exo 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1C0C90-518F-7015-3882-F8E2541F2F82}"/>
              </a:ext>
            </a:extLst>
          </p:cNvPr>
          <p:cNvSpPr txBox="1"/>
          <p:nvPr/>
        </p:nvSpPr>
        <p:spPr>
          <a:xfrm>
            <a:off x="7068665" y="3234191"/>
            <a:ext cx="1820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>
                <a:latin typeface="Exo 2"/>
              </a:rPr>
              <a:t>Ролико-гвинтові</a:t>
            </a:r>
            <a:r>
              <a:rPr lang="ru-RU" dirty="0">
                <a:latin typeface="Exo 2"/>
              </a:rPr>
              <a:t> </a:t>
            </a:r>
            <a:endParaRPr lang="en-US" dirty="0">
              <a:latin typeface="Exo 2"/>
            </a:endParaRPr>
          </a:p>
          <a:p>
            <a:r>
              <a:rPr lang="ru-RU" dirty="0" err="1">
                <a:latin typeface="Exo 2"/>
              </a:rPr>
              <a:t>передачі</a:t>
            </a:r>
            <a:endParaRPr lang="de-DE" dirty="0">
              <a:latin typeface="Exo 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F1F904-601F-31E5-1809-1ED1E82C803D}"/>
              </a:ext>
            </a:extLst>
          </p:cNvPr>
          <p:cNvSpPr txBox="1"/>
          <p:nvPr/>
        </p:nvSpPr>
        <p:spPr>
          <a:xfrm>
            <a:off x="314846" y="5801518"/>
            <a:ext cx="22743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Exo 2"/>
              </a:rPr>
              <a:t>Роботи маніпулятори</a:t>
            </a:r>
            <a:endParaRPr lang="en-US" dirty="0">
              <a:latin typeface="Exo 2"/>
            </a:endParaRPr>
          </a:p>
          <a:p>
            <a:r>
              <a:rPr lang="uk-UA" dirty="0">
                <a:latin typeface="Exo 2"/>
              </a:rPr>
              <a:t> для пластин</a:t>
            </a:r>
            <a:endParaRPr lang="de-DE" dirty="0">
              <a:latin typeface="Exo 2"/>
            </a:endParaRPr>
          </a:p>
          <a:p>
            <a:endParaRPr lang="uk-UA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65084E-E8EF-370A-0AD9-451F2840B990}"/>
              </a:ext>
            </a:extLst>
          </p:cNvPr>
          <p:cNvSpPr txBox="1"/>
          <p:nvPr/>
        </p:nvSpPr>
        <p:spPr>
          <a:xfrm>
            <a:off x="2949792" y="5801419"/>
            <a:ext cx="2044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b="1" i="0" dirty="0">
                <a:effectLst/>
                <a:latin typeface="Exo 2"/>
              </a:rPr>
              <a:t>Затискні елементи</a:t>
            </a:r>
            <a:endParaRPr lang="uk-UA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5BB1D2-5D81-E50F-097D-BF3C9FA6E23B}"/>
              </a:ext>
            </a:extLst>
          </p:cNvPr>
          <p:cNvSpPr txBox="1"/>
          <p:nvPr/>
        </p:nvSpPr>
        <p:spPr>
          <a:xfrm>
            <a:off x="5173473" y="5801419"/>
            <a:ext cx="2199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>
                <a:latin typeface="Exo 2"/>
              </a:rPr>
              <a:t>Аксесуари</a:t>
            </a:r>
            <a:r>
              <a:rPr lang="ru-RU" dirty="0">
                <a:latin typeface="Exo 2"/>
              </a:rPr>
              <a:t> для </a:t>
            </a:r>
          </a:p>
          <a:p>
            <a:r>
              <a:rPr lang="ru-RU" dirty="0">
                <a:latin typeface="Exo 2"/>
              </a:rPr>
              <a:t>кареток і </a:t>
            </a:r>
            <a:r>
              <a:rPr lang="ru-RU" dirty="0" err="1">
                <a:latin typeface="Exo 2"/>
              </a:rPr>
              <a:t>напрямних</a:t>
            </a:r>
            <a:endParaRPr lang="uk-UA" dirty="0">
              <a:latin typeface="Exo 2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B669E4A-BCC9-484D-8927-7D5CE3C3CAC3}"/>
              </a:ext>
            </a:extLst>
          </p:cNvPr>
          <p:cNvSpPr txBox="1"/>
          <p:nvPr/>
        </p:nvSpPr>
        <p:spPr>
          <a:xfrm>
            <a:off x="7372665" y="5813262"/>
            <a:ext cx="24677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>
                <a:latin typeface="Exo 2"/>
              </a:rPr>
              <a:t>Системи</a:t>
            </a:r>
            <a:r>
              <a:rPr lang="ru-RU" dirty="0">
                <a:latin typeface="Exo 2"/>
              </a:rPr>
              <a:t> </a:t>
            </a:r>
            <a:r>
              <a:rPr lang="ru-RU" dirty="0" err="1">
                <a:latin typeface="Exo 2"/>
              </a:rPr>
              <a:t>змащування</a:t>
            </a:r>
            <a:r>
              <a:rPr lang="ru-RU" dirty="0">
                <a:latin typeface="Exo 2"/>
              </a:rPr>
              <a:t> </a:t>
            </a:r>
          </a:p>
          <a:p>
            <a:r>
              <a:rPr lang="ru-RU" dirty="0">
                <a:latin typeface="Exo 2"/>
              </a:rPr>
              <a:t>та </a:t>
            </a:r>
            <a:r>
              <a:rPr lang="ru-RU" dirty="0" err="1">
                <a:latin typeface="Exo 2"/>
              </a:rPr>
              <a:t>мастильні</a:t>
            </a:r>
            <a:r>
              <a:rPr lang="ru-RU" dirty="0">
                <a:latin typeface="Exo 2"/>
              </a:rPr>
              <a:t> </a:t>
            </a:r>
            <a:r>
              <a:rPr lang="ru-RU" dirty="0" err="1">
                <a:latin typeface="Exo 2"/>
              </a:rPr>
              <a:t>матеріали</a:t>
            </a:r>
            <a:endParaRPr lang="de-DE" dirty="0">
              <a:latin typeface="Exo 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44666CA-2562-ECB7-D5D3-E5606D8D8CDE}"/>
              </a:ext>
            </a:extLst>
          </p:cNvPr>
          <p:cNvSpPr txBox="1"/>
          <p:nvPr/>
        </p:nvSpPr>
        <p:spPr>
          <a:xfrm>
            <a:off x="9720456" y="5842899"/>
            <a:ext cx="2225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Exo 2"/>
              </a:rPr>
              <a:t>Підшипникові опори</a:t>
            </a:r>
            <a:endParaRPr lang="uk-UA" dirty="0"/>
          </a:p>
        </p:txBody>
      </p:sp>
      <p:pic>
        <p:nvPicPr>
          <p:cNvPr id="25" name="Bildplatzhalter 5">
            <a:extLst>
              <a:ext uri="{FF2B5EF4-FFF2-40B4-BE49-F238E27FC236}">
                <a16:creationId xmlns:a16="http://schemas.microsoft.com/office/drawing/2014/main" id="{D998943C-D16B-6387-D8D4-50BE4CC92CA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09"/>
          <a:stretch/>
        </p:blipFill>
        <p:spPr>
          <a:xfrm>
            <a:off x="455060" y="1744831"/>
            <a:ext cx="2106009" cy="15392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6" name="Bildplatzhalter 8">
            <a:extLst>
              <a:ext uri="{FF2B5EF4-FFF2-40B4-BE49-F238E27FC236}">
                <a16:creationId xmlns:a16="http://schemas.microsoft.com/office/drawing/2014/main" id="{0FBA0A17-4425-E425-EDC0-B6B8E47201F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15866" y="1741538"/>
            <a:ext cx="2183750" cy="15392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7" name="Bildplatzhalter 8">
            <a:extLst>
              <a:ext uri="{FF2B5EF4-FFF2-40B4-BE49-F238E27FC236}">
                <a16:creationId xmlns:a16="http://schemas.microsoft.com/office/drawing/2014/main" id="{A70EA50D-4AE7-6808-A336-0513710F89B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0"/>
          <a:stretch/>
        </p:blipFill>
        <p:spPr>
          <a:xfrm>
            <a:off x="5054413" y="1744832"/>
            <a:ext cx="1937868" cy="15359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8" name="Bildplatzhalter 14">
            <a:extLst>
              <a:ext uri="{FF2B5EF4-FFF2-40B4-BE49-F238E27FC236}">
                <a16:creationId xmlns:a16="http://schemas.microsoft.com/office/drawing/2014/main" id="{9B1E764E-BE19-28EE-1F86-3208AFFEF40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6" t="-449" r="-170"/>
          <a:stretch/>
        </p:blipFill>
        <p:spPr>
          <a:xfrm>
            <a:off x="7068666" y="1741537"/>
            <a:ext cx="2332510" cy="15359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9" name="Bildplatzhalter 25">
            <a:extLst>
              <a:ext uri="{FF2B5EF4-FFF2-40B4-BE49-F238E27FC236}">
                <a16:creationId xmlns:a16="http://schemas.microsoft.com/office/drawing/2014/main" id="{F49C893A-7D86-5938-BD6E-15ED3DD57D3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76134" y="1741540"/>
            <a:ext cx="1913385" cy="15425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" name="Bildplatzhalter 36">
            <a:extLst>
              <a:ext uri="{FF2B5EF4-FFF2-40B4-BE49-F238E27FC236}">
                <a16:creationId xmlns:a16="http://schemas.microsoft.com/office/drawing/2014/main" id="{3212163D-F966-0C92-F951-2B3973D5F80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15" y="4159145"/>
            <a:ext cx="2153154" cy="15520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2" name="Рисунок 31" descr="Изображение выглядит как замок&#10;&#10;Автоматически созданное описание">
            <a:extLst>
              <a:ext uri="{FF2B5EF4-FFF2-40B4-BE49-F238E27FC236}">
                <a16:creationId xmlns:a16="http://schemas.microsoft.com/office/drawing/2014/main" id="{BDBAD798-9E2F-9CC0-A140-CF6975CDE87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1742" y="4175165"/>
            <a:ext cx="2482265" cy="14893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4" name="Рисунок 33" descr="Изображение выглядит как Масштабная модель, канцтовары&#10;&#10;Автоматически созданное описание">
            <a:extLst>
              <a:ext uri="{FF2B5EF4-FFF2-40B4-BE49-F238E27FC236}">
                <a16:creationId xmlns:a16="http://schemas.microsoft.com/office/drawing/2014/main" id="{59F5BBF7-1D49-56DB-494D-66E3EA29540A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4680" y="4171894"/>
            <a:ext cx="2199193" cy="15037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6" name="Рисунок 35" descr="Изображение выглядит как текст, пластик, зеленый&#10;&#10;Автоматически созданное описание">
            <a:extLst>
              <a:ext uri="{FF2B5EF4-FFF2-40B4-BE49-F238E27FC236}">
                <a16:creationId xmlns:a16="http://schemas.microsoft.com/office/drawing/2014/main" id="{E80BF5D6-01DF-B21A-A4B5-2A6B303BC0EA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7507" y="4178367"/>
            <a:ext cx="1504593" cy="15045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8" name="Рисунок 37" descr="Изображение выглядит как электроника, громкоговоритель, Электронное устройство, Резонаторный ящик&#10;&#10;Автоматически созданное описание">
            <a:extLst>
              <a:ext uri="{FF2B5EF4-FFF2-40B4-BE49-F238E27FC236}">
                <a16:creationId xmlns:a16="http://schemas.microsoft.com/office/drawing/2014/main" id="{E68DBBE6-2FD7-50F0-8A55-33FF4BAAA501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5735" y="4187028"/>
            <a:ext cx="2340016" cy="14774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9" name="Рисунок 38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6C14E5F7-A063-7728-84DE-EF9FC9EDB9F2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2281" y="251044"/>
            <a:ext cx="257175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995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77DD95-7E16-8637-C51F-DC8A2F919866}"/>
              </a:ext>
            </a:extLst>
          </p:cNvPr>
          <p:cNvSpPr txBox="1"/>
          <p:nvPr/>
        </p:nvSpPr>
        <p:spPr>
          <a:xfrm>
            <a:off x="385464" y="104909"/>
            <a:ext cx="53794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000" dirty="0">
                <a:latin typeface="Exo 2"/>
              </a:rPr>
              <a:t>Огляд продукції</a:t>
            </a:r>
          </a:p>
        </p:txBody>
      </p:sp>
      <p:pic>
        <p:nvPicPr>
          <p:cNvPr id="3" name="Рисунок 2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AF40ED82-B434-B3F4-0EAD-DCB4B07CB09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3390" y="1271"/>
            <a:ext cx="1600805" cy="11505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020778-A67F-9658-071D-A881166E3FA2}"/>
              </a:ext>
            </a:extLst>
          </p:cNvPr>
          <p:cNvSpPr txBox="1"/>
          <p:nvPr/>
        </p:nvSpPr>
        <p:spPr>
          <a:xfrm>
            <a:off x="438150" y="1143000"/>
            <a:ext cx="11487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Exo 2"/>
              </a:rPr>
              <a:t>Компанія ТОВ ГП-ТЕХ є </a:t>
            </a:r>
            <a:r>
              <a:rPr lang="ru-RU" sz="2400" dirty="0" err="1">
                <a:latin typeface="Exo 2"/>
              </a:rPr>
              <a:t>офіційним</a:t>
            </a:r>
            <a:r>
              <a:rPr lang="ru-RU" sz="2400" dirty="0">
                <a:latin typeface="Exo 2"/>
              </a:rPr>
              <a:t> партнером всієї </a:t>
            </a:r>
            <a:r>
              <a:rPr lang="ru-RU" sz="2400" dirty="0" err="1">
                <a:latin typeface="Exo 2"/>
              </a:rPr>
              <a:t>продукції</a:t>
            </a:r>
            <a:r>
              <a:rPr lang="ru-RU" sz="2400" dirty="0">
                <a:latin typeface="Exo 2"/>
              </a:rPr>
              <a:t> компанії </a:t>
            </a:r>
            <a:r>
              <a:rPr lang="en-US" sz="2400" dirty="0" err="1">
                <a:solidFill>
                  <a:srgbClr val="C00000"/>
                </a:solidFill>
                <a:latin typeface="Exo 2"/>
              </a:rPr>
              <a:t>Teknomotor</a:t>
            </a:r>
            <a:r>
              <a:rPr lang="uk-UA" sz="2400" dirty="0">
                <a:solidFill>
                  <a:srgbClr val="C00000"/>
                </a:solidFill>
                <a:latin typeface="Exo 2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Exo 2"/>
              </a:rPr>
              <a:t>srl</a:t>
            </a:r>
            <a:endParaRPr lang="uk-UA" sz="2400" dirty="0">
              <a:solidFill>
                <a:srgbClr val="C00000"/>
              </a:solidFill>
              <a:latin typeface="Exo 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1F7D90-81B9-DC8B-9BDD-D1ED6695CDA6}"/>
              </a:ext>
            </a:extLst>
          </p:cNvPr>
          <p:cNvSpPr txBox="1"/>
          <p:nvPr/>
        </p:nvSpPr>
        <p:spPr>
          <a:xfrm>
            <a:off x="385464" y="5349968"/>
            <a:ext cx="49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Exo 2"/>
              </a:rPr>
              <a:t>Електрошпиндель з ручною </a:t>
            </a:r>
            <a:r>
              <a:rPr lang="ru-RU" dirty="0" err="1">
                <a:latin typeface="Exo 2"/>
              </a:rPr>
              <a:t>зміною</a:t>
            </a:r>
            <a:r>
              <a:rPr lang="ru-RU" dirty="0">
                <a:latin typeface="Exo 2"/>
              </a:rPr>
              <a:t> </a:t>
            </a:r>
            <a:r>
              <a:rPr lang="ru-RU" dirty="0" err="1">
                <a:latin typeface="Exo 2"/>
              </a:rPr>
              <a:t>інструменту</a:t>
            </a:r>
            <a:endParaRPr lang="de-DE" dirty="0">
              <a:latin typeface="Exo 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F1F904-601F-31E5-1809-1ED1E82C803D}"/>
              </a:ext>
            </a:extLst>
          </p:cNvPr>
          <p:cNvSpPr txBox="1"/>
          <p:nvPr/>
        </p:nvSpPr>
        <p:spPr>
          <a:xfrm>
            <a:off x="6181725" y="5345668"/>
            <a:ext cx="5601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Exo 2"/>
              </a:rPr>
              <a:t>Електрошпиндель з автоматичною  </a:t>
            </a:r>
            <a:r>
              <a:rPr lang="ru-RU" dirty="0" err="1">
                <a:latin typeface="Exo 2"/>
              </a:rPr>
              <a:t>зміною</a:t>
            </a:r>
            <a:r>
              <a:rPr lang="ru-RU" dirty="0">
                <a:latin typeface="Exo 2"/>
              </a:rPr>
              <a:t> </a:t>
            </a:r>
            <a:r>
              <a:rPr lang="ru-RU" dirty="0" err="1">
                <a:latin typeface="Exo 2"/>
              </a:rPr>
              <a:t>інструменту</a:t>
            </a:r>
            <a:endParaRPr lang="uk-UA" dirty="0"/>
          </a:p>
        </p:txBody>
      </p:sp>
      <p:pic>
        <p:nvPicPr>
          <p:cNvPr id="5" name="Рисунок 4" descr="Изображение выглядит как машина&#10;&#10;Автоматически созданное описание">
            <a:extLst>
              <a:ext uri="{FF2B5EF4-FFF2-40B4-BE49-F238E27FC236}">
                <a16:creationId xmlns:a16="http://schemas.microsoft.com/office/drawing/2014/main" id="{96894AE4-B8C6-AD72-B368-D6ED737653D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052" y="2093818"/>
            <a:ext cx="4906108" cy="30861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 descr="Изображение выглядит как автокомпонент, машина&#10;&#10;Автоматически созданное описание">
            <a:extLst>
              <a:ext uri="{FF2B5EF4-FFF2-40B4-BE49-F238E27FC236}">
                <a16:creationId xmlns:a16="http://schemas.microsoft.com/office/drawing/2014/main" id="{A9D27FD7-03CB-2DC2-6F5F-D22334F8BD3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9828" y="2046475"/>
            <a:ext cx="4579647" cy="31334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Рисунок 14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A0BB3201-C5ED-B942-5095-63E8E079C59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8700" y="227331"/>
            <a:ext cx="3190875" cy="91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027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77DD95-7E16-8637-C51F-DC8A2F919866}"/>
              </a:ext>
            </a:extLst>
          </p:cNvPr>
          <p:cNvSpPr txBox="1"/>
          <p:nvPr/>
        </p:nvSpPr>
        <p:spPr>
          <a:xfrm>
            <a:off x="385464" y="104909"/>
            <a:ext cx="53794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000" dirty="0">
                <a:latin typeface="Exo 2"/>
              </a:rPr>
              <a:t>Огляд продукції</a:t>
            </a:r>
          </a:p>
        </p:txBody>
      </p:sp>
      <p:pic>
        <p:nvPicPr>
          <p:cNvPr id="3" name="Рисунок 2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AF40ED82-B434-B3F4-0EAD-DCB4B07CB09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3390" y="1271"/>
            <a:ext cx="1600805" cy="11505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020778-A67F-9658-071D-A881166E3FA2}"/>
              </a:ext>
            </a:extLst>
          </p:cNvPr>
          <p:cNvSpPr txBox="1"/>
          <p:nvPr/>
        </p:nvSpPr>
        <p:spPr>
          <a:xfrm>
            <a:off x="438150" y="1143000"/>
            <a:ext cx="11487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Exo 2"/>
              </a:rPr>
              <a:t>Компанія ТОВ ГП-ТЕХ є </a:t>
            </a:r>
            <a:r>
              <a:rPr lang="ru-RU" sz="2400" dirty="0" err="1">
                <a:latin typeface="Exo 2"/>
              </a:rPr>
              <a:t>офіційним</a:t>
            </a:r>
            <a:r>
              <a:rPr lang="ru-RU" sz="2400" dirty="0">
                <a:latin typeface="Exo 2"/>
              </a:rPr>
              <a:t> партнером всієї </a:t>
            </a:r>
            <a:r>
              <a:rPr lang="ru-RU" sz="2400" dirty="0" err="1">
                <a:latin typeface="Exo 2"/>
              </a:rPr>
              <a:t>продукції</a:t>
            </a:r>
            <a:r>
              <a:rPr lang="ru-RU" sz="2400" dirty="0">
                <a:latin typeface="Exo 2"/>
              </a:rPr>
              <a:t> компанії </a:t>
            </a:r>
            <a:r>
              <a:rPr lang="en-US" sz="2400" dirty="0">
                <a:solidFill>
                  <a:srgbClr val="0070C0"/>
                </a:solidFill>
                <a:latin typeface="Exo 2"/>
              </a:rPr>
              <a:t>Apex Dynamics</a:t>
            </a:r>
            <a:endParaRPr lang="uk-UA" sz="2400" dirty="0">
              <a:solidFill>
                <a:srgbClr val="0070C0"/>
              </a:solidFill>
              <a:latin typeface="Exo 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1F7D90-81B9-DC8B-9BDD-D1ED6695CDA6}"/>
              </a:ext>
            </a:extLst>
          </p:cNvPr>
          <p:cNvSpPr txBox="1"/>
          <p:nvPr/>
        </p:nvSpPr>
        <p:spPr>
          <a:xfrm>
            <a:off x="9667121" y="6355681"/>
            <a:ext cx="1353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latin typeface="Exo 2"/>
              </a:rPr>
              <a:t>Шестерні</a:t>
            </a:r>
            <a:r>
              <a:rPr lang="ru-RU" dirty="0">
                <a:latin typeface="Exo 2"/>
              </a:rPr>
              <a:t> </a:t>
            </a:r>
            <a:endParaRPr lang="de-DE" dirty="0">
              <a:latin typeface="Exo 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F1F904-601F-31E5-1809-1ED1E82C803D}"/>
              </a:ext>
            </a:extLst>
          </p:cNvPr>
          <p:cNvSpPr txBox="1"/>
          <p:nvPr/>
        </p:nvSpPr>
        <p:spPr>
          <a:xfrm>
            <a:off x="6012016" y="1945243"/>
            <a:ext cx="2759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>
                <a:latin typeface="Exo 2"/>
              </a:rPr>
              <a:t>Косозубий</a:t>
            </a:r>
            <a:r>
              <a:rPr lang="ru-RU" dirty="0">
                <a:latin typeface="Exo 2"/>
              </a:rPr>
              <a:t> </a:t>
            </a:r>
            <a:r>
              <a:rPr lang="ru-RU" dirty="0" err="1">
                <a:latin typeface="Exo 2"/>
              </a:rPr>
              <a:t>зубчасті</a:t>
            </a:r>
            <a:r>
              <a:rPr lang="ru-RU" dirty="0">
                <a:latin typeface="Exo 2"/>
              </a:rPr>
              <a:t> рейки </a:t>
            </a:r>
            <a:endParaRPr lang="uk-UA" dirty="0"/>
          </a:p>
        </p:txBody>
      </p:sp>
      <p:pic>
        <p:nvPicPr>
          <p:cNvPr id="7" name="Рисунок 6" descr="Изображение выглядит как расчес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87C6052F-5D82-575D-882B-BDE52452EEC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150" y="1730375"/>
            <a:ext cx="5278005" cy="18224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 descr="Изображение выглядит как шестерня, металлоизделия&#10;&#10;Автоматически созданное описание">
            <a:extLst>
              <a:ext uri="{FF2B5EF4-FFF2-40B4-BE49-F238E27FC236}">
                <a16:creationId xmlns:a16="http://schemas.microsoft.com/office/drawing/2014/main" id="{E8819CC4-2F4F-D008-C679-82437050A5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232" y="2584380"/>
            <a:ext cx="3705224" cy="37052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Рисунок 14" descr="Изображение выглядит как серебряный, дизайн&#10;&#10;Автоматически созданное описание со средним доверительным уровнем">
            <a:extLst>
              <a:ext uri="{FF2B5EF4-FFF2-40B4-BE49-F238E27FC236}">
                <a16:creationId xmlns:a16="http://schemas.microsoft.com/office/drawing/2014/main" id="{91852846-4D3C-9AC6-6843-BF4ADBE746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51" y="3773263"/>
            <a:ext cx="3705224" cy="2951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0EFE64B-C5D3-D142-DB96-95E46489952F}"/>
              </a:ext>
            </a:extLst>
          </p:cNvPr>
          <p:cNvSpPr txBox="1"/>
          <p:nvPr/>
        </p:nvSpPr>
        <p:spPr>
          <a:xfrm>
            <a:off x="4450744" y="5064472"/>
            <a:ext cx="126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Exo 2"/>
              </a:rPr>
              <a:t>Редуктори</a:t>
            </a:r>
            <a:r>
              <a:rPr lang="uk-UA" dirty="0"/>
              <a:t> </a:t>
            </a:r>
          </a:p>
        </p:txBody>
      </p:sp>
      <p:pic>
        <p:nvPicPr>
          <p:cNvPr id="19" name="Рисунок 18" descr="Изображение выглядит как текст, Шрифт, логотип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40AB380C-3CF2-040D-6626-E6C1FF8D33D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8687" y="156765"/>
            <a:ext cx="3118434" cy="100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396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77DD95-7E16-8637-C51F-DC8A2F919866}"/>
              </a:ext>
            </a:extLst>
          </p:cNvPr>
          <p:cNvSpPr txBox="1"/>
          <p:nvPr/>
        </p:nvSpPr>
        <p:spPr>
          <a:xfrm>
            <a:off x="385464" y="104909"/>
            <a:ext cx="53794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000" dirty="0">
                <a:latin typeface="Exo 2"/>
              </a:rPr>
              <a:t>Огляд продукції</a:t>
            </a:r>
          </a:p>
        </p:txBody>
      </p:sp>
      <p:pic>
        <p:nvPicPr>
          <p:cNvPr id="3" name="Рисунок 2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AF40ED82-B434-B3F4-0EAD-DCB4B07CB09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3390" y="1271"/>
            <a:ext cx="1600805" cy="11505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020778-A67F-9658-071D-A881166E3FA2}"/>
              </a:ext>
            </a:extLst>
          </p:cNvPr>
          <p:cNvSpPr txBox="1"/>
          <p:nvPr/>
        </p:nvSpPr>
        <p:spPr>
          <a:xfrm>
            <a:off x="438150" y="1143000"/>
            <a:ext cx="11487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Exo 2"/>
              </a:rPr>
              <a:t>Компанія ТОВ </a:t>
            </a:r>
            <a:r>
              <a:rPr lang="ru-RU" sz="2400" dirty="0">
                <a:solidFill>
                  <a:srgbClr val="C00000"/>
                </a:solidFill>
                <a:latin typeface="Exo 2"/>
              </a:rPr>
              <a:t>ГП-ТЕХ </a:t>
            </a:r>
            <a:r>
              <a:rPr lang="ru-RU" sz="2400" dirty="0">
                <a:latin typeface="Exo 2"/>
              </a:rPr>
              <a:t>є </a:t>
            </a:r>
            <a:r>
              <a:rPr lang="ru-RU" sz="2400" dirty="0" err="1">
                <a:latin typeface="Exo 2"/>
              </a:rPr>
              <a:t>офіційним</a:t>
            </a:r>
            <a:r>
              <a:rPr lang="ru-RU" sz="2400" dirty="0">
                <a:latin typeface="Exo 2"/>
              </a:rPr>
              <a:t> партнером всієї </a:t>
            </a:r>
            <a:r>
              <a:rPr lang="ru-RU" sz="2400" dirty="0" err="1">
                <a:latin typeface="Exo 2"/>
              </a:rPr>
              <a:t>продукції</a:t>
            </a:r>
            <a:r>
              <a:rPr lang="ru-RU" sz="2400" dirty="0">
                <a:latin typeface="Exo 2"/>
              </a:rPr>
              <a:t> компанії </a:t>
            </a:r>
            <a:r>
              <a:rPr lang="en-US" sz="2400" dirty="0">
                <a:solidFill>
                  <a:srgbClr val="C00000"/>
                </a:solidFill>
                <a:latin typeface="Exo 2"/>
              </a:rPr>
              <a:t>K.D</a:t>
            </a:r>
            <a:endParaRPr lang="uk-UA" sz="2400" dirty="0">
              <a:solidFill>
                <a:srgbClr val="C00000"/>
              </a:solidFill>
              <a:latin typeface="Exo 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1F7D90-81B9-DC8B-9BDD-D1ED6695CDA6}"/>
              </a:ext>
            </a:extLst>
          </p:cNvPr>
          <p:cNvSpPr txBox="1"/>
          <p:nvPr/>
        </p:nvSpPr>
        <p:spPr>
          <a:xfrm>
            <a:off x="6729609" y="3888122"/>
            <a:ext cx="2144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Exo 2"/>
              </a:rPr>
              <a:t>КГП і гайки КГП </a:t>
            </a:r>
            <a:endParaRPr lang="de-DE" dirty="0">
              <a:latin typeface="Exo 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F1F904-601F-31E5-1809-1ED1E82C803D}"/>
              </a:ext>
            </a:extLst>
          </p:cNvPr>
          <p:cNvSpPr txBox="1"/>
          <p:nvPr/>
        </p:nvSpPr>
        <p:spPr>
          <a:xfrm>
            <a:off x="592237" y="3788182"/>
            <a:ext cx="1952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>
                <a:latin typeface="Exo 2"/>
              </a:rPr>
              <a:t>Рейкові</a:t>
            </a:r>
            <a:r>
              <a:rPr lang="ru-RU" dirty="0">
                <a:latin typeface="Exo 2"/>
              </a:rPr>
              <a:t> </a:t>
            </a:r>
            <a:r>
              <a:rPr lang="ru-RU" dirty="0" err="1">
                <a:latin typeface="Exo 2"/>
              </a:rPr>
              <a:t>напрямні</a:t>
            </a:r>
            <a:r>
              <a:rPr lang="ru-RU" dirty="0">
                <a:latin typeface="Exo 2"/>
              </a:rPr>
              <a:t> </a:t>
            </a:r>
            <a:endParaRPr lang="uk-UA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0EFE64B-C5D3-D142-DB96-95E46489952F}"/>
              </a:ext>
            </a:extLst>
          </p:cNvPr>
          <p:cNvSpPr txBox="1"/>
          <p:nvPr/>
        </p:nvSpPr>
        <p:spPr>
          <a:xfrm>
            <a:off x="3260204" y="3832396"/>
            <a:ext cx="3235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Exo 2"/>
              </a:rPr>
              <a:t>Блоки лінійного переміщення </a:t>
            </a:r>
            <a:r>
              <a:rPr lang="uk-UA" dirty="0"/>
              <a:t>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FA7F51F-52C0-25FD-EE71-43341C3C4B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798" y="1729804"/>
            <a:ext cx="2962275" cy="20331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6893AE3-5C82-3584-E67E-BFECCA1B9BA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4250" y="1706374"/>
            <a:ext cx="2607475" cy="20800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AFFB96B-EC32-4FDC-4848-B2C405D8208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1075" y="1729804"/>
            <a:ext cx="2343150" cy="21123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CBDFB8B-FD88-DC2E-C354-20D140AF63C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9652" y="1678835"/>
            <a:ext cx="2607475" cy="21819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DB71A63B-34CA-0E77-7E71-7BD557A47E5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3555" y="4257454"/>
            <a:ext cx="2702446" cy="20917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C6E07297-27D5-BC73-7052-C9A05D6169D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9841" y="4257453"/>
            <a:ext cx="2581671" cy="20917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1C735133-0329-35B0-6146-E9E2EC1FD29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1717" y="4257453"/>
            <a:ext cx="2875625" cy="20781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5971FDBB-6EA9-F3A6-AD89-68A2DC71C85F}"/>
              </a:ext>
            </a:extLst>
          </p:cNvPr>
          <p:cNvSpPr txBox="1"/>
          <p:nvPr/>
        </p:nvSpPr>
        <p:spPr>
          <a:xfrm>
            <a:off x="9575701" y="3874464"/>
            <a:ext cx="2176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latin typeface="Exo 2"/>
              </a:rPr>
              <a:t>Циліндричні</a:t>
            </a:r>
            <a:r>
              <a:rPr lang="ru-RU" dirty="0">
                <a:latin typeface="Exo 2"/>
              </a:rPr>
              <a:t> вали </a:t>
            </a:r>
            <a:endParaRPr lang="de-DE" dirty="0">
              <a:latin typeface="Exo 2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37B09F7-26AD-DA49-FEDF-EDCBD3133110}"/>
              </a:ext>
            </a:extLst>
          </p:cNvPr>
          <p:cNvSpPr txBox="1"/>
          <p:nvPr/>
        </p:nvSpPr>
        <p:spPr>
          <a:xfrm>
            <a:off x="3393554" y="6380190"/>
            <a:ext cx="2702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latin typeface="Exo 2"/>
              </a:rPr>
              <a:t>Лінійні</a:t>
            </a:r>
            <a:r>
              <a:rPr lang="ru-RU" dirty="0">
                <a:latin typeface="Exo 2"/>
              </a:rPr>
              <a:t> </a:t>
            </a:r>
            <a:r>
              <a:rPr lang="ru-RU" dirty="0" err="1">
                <a:latin typeface="Exo 2"/>
              </a:rPr>
              <a:t>підшипники</a:t>
            </a:r>
            <a:r>
              <a:rPr lang="ru-RU" dirty="0">
                <a:latin typeface="Exo 2"/>
              </a:rPr>
              <a:t>  </a:t>
            </a:r>
            <a:endParaRPr lang="de-DE" dirty="0">
              <a:latin typeface="Exo 2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E05F92C-C762-275B-BF99-9021E59354B3}"/>
              </a:ext>
            </a:extLst>
          </p:cNvPr>
          <p:cNvSpPr txBox="1"/>
          <p:nvPr/>
        </p:nvSpPr>
        <p:spPr>
          <a:xfrm>
            <a:off x="6181725" y="6395235"/>
            <a:ext cx="3097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latin typeface="Exo 2"/>
              </a:rPr>
              <a:t>Лінійні</a:t>
            </a:r>
            <a:r>
              <a:rPr lang="ru-RU" dirty="0">
                <a:latin typeface="Exo 2"/>
              </a:rPr>
              <a:t> </a:t>
            </a:r>
            <a:r>
              <a:rPr lang="ru-RU" dirty="0" err="1">
                <a:latin typeface="Exo 2"/>
              </a:rPr>
              <a:t>підшипники</a:t>
            </a:r>
            <a:r>
              <a:rPr lang="ru-RU" dirty="0">
                <a:latin typeface="Exo 2"/>
              </a:rPr>
              <a:t> в </a:t>
            </a:r>
            <a:r>
              <a:rPr lang="ru-RU" dirty="0" err="1">
                <a:latin typeface="Exo 2"/>
              </a:rPr>
              <a:t>корпусі</a:t>
            </a:r>
            <a:r>
              <a:rPr lang="ru-RU" dirty="0">
                <a:latin typeface="Exo 2"/>
              </a:rPr>
              <a:t>  </a:t>
            </a:r>
            <a:endParaRPr lang="de-DE" dirty="0">
              <a:latin typeface="Exo 2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1A6FE5D-644C-7344-F3C6-BE37DA3A39C4}"/>
              </a:ext>
            </a:extLst>
          </p:cNvPr>
          <p:cNvSpPr txBox="1"/>
          <p:nvPr/>
        </p:nvSpPr>
        <p:spPr>
          <a:xfrm>
            <a:off x="9575701" y="6362957"/>
            <a:ext cx="2142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latin typeface="Exo 2"/>
              </a:rPr>
              <a:t>Кулачкові</a:t>
            </a:r>
            <a:r>
              <a:rPr lang="ru-RU" dirty="0">
                <a:latin typeface="Exo 2"/>
              </a:rPr>
              <a:t> муфти  </a:t>
            </a:r>
            <a:endParaRPr lang="de-DE" dirty="0">
              <a:latin typeface="Exo 2"/>
            </a:endParaRPr>
          </a:p>
        </p:txBody>
      </p:sp>
      <p:pic>
        <p:nvPicPr>
          <p:cNvPr id="43" name="Рисунок 42" descr="Изображение выглядит как рисунок, Графика, зарисовка, графическая вставка&#10;&#10;Автоматически созданное описание">
            <a:extLst>
              <a:ext uri="{FF2B5EF4-FFF2-40B4-BE49-F238E27FC236}">
                <a16:creationId xmlns:a16="http://schemas.microsoft.com/office/drawing/2014/main" id="{11481A10-BD55-3CB0-AA1E-0B5C88C46C6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067640"/>
            <a:ext cx="1790360" cy="179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587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77DD95-7E16-8637-C51F-DC8A2F919866}"/>
              </a:ext>
            </a:extLst>
          </p:cNvPr>
          <p:cNvSpPr txBox="1"/>
          <p:nvPr/>
        </p:nvSpPr>
        <p:spPr>
          <a:xfrm>
            <a:off x="385464" y="104909"/>
            <a:ext cx="53794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000" dirty="0">
                <a:latin typeface="Exo 2"/>
              </a:rPr>
              <a:t>Огляд продукції</a:t>
            </a:r>
          </a:p>
        </p:txBody>
      </p:sp>
      <p:pic>
        <p:nvPicPr>
          <p:cNvPr id="3" name="Рисунок 2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AF40ED82-B434-B3F4-0EAD-DCB4B07CB09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3390" y="1271"/>
            <a:ext cx="1600805" cy="11505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020778-A67F-9658-071D-A881166E3FA2}"/>
              </a:ext>
            </a:extLst>
          </p:cNvPr>
          <p:cNvSpPr txBox="1"/>
          <p:nvPr/>
        </p:nvSpPr>
        <p:spPr>
          <a:xfrm>
            <a:off x="438150" y="1143000"/>
            <a:ext cx="11487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Exo 2"/>
              </a:rPr>
              <a:t>Компанія ТОВ ГП-ТЕХ є </a:t>
            </a:r>
            <a:r>
              <a:rPr lang="ru-RU" sz="2400" dirty="0" err="1">
                <a:latin typeface="Exo 2"/>
              </a:rPr>
              <a:t>офіційним</a:t>
            </a:r>
            <a:r>
              <a:rPr lang="ru-RU" sz="2400" dirty="0">
                <a:latin typeface="Exo 2"/>
              </a:rPr>
              <a:t> партнером всієї </a:t>
            </a:r>
            <a:r>
              <a:rPr lang="ru-RU" sz="2400" dirty="0" err="1">
                <a:latin typeface="Exo 2"/>
              </a:rPr>
              <a:t>продукції</a:t>
            </a:r>
            <a:r>
              <a:rPr lang="ru-RU" sz="2400" dirty="0">
                <a:latin typeface="Exo 2"/>
              </a:rPr>
              <a:t> компанії </a:t>
            </a:r>
            <a:r>
              <a:rPr lang="en-US" sz="2400" dirty="0">
                <a:solidFill>
                  <a:srgbClr val="C00000"/>
                </a:solidFill>
                <a:latin typeface="Exo 2"/>
              </a:rPr>
              <a:t>K.D</a:t>
            </a:r>
            <a:endParaRPr lang="uk-UA" sz="2400" dirty="0">
              <a:solidFill>
                <a:srgbClr val="C00000"/>
              </a:solidFill>
              <a:latin typeface="Exo 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F1F904-601F-31E5-1809-1ED1E82C803D}"/>
              </a:ext>
            </a:extLst>
          </p:cNvPr>
          <p:cNvSpPr txBox="1"/>
          <p:nvPr/>
        </p:nvSpPr>
        <p:spPr>
          <a:xfrm>
            <a:off x="990431" y="3794218"/>
            <a:ext cx="1555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>
                <a:latin typeface="Exo 2"/>
              </a:rPr>
              <a:t>Тримач</a:t>
            </a:r>
            <a:r>
              <a:rPr lang="ru-RU" dirty="0">
                <a:latin typeface="Exo 2"/>
              </a:rPr>
              <a:t> гайки </a:t>
            </a:r>
            <a:endParaRPr lang="uk-UA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0EFE64B-C5D3-D142-DB96-95E46489952F}"/>
              </a:ext>
            </a:extLst>
          </p:cNvPr>
          <p:cNvSpPr txBox="1"/>
          <p:nvPr/>
        </p:nvSpPr>
        <p:spPr>
          <a:xfrm>
            <a:off x="4405622" y="3747260"/>
            <a:ext cx="2225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Exo 2"/>
              </a:rPr>
              <a:t>Підшипникові опори</a:t>
            </a:r>
            <a:endParaRPr lang="uk-UA" dirty="0"/>
          </a:p>
        </p:txBody>
      </p:sp>
      <p:pic>
        <p:nvPicPr>
          <p:cNvPr id="5" name="Рисунок 4" descr="Изображение выглядит как рисунок, Графика, зарисовка, графическая вставка&#10;&#10;Автоматически созданное описание">
            <a:extLst>
              <a:ext uri="{FF2B5EF4-FFF2-40B4-BE49-F238E27FC236}">
                <a16:creationId xmlns:a16="http://schemas.microsoft.com/office/drawing/2014/main" id="{287FCD66-1674-53FA-19FE-6DFAAA06D65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1" y="5016219"/>
            <a:ext cx="1790360" cy="179036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5971FDBB-6EA9-F3A6-AD89-68A2DC71C85F}"/>
              </a:ext>
            </a:extLst>
          </p:cNvPr>
          <p:cNvSpPr txBox="1"/>
          <p:nvPr/>
        </p:nvSpPr>
        <p:spPr>
          <a:xfrm>
            <a:off x="8788848" y="3747260"/>
            <a:ext cx="2965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latin typeface="Exo 2"/>
              </a:rPr>
              <a:t>Трапеціадальні</a:t>
            </a:r>
            <a:r>
              <a:rPr lang="ru-RU" dirty="0">
                <a:latin typeface="Exo 2"/>
              </a:rPr>
              <a:t> </a:t>
            </a:r>
            <a:r>
              <a:rPr lang="ru-RU" dirty="0" err="1">
                <a:latin typeface="Exo 2"/>
              </a:rPr>
              <a:t>гвинт</a:t>
            </a:r>
            <a:r>
              <a:rPr lang="ru-RU" dirty="0">
                <a:latin typeface="Exo 2"/>
              </a:rPr>
              <a:t> і гайки </a:t>
            </a:r>
            <a:endParaRPr lang="de-DE" dirty="0">
              <a:latin typeface="Exo 2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8F21665-8BB1-B209-1C16-D1EB9F3C62F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360" y="1639477"/>
            <a:ext cx="2247900" cy="20962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A5373EC-069F-53E4-C555-5404A1CA07B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1506" y="1627093"/>
            <a:ext cx="3829549" cy="20934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75AE183-0200-042E-11BA-35A8AB5C098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8848" y="1627093"/>
            <a:ext cx="2965002" cy="20977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9036B7A-15D8-4803-CCF3-24C9FDFF7D8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6319" y="4191835"/>
            <a:ext cx="2759922" cy="20781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79ED285-7BBB-585D-CB21-19CBF3962247}"/>
              </a:ext>
            </a:extLst>
          </p:cNvPr>
          <p:cNvSpPr txBox="1"/>
          <p:nvPr/>
        </p:nvSpPr>
        <p:spPr>
          <a:xfrm>
            <a:off x="4426319" y="6269979"/>
            <a:ext cx="2801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latin typeface="Exo 2"/>
              </a:rPr>
              <a:t>Циліндричні</a:t>
            </a:r>
            <a:r>
              <a:rPr lang="ru-RU" dirty="0">
                <a:latin typeface="Exo 2"/>
              </a:rPr>
              <a:t> вали на </a:t>
            </a:r>
            <a:r>
              <a:rPr lang="ru-RU" dirty="0" err="1">
                <a:latin typeface="Exo 2"/>
              </a:rPr>
              <a:t>опорі</a:t>
            </a:r>
            <a:r>
              <a:rPr lang="ru-RU" dirty="0">
                <a:latin typeface="Exo 2"/>
              </a:rPr>
              <a:t>  </a:t>
            </a:r>
            <a:endParaRPr lang="de-DE" dirty="0">
              <a:latin typeface="Exo 2"/>
            </a:endParaRPr>
          </a:p>
        </p:txBody>
      </p:sp>
    </p:spTree>
    <p:extLst>
      <p:ext uri="{BB962C8B-B14F-4D97-AF65-F5344CB8AC3E}">
        <p14:creationId xmlns:p14="http://schemas.microsoft.com/office/powerpoint/2010/main" val="3074696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77DD95-7E16-8637-C51F-DC8A2F919866}"/>
              </a:ext>
            </a:extLst>
          </p:cNvPr>
          <p:cNvSpPr txBox="1"/>
          <p:nvPr/>
        </p:nvSpPr>
        <p:spPr>
          <a:xfrm>
            <a:off x="385464" y="104909"/>
            <a:ext cx="53794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000" dirty="0">
                <a:latin typeface="Exo 2"/>
              </a:rPr>
              <a:t>Огляд продукції</a:t>
            </a:r>
          </a:p>
        </p:txBody>
      </p:sp>
      <p:pic>
        <p:nvPicPr>
          <p:cNvPr id="3" name="Рисунок 2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AF40ED82-B434-B3F4-0EAD-DCB4B07CB09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3390" y="1271"/>
            <a:ext cx="1600805" cy="11505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020778-A67F-9658-071D-A881166E3FA2}"/>
              </a:ext>
            </a:extLst>
          </p:cNvPr>
          <p:cNvSpPr txBox="1"/>
          <p:nvPr/>
        </p:nvSpPr>
        <p:spPr>
          <a:xfrm>
            <a:off x="438150" y="1143000"/>
            <a:ext cx="11487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Exo 2"/>
              </a:rPr>
              <a:t>Компанія </a:t>
            </a:r>
            <a:r>
              <a:rPr lang="ru-RU" sz="2400" dirty="0">
                <a:solidFill>
                  <a:srgbClr val="C00000"/>
                </a:solidFill>
                <a:latin typeface="Exo 2"/>
              </a:rPr>
              <a:t>ТОВ ГП-ТЕХ </a:t>
            </a:r>
            <a:r>
              <a:rPr lang="ru-RU" sz="2400" dirty="0">
                <a:latin typeface="Exo 2"/>
              </a:rPr>
              <a:t>Пропонує </a:t>
            </a:r>
            <a:r>
              <a:rPr lang="ru-RU" sz="2400" dirty="0" err="1">
                <a:latin typeface="Exo 2"/>
              </a:rPr>
              <a:t>підшипники</a:t>
            </a:r>
            <a:r>
              <a:rPr lang="ru-RU" sz="2400" dirty="0">
                <a:latin typeface="Exo 2"/>
              </a:rPr>
              <a:t> </a:t>
            </a:r>
            <a:r>
              <a:rPr lang="ru-RU" sz="2400" dirty="0" err="1">
                <a:latin typeface="Exo 2"/>
              </a:rPr>
              <a:t>від</a:t>
            </a:r>
            <a:r>
              <a:rPr lang="ru-RU" sz="2400" dirty="0">
                <a:latin typeface="Exo 2"/>
              </a:rPr>
              <a:t> </a:t>
            </a:r>
            <a:r>
              <a:rPr lang="ru-RU" sz="2400" dirty="0" err="1">
                <a:latin typeface="Exo 2"/>
              </a:rPr>
              <a:t>світових</a:t>
            </a:r>
            <a:r>
              <a:rPr lang="ru-RU" sz="2400" dirty="0">
                <a:latin typeface="Exo 2"/>
              </a:rPr>
              <a:t> </a:t>
            </a:r>
            <a:r>
              <a:rPr lang="ru-RU" sz="2400" dirty="0" err="1">
                <a:latin typeface="Exo 2"/>
              </a:rPr>
              <a:t>виробників</a:t>
            </a:r>
            <a:r>
              <a:rPr lang="ru-RU" sz="2400" dirty="0">
                <a:latin typeface="Exo 2"/>
              </a:rPr>
              <a:t> </a:t>
            </a:r>
            <a:endParaRPr lang="uk-UA" sz="2400" dirty="0">
              <a:solidFill>
                <a:srgbClr val="C00000"/>
              </a:solidFill>
              <a:latin typeface="Exo 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9ED285-7BBB-585D-CB21-19CBF3962247}"/>
              </a:ext>
            </a:extLst>
          </p:cNvPr>
          <p:cNvSpPr txBox="1"/>
          <p:nvPr/>
        </p:nvSpPr>
        <p:spPr>
          <a:xfrm>
            <a:off x="7036168" y="2231379"/>
            <a:ext cx="47703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err="1">
                <a:latin typeface="Exo 2"/>
              </a:rPr>
              <a:t>Спеіцалізовані</a:t>
            </a:r>
            <a:r>
              <a:rPr lang="ru-RU" sz="3600" dirty="0">
                <a:latin typeface="Exo 2"/>
              </a:rPr>
              <a:t> </a:t>
            </a:r>
            <a:r>
              <a:rPr lang="ru-RU" sz="3600" dirty="0" err="1">
                <a:latin typeface="Exo 2"/>
              </a:rPr>
              <a:t>підшипники</a:t>
            </a:r>
            <a:r>
              <a:rPr lang="ru-RU" sz="3600" dirty="0">
                <a:latin typeface="Exo 2"/>
              </a:rPr>
              <a:t> </a:t>
            </a:r>
            <a:r>
              <a:rPr lang="ru-RU" sz="3600" dirty="0" err="1">
                <a:latin typeface="Exo 2"/>
              </a:rPr>
              <a:t>під</a:t>
            </a:r>
            <a:r>
              <a:rPr lang="ru-RU" sz="3600" dirty="0">
                <a:latin typeface="Exo 2"/>
              </a:rPr>
              <a:t> </a:t>
            </a:r>
            <a:r>
              <a:rPr lang="ru-RU" sz="3600" dirty="0" err="1">
                <a:latin typeface="Exo 2"/>
              </a:rPr>
              <a:t>спеціальні</a:t>
            </a:r>
            <a:r>
              <a:rPr lang="ru-RU" sz="3600" dirty="0">
                <a:latin typeface="Exo 2"/>
              </a:rPr>
              <a:t> </a:t>
            </a:r>
            <a:r>
              <a:rPr lang="ru-RU" sz="3600" dirty="0" err="1">
                <a:latin typeface="Exo 2"/>
              </a:rPr>
              <a:t>завдання</a:t>
            </a:r>
            <a:r>
              <a:rPr lang="ru-RU" sz="3600" dirty="0">
                <a:latin typeface="Exo 2"/>
              </a:rPr>
              <a:t> та </a:t>
            </a:r>
            <a:r>
              <a:rPr lang="ru-RU" sz="3600" dirty="0" err="1">
                <a:latin typeface="Exo 2"/>
              </a:rPr>
              <a:t>вимоги</a:t>
            </a:r>
            <a:r>
              <a:rPr lang="ru-RU" sz="3600" dirty="0">
                <a:latin typeface="Exo 2"/>
              </a:rPr>
              <a:t> </a:t>
            </a:r>
            <a:endParaRPr lang="de-DE" sz="3600" dirty="0">
              <a:latin typeface="Exo 2"/>
            </a:endParaRPr>
          </a:p>
        </p:txBody>
      </p:sp>
      <p:pic>
        <p:nvPicPr>
          <p:cNvPr id="8" name="Рисунок 7" descr="Изображение выглядит как круг, металл, шестерня&#10;&#10;Автоматически созданное описание">
            <a:extLst>
              <a:ext uri="{FF2B5EF4-FFF2-40B4-BE49-F238E27FC236}">
                <a16:creationId xmlns:a16="http://schemas.microsoft.com/office/drawing/2014/main" id="{2AB60862-A567-5763-9BDB-4443AF239A1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464" y="1604665"/>
            <a:ext cx="5958006" cy="49706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18482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77DD95-7E16-8637-C51F-DC8A2F919866}"/>
              </a:ext>
            </a:extLst>
          </p:cNvPr>
          <p:cNvSpPr txBox="1"/>
          <p:nvPr/>
        </p:nvSpPr>
        <p:spPr>
          <a:xfrm>
            <a:off x="385464" y="104909"/>
            <a:ext cx="53794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000" dirty="0">
                <a:latin typeface="Exo 2"/>
              </a:rPr>
              <a:t>Огляд продукції</a:t>
            </a:r>
          </a:p>
        </p:txBody>
      </p:sp>
      <p:pic>
        <p:nvPicPr>
          <p:cNvPr id="3" name="Рисунок 2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AF40ED82-B434-B3F4-0EAD-DCB4B07CB09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3390" y="1271"/>
            <a:ext cx="1600805" cy="11505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020778-A67F-9658-071D-A881166E3FA2}"/>
              </a:ext>
            </a:extLst>
          </p:cNvPr>
          <p:cNvSpPr txBox="1"/>
          <p:nvPr/>
        </p:nvSpPr>
        <p:spPr>
          <a:xfrm>
            <a:off x="4238624" y="1320597"/>
            <a:ext cx="7400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Exo 2"/>
              </a:rPr>
              <a:t>Компанія </a:t>
            </a:r>
            <a:r>
              <a:rPr lang="uk-UA" sz="2400" dirty="0">
                <a:solidFill>
                  <a:srgbClr val="C00000"/>
                </a:solidFill>
                <a:latin typeface="Exo 2"/>
              </a:rPr>
              <a:t>ТОВ ГП-ТЕХ </a:t>
            </a:r>
            <a:r>
              <a:rPr lang="uk-UA" sz="2400" dirty="0">
                <a:latin typeface="Exo 2"/>
              </a:rPr>
              <a:t>пропонує </a:t>
            </a:r>
            <a:r>
              <a:rPr lang="uk-UA" sz="2400" dirty="0" err="1">
                <a:latin typeface="Exo 2"/>
              </a:rPr>
              <a:t>серво</a:t>
            </a:r>
            <a:r>
              <a:rPr lang="uk-UA" sz="2400" dirty="0">
                <a:latin typeface="Exo 2"/>
              </a:rPr>
              <a:t> мотори та блоки керування від різних виробників з Китаю </a:t>
            </a:r>
            <a:endParaRPr lang="uk-UA" sz="2400" dirty="0">
              <a:solidFill>
                <a:srgbClr val="C00000"/>
              </a:solidFill>
              <a:latin typeface="Exo 2"/>
            </a:endParaRPr>
          </a:p>
        </p:txBody>
      </p:sp>
      <p:pic>
        <p:nvPicPr>
          <p:cNvPr id="5" name="Рисунок 4" descr="Изображение выглядит как электроника, машина, камера&#10;&#10;Автоматически созданное описание">
            <a:extLst>
              <a:ext uri="{FF2B5EF4-FFF2-40B4-BE49-F238E27FC236}">
                <a16:creationId xmlns:a16="http://schemas.microsoft.com/office/drawing/2014/main" id="{5E45617A-0BF1-7D1F-37CF-B332A60BAA6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464" y="1120572"/>
            <a:ext cx="3743325" cy="37433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6FE4004-38BA-6F23-7DF2-9C5D4B6BE6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7309" y="2631834"/>
            <a:ext cx="6668431" cy="38105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16805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77DD95-7E16-8637-C51F-DC8A2F919866}"/>
              </a:ext>
            </a:extLst>
          </p:cNvPr>
          <p:cNvSpPr txBox="1"/>
          <p:nvPr/>
        </p:nvSpPr>
        <p:spPr>
          <a:xfrm>
            <a:off x="385464" y="104909"/>
            <a:ext cx="53794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000" dirty="0">
                <a:latin typeface="Exo 2"/>
              </a:rPr>
              <a:t>Огляд продукції</a:t>
            </a:r>
          </a:p>
        </p:txBody>
      </p:sp>
      <p:pic>
        <p:nvPicPr>
          <p:cNvPr id="3" name="Рисунок 2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AF40ED82-B434-B3F4-0EAD-DCB4B07CB09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3390" y="1271"/>
            <a:ext cx="1600805" cy="11505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020778-A67F-9658-071D-A881166E3FA2}"/>
              </a:ext>
            </a:extLst>
          </p:cNvPr>
          <p:cNvSpPr txBox="1"/>
          <p:nvPr/>
        </p:nvSpPr>
        <p:spPr>
          <a:xfrm>
            <a:off x="4238625" y="1120572"/>
            <a:ext cx="69067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Exo 2"/>
              </a:rPr>
              <a:t>Компанія </a:t>
            </a:r>
            <a:r>
              <a:rPr lang="uk-UA" sz="2400" dirty="0">
                <a:solidFill>
                  <a:srgbClr val="C00000"/>
                </a:solidFill>
                <a:latin typeface="Exo 2"/>
              </a:rPr>
              <a:t>ТОВ ГП-ТЕХ </a:t>
            </a:r>
            <a:r>
              <a:rPr lang="uk-UA" sz="2400" dirty="0">
                <a:latin typeface="Exo 2"/>
              </a:rPr>
              <a:t>крокові мотори та драйвери для крокових моторів люботи типу, розміру та характеристик виробництва Китай </a:t>
            </a:r>
            <a:endParaRPr lang="uk-UA" sz="2400" dirty="0">
              <a:solidFill>
                <a:srgbClr val="C00000"/>
              </a:solidFill>
              <a:latin typeface="Exo 2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362B1C8-82B5-599D-CCBE-96169BD5B9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586" y="2467031"/>
            <a:ext cx="6906740" cy="41401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A959FD4-3E8A-0AAE-706D-6154552B54C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339" y="1238250"/>
            <a:ext cx="3892396" cy="29146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68410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77DD95-7E16-8637-C51F-DC8A2F919866}"/>
              </a:ext>
            </a:extLst>
          </p:cNvPr>
          <p:cNvSpPr txBox="1"/>
          <p:nvPr/>
        </p:nvSpPr>
        <p:spPr>
          <a:xfrm>
            <a:off x="385464" y="104909"/>
            <a:ext cx="53794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000" dirty="0">
                <a:latin typeface="Exo 2"/>
              </a:rPr>
              <a:t>Огляд продукції</a:t>
            </a:r>
          </a:p>
        </p:txBody>
      </p:sp>
      <p:pic>
        <p:nvPicPr>
          <p:cNvPr id="3" name="Рисунок 2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AF40ED82-B434-B3F4-0EAD-DCB4B07CB09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3390" y="1271"/>
            <a:ext cx="1600805" cy="11505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020778-A67F-9658-071D-A881166E3FA2}"/>
              </a:ext>
            </a:extLst>
          </p:cNvPr>
          <p:cNvSpPr txBox="1"/>
          <p:nvPr/>
        </p:nvSpPr>
        <p:spPr>
          <a:xfrm>
            <a:off x="1267398" y="1120572"/>
            <a:ext cx="91720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Exo 2"/>
              </a:rPr>
              <a:t>Компанія </a:t>
            </a:r>
            <a:r>
              <a:rPr lang="uk-UA" sz="2400" dirty="0">
                <a:solidFill>
                  <a:srgbClr val="C00000"/>
                </a:solidFill>
                <a:latin typeface="Exo 2"/>
              </a:rPr>
              <a:t>ТОВ ГП-ТЕХ </a:t>
            </a:r>
            <a:r>
              <a:rPr lang="ru-RU" sz="2400" dirty="0">
                <a:latin typeface="Exo 2"/>
              </a:rPr>
              <a:t>пропонує </a:t>
            </a:r>
            <a:r>
              <a:rPr lang="ru-RU" sz="2400" dirty="0" err="1">
                <a:latin typeface="Exo 2"/>
              </a:rPr>
              <a:t>електричні</a:t>
            </a:r>
            <a:r>
              <a:rPr lang="ru-RU" sz="2400" dirty="0">
                <a:latin typeface="Exo 2"/>
              </a:rPr>
              <a:t> </a:t>
            </a:r>
            <a:r>
              <a:rPr lang="ru-RU" sz="2400" dirty="0" err="1">
                <a:latin typeface="Exo 2"/>
              </a:rPr>
              <a:t>шпинделі</a:t>
            </a:r>
            <a:r>
              <a:rPr lang="ru-RU" sz="2400" dirty="0">
                <a:latin typeface="Exo 2"/>
              </a:rPr>
              <a:t> та </a:t>
            </a:r>
            <a:r>
              <a:rPr lang="ru-RU" sz="2400" dirty="0" err="1">
                <a:latin typeface="Exo 2"/>
              </a:rPr>
              <a:t>частотні</a:t>
            </a:r>
            <a:r>
              <a:rPr lang="ru-RU" sz="2400" dirty="0">
                <a:latin typeface="Exo 2"/>
              </a:rPr>
              <a:t> </a:t>
            </a:r>
            <a:r>
              <a:rPr lang="ru-RU" sz="2400" dirty="0" err="1">
                <a:latin typeface="Exo 2"/>
              </a:rPr>
              <a:t>перетворювачі</a:t>
            </a:r>
            <a:r>
              <a:rPr lang="ru-RU" sz="2400" dirty="0">
                <a:latin typeface="Exo 2"/>
              </a:rPr>
              <a:t> в</a:t>
            </a:r>
            <a:r>
              <a:rPr lang="uk-UA" sz="2400" dirty="0" err="1">
                <a:latin typeface="Exo 2"/>
              </a:rPr>
              <a:t>иробництва</a:t>
            </a:r>
            <a:r>
              <a:rPr lang="uk-UA" sz="2400" dirty="0">
                <a:latin typeface="Exo 2"/>
              </a:rPr>
              <a:t> Китай </a:t>
            </a:r>
            <a:endParaRPr lang="uk-UA" sz="2400" dirty="0">
              <a:solidFill>
                <a:srgbClr val="C00000"/>
              </a:solidFill>
              <a:latin typeface="Exo 2"/>
            </a:endParaRPr>
          </a:p>
        </p:txBody>
      </p:sp>
      <p:pic>
        <p:nvPicPr>
          <p:cNvPr id="5" name="Рисунок 4" descr="Изображение выглядит как цилиндр, металл, автокомпонент, Бытовая техника&#10;&#10;Автоматически созданное описание">
            <a:extLst>
              <a:ext uri="{FF2B5EF4-FFF2-40B4-BE49-F238E27FC236}">
                <a16:creationId xmlns:a16="http://schemas.microsoft.com/office/drawing/2014/main" id="{03BB8C38-1AF1-B44F-D2BF-CE4845D02A7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464" y="2399151"/>
            <a:ext cx="4877199" cy="42245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7E53EB2-527C-9C16-9BDA-CA407D08D33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1650" y="2399151"/>
            <a:ext cx="6421326" cy="26653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37964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77DD95-7E16-8637-C51F-DC8A2F919866}"/>
              </a:ext>
            </a:extLst>
          </p:cNvPr>
          <p:cNvSpPr txBox="1"/>
          <p:nvPr/>
        </p:nvSpPr>
        <p:spPr>
          <a:xfrm>
            <a:off x="385464" y="104909"/>
            <a:ext cx="53794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000" dirty="0">
                <a:latin typeface="Exo 2"/>
              </a:rPr>
              <a:t>Огляд продукції</a:t>
            </a:r>
          </a:p>
        </p:txBody>
      </p:sp>
      <p:pic>
        <p:nvPicPr>
          <p:cNvPr id="3" name="Рисунок 2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AF40ED82-B434-B3F4-0EAD-DCB4B07CB09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3390" y="1271"/>
            <a:ext cx="1600805" cy="11505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020778-A67F-9658-071D-A881166E3FA2}"/>
              </a:ext>
            </a:extLst>
          </p:cNvPr>
          <p:cNvSpPr txBox="1"/>
          <p:nvPr/>
        </p:nvSpPr>
        <p:spPr>
          <a:xfrm>
            <a:off x="476250" y="1120572"/>
            <a:ext cx="9963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Exo 2"/>
              </a:rPr>
              <a:t>Компанія </a:t>
            </a:r>
            <a:r>
              <a:rPr lang="ru-RU" sz="2400" dirty="0">
                <a:solidFill>
                  <a:srgbClr val="C00000"/>
                </a:solidFill>
                <a:latin typeface="Exo 2"/>
              </a:rPr>
              <a:t>ТОВ ГП-ТЕХ </a:t>
            </a:r>
            <a:r>
              <a:rPr lang="ru-RU" sz="2400" dirty="0">
                <a:latin typeface="Exo 2"/>
              </a:rPr>
              <a:t>є </a:t>
            </a:r>
            <a:r>
              <a:rPr lang="ru-RU" sz="2400" dirty="0" err="1">
                <a:latin typeface="Exo 2"/>
              </a:rPr>
              <a:t>представником</a:t>
            </a:r>
            <a:r>
              <a:rPr lang="ru-RU" sz="2400" dirty="0">
                <a:latin typeface="Exo 2"/>
              </a:rPr>
              <a:t> всієї </a:t>
            </a:r>
            <a:r>
              <a:rPr lang="ru-RU" sz="2400" dirty="0" err="1">
                <a:latin typeface="Exo 2"/>
              </a:rPr>
              <a:t>продукції</a:t>
            </a:r>
            <a:r>
              <a:rPr lang="ru-RU" sz="2400" dirty="0">
                <a:latin typeface="Exo 2"/>
              </a:rPr>
              <a:t> компанії </a:t>
            </a:r>
            <a:r>
              <a:rPr lang="it-IT" sz="24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Delfin</a:t>
            </a:r>
            <a:endParaRPr lang="ru-RU" sz="2400" dirty="0">
              <a:solidFill>
                <a:srgbClr val="C00000"/>
              </a:solidFill>
              <a:latin typeface="Exo 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CB0A52-74D4-7853-BB2E-DE62962E1072}"/>
              </a:ext>
            </a:extLst>
          </p:cNvPr>
          <p:cNvSpPr txBox="1"/>
          <p:nvPr/>
        </p:nvSpPr>
        <p:spPr>
          <a:xfrm>
            <a:off x="6417039" y="2554739"/>
            <a:ext cx="53894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Exo 2"/>
              </a:rPr>
              <a:t>професійні </a:t>
            </a:r>
            <a:r>
              <a:rPr lang="ru-RU" sz="2400" dirty="0" err="1">
                <a:latin typeface="Exo 2"/>
              </a:rPr>
              <a:t>промислові</a:t>
            </a:r>
            <a:r>
              <a:rPr lang="ru-RU" sz="2400" dirty="0">
                <a:latin typeface="Exo 2"/>
              </a:rPr>
              <a:t> </a:t>
            </a:r>
            <a:r>
              <a:rPr lang="ru-RU" sz="2400" dirty="0" err="1">
                <a:latin typeface="Exo 2"/>
              </a:rPr>
              <a:t>пилососи</a:t>
            </a:r>
            <a:r>
              <a:rPr lang="ru-RU" sz="2400" dirty="0">
                <a:latin typeface="Exo 2"/>
              </a:rPr>
              <a:t> для сухого,  і </a:t>
            </a:r>
            <a:r>
              <a:rPr lang="ru-RU" sz="2400" dirty="0" err="1">
                <a:latin typeface="Exo 2"/>
              </a:rPr>
              <a:t>рідкого</a:t>
            </a:r>
            <a:r>
              <a:rPr lang="ru-RU" sz="2400" dirty="0">
                <a:latin typeface="Exo 2"/>
              </a:rPr>
              <a:t> та  масляного </a:t>
            </a:r>
            <a:r>
              <a:rPr lang="ru-RU" sz="2400" dirty="0" err="1">
                <a:latin typeface="Exo 2"/>
              </a:rPr>
              <a:t>очищення</a:t>
            </a:r>
            <a:r>
              <a:rPr lang="ru-RU" sz="2400" dirty="0">
                <a:latin typeface="Exo 2"/>
              </a:rPr>
              <a:t> </a:t>
            </a:r>
            <a:r>
              <a:rPr lang="ru-RU" sz="2400" dirty="0" err="1">
                <a:latin typeface="Exo 2"/>
              </a:rPr>
              <a:t>виробництва</a:t>
            </a:r>
            <a:r>
              <a:rPr lang="ru-RU" sz="2400" dirty="0">
                <a:latin typeface="Exo 2"/>
              </a:rPr>
              <a:t> та </a:t>
            </a:r>
            <a:r>
              <a:rPr lang="ru-RU" sz="2400" dirty="0" err="1">
                <a:latin typeface="Exo 2"/>
              </a:rPr>
              <a:t>обладнання</a:t>
            </a:r>
            <a:r>
              <a:rPr lang="ru-RU" sz="2400" dirty="0">
                <a:latin typeface="Exo 2"/>
              </a:rPr>
              <a:t>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AA75D37-9112-0200-A816-52A101582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64" y="1692558"/>
            <a:ext cx="6045938" cy="44152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31548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77DD95-7E16-8637-C51F-DC8A2F919866}"/>
              </a:ext>
            </a:extLst>
          </p:cNvPr>
          <p:cNvSpPr txBox="1"/>
          <p:nvPr/>
        </p:nvSpPr>
        <p:spPr>
          <a:xfrm>
            <a:off x="385464" y="104909"/>
            <a:ext cx="53794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000" dirty="0">
                <a:latin typeface="Exo 2"/>
              </a:rPr>
              <a:t>Огляд продукції</a:t>
            </a:r>
          </a:p>
        </p:txBody>
      </p:sp>
      <p:pic>
        <p:nvPicPr>
          <p:cNvPr id="3" name="Рисунок 2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AF40ED82-B434-B3F4-0EAD-DCB4B07CB09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3390" y="1271"/>
            <a:ext cx="1600805" cy="11505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020778-A67F-9658-071D-A881166E3FA2}"/>
              </a:ext>
            </a:extLst>
          </p:cNvPr>
          <p:cNvSpPr txBox="1"/>
          <p:nvPr/>
        </p:nvSpPr>
        <p:spPr>
          <a:xfrm>
            <a:off x="385463" y="1083003"/>
            <a:ext cx="100825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Exo 2"/>
              </a:rPr>
              <a:t>Компанія </a:t>
            </a:r>
            <a:r>
              <a:rPr lang="ru-RU" sz="2400" dirty="0">
                <a:solidFill>
                  <a:srgbClr val="C00000"/>
                </a:solidFill>
                <a:latin typeface="Exo 2"/>
              </a:rPr>
              <a:t>ТОВ ГП-ТЕХ </a:t>
            </a:r>
            <a:r>
              <a:rPr lang="ru-RU" sz="2400" dirty="0">
                <a:latin typeface="Exo 2"/>
              </a:rPr>
              <a:t>є </a:t>
            </a:r>
            <a:r>
              <a:rPr lang="ru-RU" sz="2400" dirty="0" err="1">
                <a:latin typeface="Exo 2"/>
              </a:rPr>
              <a:t>представником</a:t>
            </a:r>
            <a:r>
              <a:rPr lang="ru-RU" sz="2400" dirty="0">
                <a:latin typeface="Exo 2"/>
              </a:rPr>
              <a:t> всієї </a:t>
            </a:r>
            <a:r>
              <a:rPr lang="ru-RU" sz="2400" dirty="0" err="1">
                <a:latin typeface="Exo 2"/>
              </a:rPr>
              <a:t>продукції</a:t>
            </a:r>
            <a:r>
              <a:rPr lang="ru-RU" sz="2400" dirty="0">
                <a:latin typeface="Exo 2"/>
              </a:rPr>
              <a:t> компанії </a:t>
            </a:r>
            <a:r>
              <a:rPr lang="it-IT" sz="2400" dirty="0">
                <a:solidFill>
                  <a:srgbClr val="C00000"/>
                </a:solidFill>
                <a:latin typeface="Exo 2"/>
              </a:rPr>
              <a:t>Depureco </a:t>
            </a:r>
            <a:endParaRPr lang="ru-RU" sz="2400" dirty="0">
              <a:solidFill>
                <a:srgbClr val="C00000"/>
              </a:solidFill>
              <a:latin typeface="Exo 2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0A6994D-1A93-C58E-4053-33A8ACFB54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47" y="1782015"/>
            <a:ext cx="6807028" cy="49710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C7C62C-2DBF-D532-0131-65778DE329DE}"/>
              </a:ext>
            </a:extLst>
          </p:cNvPr>
          <p:cNvSpPr txBox="1"/>
          <p:nvPr/>
        </p:nvSpPr>
        <p:spPr>
          <a:xfrm>
            <a:off x="7226664" y="2592839"/>
            <a:ext cx="53894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Exo 2"/>
              </a:rPr>
              <a:t>професійні </a:t>
            </a:r>
            <a:r>
              <a:rPr lang="ru-RU" sz="2400" dirty="0" err="1">
                <a:latin typeface="Exo 2"/>
              </a:rPr>
              <a:t>промислові</a:t>
            </a:r>
            <a:r>
              <a:rPr lang="ru-RU" sz="2400" dirty="0">
                <a:latin typeface="Exo 2"/>
              </a:rPr>
              <a:t> </a:t>
            </a:r>
            <a:r>
              <a:rPr lang="ru-RU" sz="2400" dirty="0" err="1">
                <a:latin typeface="Exo 2"/>
              </a:rPr>
              <a:t>пилососи</a:t>
            </a:r>
            <a:r>
              <a:rPr lang="ru-RU" sz="2400" dirty="0">
                <a:latin typeface="Exo 2"/>
              </a:rPr>
              <a:t> </a:t>
            </a:r>
          </a:p>
          <a:p>
            <a:r>
              <a:rPr lang="ru-RU" sz="2400" dirty="0">
                <a:latin typeface="Exo 2"/>
              </a:rPr>
              <a:t>для сухого,  і </a:t>
            </a:r>
            <a:r>
              <a:rPr lang="ru-RU" sz="2400" dirty="0" err="1">
                <a:latin typeface="Exo 2"/>
              </a:rPr>
              <a:t>рідкого</a:t>
            </a:r>
            <a:r>
              <a:rPr lang="ru-RU" sz="2400" dirty="0">
                <a:latin typeface="Exo 2"/>
              </a:rPr>
              <a:t> та  </a:t>
            </a:r>
          </a:p>
          <a:p>
            <a:r>
              <a:rPr lang="ru-RU" sz="2400" dirty="0">
                <a:latin typeface="Exo 2"/>
              </a:rPr>
              <a:t>масляного </a:t>
            </a:r>
            <a:r>
              <a:rPr lang="ru-RU" sz="2400" dirty="0" err="1">
                <a:latin typeface="Exo 2"/>
              </a:rPr>
              <a:t>очищення</a:t>
            </a:r>
            <a:r>
              <a:rPr lang="ru-RU" sz="2400" dirty="0">
                <a:latin typeface="Exo 2"/>
              </a:rPr>
              <a:t> </a:t>
            </a:r>
            <a:r>
              <a:rPr lang="ru-RU" sz="2400" dirty="0" err="1">
                <a:latin typeface="Exo 2"/>
              </a:rPr>
              <a:t>виробництва</a:t>
            </a:r>
            <a:r>
              <a:rPr lang="ru-RU" sz="2400" dirty="0">
                <a:latin typeface="Exo 2"/>
              </a:rPr>
              <a:t> </a:t>
            </a:r>
          </a:p>
          <a:p>
            <a:r>
              <a:rPr lang="ru-RU" sz="2400" dirty="0">
                <a:latin typeface="Exo 2"/>
              </a:rPr>
              <a:t>та </a:t>
            </a:r>
            <a:r>
              <a:rPr lang="ru-RU" sz="2400" dirty="0" err="1">
                <a:latin typeface="Exo 2"/>
              </a:rPr>
              <a:t>обладнання</a:t>
            </a:r>
            <a:r>
              <a:rPr lang="ru-RU" sz="2400" dirty="0">
                <a:latin typeface="Exo 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787825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77DD95-7E16-8637-C51F-DC8A2F919866}"/>
              </a:ext>
            </a:extLst>
          </p:cNvPr>
          <p:cNvSpPr txBox="1"/>
          <p:nvPr/>
        </p:nvSpPr>
        <p:spPr>
          <a:xfrm>
            <a:off x="385464" y="104909"/>
            <a:ext cx="53794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000" dirty="0">
                <a:latin typeface="Exo 2"/>
              </a:rPr>
              <a:t>Огляд продукції</a:t>
            </a:r>
          </a:p>
        </p:txBody>
      </p:sp>
      <p:pic>
        <p:nvPicPr>
          <p:cNvPr id="3" name="Рисунок 2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AF40ED82-B434-B3F4-0EAD-DCB4B07CB09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021" y="4279900"/>
            <a:ext cx="3483979" cy="25041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020778-A67F-9658-071D-A881166E3FA2}"/>
              </a:ext>
            </a:extLst>
          </p:cNvPr>
          <p:cNvSpPr txBox="1"/>
          <p:nvPr/>
        </p:nvSpPr>
        <p:spPr>
          <a:xfrm>
            <a:off x="952501" y="1552903"/>
            <a:ext cx="107981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Exo 2"/>
              </a:rPr>
              <a:t>ТОВ </a:t>
            </a:r>
            <a:r>
              <a:rPr lang="ru-RU" sz="3600" dirty="0">
                <a:solidFill>
                  <a:srgbClr val="C00000"/>
                </a:solidFill>
                <a:latin typeface="Exo 2"/>
              </a:rPr>
              <a:t>ГП-ТЕХ</a:t>
            </a:r>
            <a:r>
              <a:rPr lang="ru-RU" sz="3600" dirty="0">
                <a:latin typeface="Exo 2"/>
              </a:rPr>
              <a:t> "Ваш </a:t>
            </a:r>
            <a:r>
              <a:rPr lang="ru-RU" sz="3600" dirty="0" err="1">
                <a:latin typeface="Exo 2"/>
              </a:rPr>
              <a:t>головний</a:t>
            </a:r>
            <a:r>
              <a:rPr lang="ru-RU" sz="3600" dirty="0">
                <a:latin typeface="Exo 2"/>
              </a:rPr>
              <a:t> партнер у світі </a:t>
            </a:r>
            <a:r>
              <a:rPr lang="ru-RU" sz="3600" dirty="0" err="1">
                <a:latin typeface="Exo 2"/>
              </a:rPr>
              <a:t>технологій</a:t>
            </a:r>
            <a:r>
              <a:rPr lang="ru-RU" sz="3600" dirty="0">
                <a:latin typeface="Exo 2"/>
              </a:rPr>
              <a:t>"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5B7346-9B13-E5EE-3EA7-5294D2D0FB53}"/>
              </a:ext>
            </a:extLst>
          </p:cNvPr>
          <p:cNvSpPr txBox="1"/>
          <p:nvPr/>
        </p:nvSpPr>
        <p:spPr>
          <a:xfrm>
            <a:off x="385464" y="2765941"/>
            <a:ext cx="1011743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000" dirty="0">
                <a:effectLst/>
                <a:latin typeface="Exo 2"/>
                <a:ea typeface="Calibri" panose="020F0502020204030204" pitchFamily="34" charset="0"/>
                <a:cs typeface="Times New Roman" panose="02020603050405020304" pitchFamily="18" charset="0"/>
              </a:rPr>
              <a:t>Україна, 01104, м. Київ, бульвар Миколи Міхновського 38</a:t>
            </a:r>
            <a:endParaRPr lang="ru-RU" sz="3000" dirty="0">
              <a:solidFill>
                <a:srgbClr val="00B0F0"/>
              </a:solidFill>
              <a:latin typeface="Exo 2"/>
            </a:endParaRPr>
          </a:p>
          <a:p>
            <a:r>
              <a:rPr lang="ru-RU" sz="3000" dirty="0">
                <a:solidFill>
                  <a:srgbClr val="00B0F0"/>
                </a:solidFill>
                <a:latin typeface="Exo 2"/>
              </a:rPr>
              <a:t>https://gp-tech.com.ua</a:t>
            </a:r>
          </a:p>
          <a:p>
            <a:r>
              <a:rPr lang="ru-RU" sz="3000" dirty="0">
                <a:solidFill>
                  <a:srgbClr val="00B0F0"/>
                </a:solidFill>
                <a:latin typeface="Exo 2"/>
              </a:rPr>
              <a:t>https://gptech.com.ua</a:t>
            </a:r>
          </a:p>
          <a:p>
            <a:r>
              <a:rPr lang="ru-RU" sz="3000" dirty="0">
                <a:latin typeface="Exo 2"/>
              </a:rPr>
              <a:t>Моб.</a:t>
            </a:r>
          </a:p>
          <a:p>
            <a:r>
              <a:rPr lang="ru-RU" sz="3000" dirty="0">
                <a:latin typeface="Exo 2"/>
              </a:rPr>
              <a:t>+380 (67) 129-18-18, </a:t>
            </a:r>
          </a:p>
          <a:p>
            <a:r>
              <a:rPr lang="ru-RU" sz="3000" dirty="0">
                <a:latin typeface="Exo 2"/>
              </a:rPr>
              <a:t>+380 (67) 130-70-47</a:t>
            </a:r>
          </a:p>
          <a:p>
            <a:r>
              <a:rPr lang="en-US" sz="3000" dirty="0">
                <a:latin typeface="Exo 2"/>
              </a:rPr>
              <a:t>Email: </a:t>
            </a:r>
            <a:r>
              <a:rPr lang="ru-RU" sz="3000" dirty="0">
                <a:solidFill>
                  <a:srgbClr val="00B0F0"/>
                </a:solidFill>
                <a:latin typeface="Exo 2"/>
              </a:rPr>
              <a:t>gp@gptech.com.ua </a:t>
            </a:r>
          </a:p>
        </p:txBody>
      </p:sp>
    </p:spTree>
    <p:extLst>
      <p:ext uri="{BB962C8B-B14F-4D97-AF65-F5344CB8AC3E}">
        <p14:creationId xmlns:p14="http://schemas.microsoft.com/office/powerpoint/2010/main" val="3956608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ланец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TM04033929[[fn=Сланец]]</Template>
  <TotalTime>227</TotalTime>
  <Words>559</Words>
  <Application>Microsoft Office PowerPoint</Application>
  <PresentationFormat>Широкоэкранный</PresentationFormat>
  <Paragraphs>96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Calisto MT</vt:lpstr>
      <vt:lpstr>DINPro</vt:lpstr>
      <vt:lpstr>Exo 2</vt:lpstr>
      <vt:lpstr>Wingdings 2</vt:lpstr>
      <vt:lpstr>Сланец</vt:lpstr>
      <vt:lpstr>ГП-ТЕХ  «Ваш головний партнер у світі технологій»</vt:lpstr>
      <vt:lpstr>ТОВ "ГП-Тех" є новим національним оператором в Україні, який був створений і почав свою діяльність з травня 2022 року. Наша компанія спеціалізується на постачанні широкого асортименту комплектуючих для промислових підприємств, особливо у галузі верстатобудування та ремонту обладнання. Ми співпрацюємо з підприємствами різних форм власності, розмірів та галузей діяльності, включаючи малі, середні та великі промислові підприємства.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ГП-ТЕХ  «Ваш головний партнер у світі технологій»</dc:title>
  <dc:creator>Геннадій Пономарьов</dc:creator>
  <cp:lastModifiedBy>Геннадій Пономарьов</cp:lastModifiedBy>
  <cp:revision>15</cp:revision>
  <dcterms:created xsi:type="dcterms:W3CDTF">2024-04-02T13:10:57Z</dcterms:created>
  <dcterms:modified xsi:type="dcterms:W3CDTF">2024-04-03T06:40:44Z</dcterms:modified>
</cp:coreProperties>
</file>