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779" r:id="rId2"/>
    <p:sldMasterId id="2147483827" r:id="rId3"/>
    <p:sldMasterId id="2147483919" r:id="rId4"/>
  </p:sldMasterIdLst>
  <p:notesMasterIdLst>
    <p:notesMasterId r:id="rId22"/>
  </p:notesMasterIdLst>
  <p:sldIdLst>
    <p:sldId id="295" r:id="rId5"/>
    <p:sldId id="285" r:id="rId6"/>
    <p:sldId id="262" r:id="rId7"/>
    <p:sldId id="286" r:id="rId8"/>
    <p:sldId id="287" r:id="rId9"/>
    <p:sldId id="305" r:id="rId10"/>
    <p:sldId id="292" r:id="rId11"/>
    <p:sldId id="306" r:id="rId12"/>
    <p:sldId id="289" r:id="rId13"/>
    <p:sldId id="271" r:id="rId14"/>
    <p:sldId id="302" r:id="rId15"/>
    <p:sldId id="297" r:id="rId16"/>
    <p:sldId id="298" r:id="rId17"/>
    <p:sldId id="299" r:id="rId18"/>
    <p:sldId id="300" r:id="rId19"/>
    <p:sldId id="301" r:id="rId20"/>
    <p:sldId id="294" r:id="rId21"/>
  </p:sldIdLst>
  <p:sldSz cx="9144000" cy="5143500" type="screen16x9"/>
  <p:notesSz cx="6858000" cy="9144000"/>
  <p:embeddedFontLst>
    <p:embeddedFont>
      <p:font typeface="Arial Unicode MS" panose="020B0604020202020204" pitchFamily="34" charset="-128"/>
      <p:regular r:id="rId23"/>
    </p:embeddedFont>
    <p:embeddedFont>
      <p:font typeface="Bookman Old Style" panose="02050604050505020204" pitchFamily="18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Corbel" panose="020B0503020204020204" pitchFamily="34" charset="0"/>
      <p:regular r:id="rId34"/>
      <p:bold r:id="rId35"/>
      <p:italic r:id="rId36"/>
      <p:boldItalic r:id="rId37"/>
    </p:embeddedFont>
    <p:embeddedFont>
      <p:font typeface="Gill Sans MT" panose="020B0502020104020203" pitchFamily="34" charset="0"/>
      <p:regular r:id="rId38"/>
      <p:bold r:id="rId39"/>
      <p:italic r:id="rId40"/>
      <p:boldItalic r:id="rId41"/>
    </p:embeddedFont>
    <p:embeddedFont>
      <p:font typeface="Montserrat" panose="020B0604020202020204" charset="-52"/>
      <p:regular r:id="rId42"/>
      <p:bold r:id="rId43"/>
      <p:italic r:id="rId44"/>
      <p:boldItalic r:id="rId45"/>
    </p:embeddedFont>
    <p:embeddedFont>
      <p:font typeface="Rockwell" panose="02060603020205020403" pitchFamily="18" charset="0"/>
      <p:regular r:id="rId46"/>
      <p:bold r:id="rId47"/>
      <p:italic r:id="rId48"/>
      <p:boldItalic r:id="rId49"/>
    </p:embeddedFont>
    <p:embeddedFont>
      <p:font typeface="Segoe Script" panose="030B0504020000000003" pitchFamily="66" charset="0"/>
      <p:regular r:id="rId50"/>
      <p:bold r:id="rId51"/>
    </p:embeddedFont>
    <p:embeddedFont>
      <p:font typeface="Trebuchet MS" panose="020B0603020202020204" pitchFamily="34" charset="0"/>
      <p:regular r:id="rId52"/>
      <p:bold r:id="rId53"/>
      <p:italic r:id="rId54"/>
      <p:boldItalic r:id="rId55"/>
    </p:embeddedFont>
    <p:embeddedFont>
      <p:font typeface="Wingdings 3" panose="05040102010807070707" pitchFamily="18" charset="2"/>
      <p:regular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624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96"/>
    <a:srgbClr val="FF6161"/>
    <a:srgbClr val="C9C400"/>
    <a:srgbClr val="FFFFC1"/>
    <a:srgbClr val="FFFFB9"/>
    <a:srgbClr val="B40000"/>
    <a:srgbClr val="007E39"/>
    <a:srgbClr val="CCFF33"/>
    <a:srgbClr val="006BBC"/>
    <a:srgbClr val="006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74" autoAdjust="0"/>
    <p:restoredTop sz="94719" autoAdjust="0"/>
  </p:normalViewPr>
  <p:slideViewPr>
    <p:cSldViewPr snapToGrid="0">
      <p:cViewPr varScale="1">
        <p:scale>
          <a:sx n="143" d="100"/>
          <a:sy n="143" d="100"/>
        </p:scale>
        <p:origin x="1092" y="132"/>
      </p:cViewPr>
      <p:guideLst>
        <p:guide pos="624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font" Target="fonts/font25.fntdata"/><Relationship Id="rId50" Type="http://schemas.openxmlformats.org/officeDocument/2006/relationships/font" Target="fonts/font28.fntdata"/><Relationship Id="rId55" Type="http://schemas.openxmlformats.org/officeDocument/2006/relationships/font" Target="fonts/font33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41" Type="http://schemas.openxmlformats.org/officeDocument/2006/relationships/font" Target="fonts/font19.fntdata"/><Relationship Id="rId54" Type="http://schemas.openxmlformats.org/officeDocument/2006/relationships/font" Target="fonts/font3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openxmlformats.org/officeDocument/2006/relationships/font" Target="fonts/font31.fntdata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font" Target="fonts/font27.fntdata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openxmlformats.org/officeDocument/2006/relationships/font" Target="fonts/font30.fntdata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font" Target="fonts/font26.fntdata"/><Relationship Id="rId56" Type="http://schemas.openxmlformats.org/officeDocument/2006/relationships/font" Target="fonts/font34.fntdata"/><Relationship Id="rId8" Type="http://schemas.openxmlformats.org/officeDocument/2006/relationships/slide" Target="slides/slide4.xml"/><Relationship Id="rId51" Type="http://schemas.openxmlformats.org/officeDocument/2006/relationships/font" Target="fonts/font2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5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B69522-8B1C-4739-B92A-FBCC51E3C9CF}" type="doc">
      <dgm:prSet loTypeId="urn:microsoft.com/office/officeart/2005/8/layout/vList3" loCatId="list" qsTypeId="urn:microsoft.com/office/officeart/2005/8/quickstyle/simple5" qsCatId="simple" csTypeId="urn:microsoft.com/office/officeart/2005/8/colors/accent1_2" csCatId="accent1" phldr="1"/>
      <dgm:spPr/>
    </dgm:pt>
    <dgm:pt modelId="{A597FB16-202D-46AD-A6DC-00C7DD083CC4}">
      <dgm:prSet phldrT="[Текст]"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tint val="94000"/>
                <a:satMod val="100000"/>
                <a:lumMod val="104000"/>
                <a:alpha val="12000"/>
              </a:schemeClr>
            </a:gs>
            <a:gs pos="64000">
              <a:schemeClr val="bg2">
                <a:lumMod val="40000"/>
                <a:lumOff val="60000"/>
              </a:schemeClr>
            </a:gs>
            <a:gs pos="98000">
              <a:schemeClr val="tx2">
                <a:lumMod val="90000"/>
              </a:schemeClr>
            </a:gs>
          </a:gsLst>
        </a:gradFill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dirty="0"/>
            <a:t>   </a:t>
          </a:r>
          <a:r>
            <a:rPr lang="en-US" sz="3200" b="0" dirty="0" err="1">
              <a:latin typeface="+mn-lt"/>
            </a:rPr>
            <a:t>GroGreen</a:t>
          </a:r>
          <a:r>
            <a:rPr lang="en-US" sz="3200" b="0" dirty="0">
              <a:latin typeface="+mn-lt"/>
            </a:rPr>
            <a:t> NPK </a:t>
          </a:r>
        </a:p>
        <a:p>
          <a:r>
            <a:rPr lang="en-US" sz="2800" b="0" dirty="0">
              <a:solidFill>
                <a:schemeClr val="tx2">
                  <a:lumMod val="90000"/>
                </a:schemeClr>
              </a:solidFill>
              <a:latin typeface="+mn-lt"/>
            </a:rPr>
            <a:t>13-40-13+TE</a:t>
          </a:r>
          <a:endParaRPr lang="ru-RU" sz="2800" b="0" dirty="0">
            <a:solidFill>
              <a:schemeClr val="tx2">
                <a:lumMod val="90000"/>
              </a:schemeClr>
            </a:solidFill>
            <a:latin typeface="+mn-lt"/>
          </a:endParaRPr>
        </a:p>
        <a:p>
          <a:r>
            <a:rPr lang="uk-UA" sz="2000" b="0" dirty="0">
              <a:latin typeface="+mn-lt"/>
            </a:rPr>
            <a:t>                                                                                                                                                                                       Комплексне, водорозчинне, збалансоване добриво з підвищеним вмістом фосфору</a:t>
          </a:r>
        </a:p>
        <a:p>
          <a:r>
            <a:rPr lang="uk-UA" sz="2000" b="0" dirty="0">
              <a:latin typeface="+mn-lt"/>
            </a:rPr>
            <a:t> Забезпечує укорінення та ріст рослин на початковій стадії розвитку</a:t>
          </a:r>
          <a:endParaRPr lang="en-US" sz="2000" b="0" dirty="0">
            <a:latin typeface="+mn-lt"/>
          </a:endParaRPr>
        </a:p>
        <a:p>
          <a:endParaRPr lang="en-US" sz="2000" dirty="0"/>
        </a:p>
        <a:p>
          <a:endParaRPr lang="en-US" sz="2000" dirty="0"/>
        </a:p>
        <a:p>
          <a:endParaRPr lang="ru-RU" sz="2000" dirty="0"/>
        </a:p>
      </dgm:t>
    </dgm:pt>
    <dgm:pt modelId="{DBC2443C-87E9-49B0-B38A-7F9ECE25B519}" type="parTrans" cxnId="{E00658EF-12C2-421A-94DB-0458A51F2147}">
      <dgm:prSet/>
      <dgm:spPr/>
      <dgm:t>
        <a:bodyPr/>
        <a:lstStyle/>
        <a:p>
          <a:endParaRPr lang="ru-RU"/>
        </a:p>
      </dgm:t>
    </dgm:pt>
    <dgm:pt modelId="{F813C920-F5B2-42BD-981B-EEE655C84E74}" type="sibTrans" cxnId="{E00658EF-12C2-421A-94DB-0458A51F2147}">
      <dgm:prSet/>
      <dgm:spPr/>
      <dgm:t>
        <a:bodyPr/>
        <a:lstStyle/>
        <a:p>
          <a:endParaRPr lang="ru-RU"/>
        </a:p>
      </dgm:t>
    </dgm:pt>
    <dgm:pt modelId="{7ED37C9B-B5AE-47EB-BA37-A20D8A599A73}" type="pres">
      <dgm:prSet presAssocID="{70B69522-8B1C-4739-B92A-FBCC51E3C9CF}" presName="linearFlow" presStyleCnt="0">
        <dgm:presLayoutVars>
          <dgm:dir/>
          <dgm:resizeHandles val="exact"/>
        </dgm:presLayoutVars>
      </dgm:prSet>
      <dgm:spPr/>
    </dgm:pt>
    <dgm:pt modelId="{0CCADB04-FC55-405E-9772-B73322418A3B}" type="pres">
      <dgm:prSet presAssocID="{A597FB16-202D-46AD-A6DC-00C7DD083CC4}" presName="composite" presStyleCnt="0"/>
      <dgm:spPr/>
    </dgm:pt>
    <dgm:pt modelId="{C92196D5-3952-4509-A108-56246123EC91}" type="pres">
      <dgm:prSet presAssocID="{A597FB16-202D-46AD-A6DC-00C7DD083CC4}" presName="imgShp" presStyleLbl="fgImgPlace1" presStyleIdx="0" presStyleCnt="1" custScaleX="111044" custScaleY="106789" custLinFactNeighborX="-7450" custLinFactNeighborY="87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CCFF33"/>
          </a:solidFill>
        </a:ln>
      </dgm:spPr>
    </dgm:pt>
    <dgm:pt modelId="{A9F1F85C-EA97-414B-AF17-5A9118D1EA62}" type="pres">
      <dgm:prSet presAssocID="{A597FB16-202D-46AD-A6DC-00C7DD083CC4}" presName="txShp" presStyleLbl="node1" presStyleIdx="0" presStyleCnt="1" custScaleX="126915" custScaleY="112992" custLinFactNeighborX="4502" custLinFactNeighborY="15327">
        <dgm:presLayoutVars>
          <dgm:bulletEnabled val="1"/>
        </dgm:presLayoutVars>
      </dgm:prSet>
      <dgm:spPr/>
    </dgm:pt>
  </dgm:ptLst>
  <dgm:cxnLst>
    <dgm:cxn modelId="{022CA50B-8B1B-412B-AFAE-229FE9C8E079}" type="presOf" srcId="{70B69522-8B1C-4739-B92A-FBCC51E3C9CF}" destId="{7ED37C9B-B5AE-47EB-BA37-A20D8A599A73}" srcOrd="0" destOrd="0" presId="urn:microsoft.com/office/officeart/2005/8/layout/vList3"/>
    <dgm:cxn modelId="{D2979714-FFC1-4925-9403-2F65C17EEF63}" type="presOf" srcId="{A597FB16-202D-46AD-A6DC-00C7DD083CC4}" destId="{A9F1F85C-EA97-414B-AF17-5A9118D1EA62}" srcOrd="0" destOrd="0" presId="urn:microsoft.com/office/officeart/2005/8/layout/vList3"/>
    <dgm:cxn modelId="{E00658EF-12C2-421A-94DB-0458A51F2147}" srcId="{70B69522-8B1C-4739-B92A-FBCC51E3C9CF}" destId="{A597FB16-202D-46AD-A6DC-00C7DD083CC4}" srcOrd="0" destOrd="0" parTransId="{DBC2443C-87E9-49B0-B38A-7F9ECE25B519}" sibTransId="{F813C920-F5B2-42BD-981B-EEE655C84E74}"/>
    <dgm:cxn modelId="{977F091B-ED64-4523-BD67-AC5865C12164}" type="presParOf" srcId="{7ED37C9B-B5AE-47EB-BA37-A20D8A599A73}" destId="{0CCADB04-FC55-405E-9772-B73322418A3B}" srcOrd="0" destOrd="0" presId="urn:microsoft.com/office/officeart/2005/8/layout/vList3"/>
    <dgm:cxn modelId="{E8D0E2C1-9C45-4F88-B4AB-7E1C755D90CB}" type="presParOf" srcId="{0CCADB04-FC55-405E-9772-B73322418A3B}" destId="{C92196D5-3952-4509-A108-56246123EC91}" srcOrd="0" destOrd="0" presId="urn:microsoft.com/office/officeart/2005/8/layout/vList3"/>
    <dgm:cxn modelId="{487ADD32-26FC-4C5F-A7EE-DCC95D756A29}" type="presParOf" srcId="{0CCADB04-FC55-405E-9772-B73322418A3B}" destId="{A9F1F85C-EA97-414B-AF17-5A9118D1EA6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1EA57D-893D-4130-BF8A-C8C3733F2FC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65EFEFF6-5912-483E-A307-EE9107B311E0}">
      <dgm:prSet phldrT="[Текст]" custT="1"/>
      <dgm:spPr>
        <a:gradFill rotWithShape="0">
          <a:gsLst>
            <a:gs pos="100000">
              <a:srgbClr val="92D050">
                <a:alpha val="0"/>
              </a:srgbClr>
            </a:gs>
            <a:gs pos="43000">
              <a:srgbClr val="92D050"/>
            </a:gs>
            <a:gs pos="0">
              <a:srgbClr val="92D050"/>
            </a:gs>
          </a:gsLst>
          <a:lin ang="16200000" scaled="1"/>
        </a:gra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3200" dirty="0" err="1"/>
            <a:t>GroGreen</a:t>
          </a:r>
          <a:r>
            <a:rPr lang="en-US" sz="3200" dirty="0"/>
            <a:t> NPK </a:t>
          </a:r>
        </a:p>
        <a:p>
          <a:r>
            <a:rPr lang="en-US" sz="2800" b="0" dirty="0"/>
            <a:t>20-20-20+TE</a:t>
          </a:r>
        </a:p>
        <a:p>
          <a:r>
            <a:rPr lang="uk-UA" sz="2000" b="0" dirty="0"/>
            <a:t>Комплексне, водорозчинне добриво з рівним вмістом азоту, фосфору і калію</a:t>
          </a:r>
        </a:p>
        <a:p>
          <a:r>
            <a:rPr lang="uk-UA" sz="2000" b="0" dirty="0"/>
            <a:t> Підходить на всіх етапах росту й розвитку рослини, особливо в період вегетаційного росту</a:t>
          </a:r>
          <a:endParaRPr lang="en-US" sz="2000" b="0" dirty="0"/>
        </a:p>
        <a:p>
          <a:endParaRPr lang="ru-RU" sz="2000" b="1" dirty="0"/>
        </a:p>
      </dgm:t>
    </dgm:pt>
    <dgm:pt modelId="{5D094D4E-6CFF-443E-B70F-574949CF1B94}" type="parTrans" cxnId="{D7036610-28CC-40A6-920A-690A3827BAA0}">
      <dgm:prSet/>
      <dgm:spPr/>
      <dgm:t>
        <a:bodyPr/>
        <a:lstStyle/>
        <a:p>
          <a:endParaRPr lang="ru-RU"/>
        </a:p>
      </dgm:t>
    </dgm:pt>
    <dgm:pt modelId="{A34F78F6-AA54-4860-9AC8-B56DE604B1B9}" type="sibTrans" cxnId="{D7036610-28CC-40A6-920A-690A3827BAA0}">
      <dgm:prSet/>
      <dgm:spPr/>
      <dgm:t>
        <a:bodyPr/>
        <a:lstStyle/>
        <a:p>
          <a:endParaRPr lang="ru-RU"/>
        </a:p>
      </dgm:t>
    </dgm:pt>
    <dgm:pt modelId="{CD708E42-7AA0-42A3-843C-33C29FE87041}" type="pres">
      <dgm:prSet presAssocID="{F71EA57D-893D-4130-BF8A-C8C3733F2FCE}" presName="linearFlow" presStyleCnt="0">
        <dgm:presLayoutVars>
          <dgm:dir/>
          <dgm:resizeHandles val="exact"/>
        </dgm:presLayoutVars>
      </dgm:prSet>
      <dgm:spPr/>
    </dgm:pt>
    <dgm:pt modelId="{09242283-CF57-46C4-BB1A-79069E62B9BD}" type="pres">
      <dgm:prSet presAssocID="{65EFEFF6-5912-483E-A307-EE9107B311E0}" presName="composite" presStyleCnt="0"/>
      <dgm:spPr/>
    </dgm:pt>
    <dgm:pt modelId="{80F878AB-7D29-4942-832E-2D6CB423F83A}" type="pres">
      <dgm:prSet presAssocID="{65EFEFF6-5912-483E-A307-EE9107B311E0}" presName="imgShp" presStyleLbl="fgImgPlace1" presStyleIdx="0" presStyleCnt="1" custScaleX="109265" custScaleY="107147" custLinFactNeighborX="-11960" custLinFactNeighborY="727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62FA878-5CFC-4454-BE1A-5702E589A8B2}" type="pres">
      <dgm:prSet presAssocID="{65EFEFF6-5912-483E-A307-EE9107B311E0}" presName="txShp" presStyleLbl="node1" presStyleIdx="0" presStyleCnt="1" custScaleX="126271" custScaleY="134156" custLinFactNeighborX="4873" custLinFactNeighborY="6545">
        <dgm:presLayoutVars>
          <dgm:bulletEnabled val="1"/>
        </dgm:presLayoutVars>
      </dgm:prSet>
      <dgm:spPr/>
    </dgm:pt>
  </dgm:ptLst>
  <dgm:cxnLst>
    <dgm:cxn modelId="{D7036610-28CC-40A6-920A-690A3827BAA0}" srcId="{F71EA57D-893D-4130-BF8A-C8C3733F2FCE}" destId="{65EFEFF6-5912-483E-A307-EE9107B311E0}" srcOrd="0" destOrd="0" parTransId="{5D094D4E-6CFF-443E-B70F-574949CF1B94}" sibTransId="{A34F78F6-AA54-4860-9AC8-B56DE604B1B9}"/>
    <dgm:cxn modelId="{E9E1D422-5460-42EB-9F9B-25290ABBDAB7}" type="presOf" srcId="{65EFEFF6-5912-483E-A307-EE9107B311E0}" destId="{A62FA878-5CFC-4454-BE1A-5702E589A8B2}" srcOrd="0" destOrd="0" presId="urn:microsoft.com/office/officeart/2005/8/layout/vList3"/>
    <dgm:cxn modelId="{11EE7BCF-878E-43EF-86E4-CCDD2AA0EFFF}" type="presOf" srcId="{F71EA57D-893D-4130-BF8A-C8C3733F2FCE}" destId="{CD708E42-7AA0-42A3-843C-33C29FE87041}" srcOrd="0" destOrd="0" presId="urn:microsoft.com/office/officeart/2005/8/layout/vList3"/>
    <dgm:cxn modelId="{A6D07D63-6A2B-41C3-A9E3-707A6E61E6AE}" type="presParOf" srcId="{CD708E42-7AA0-42A3-843C-33C29FE87041}" destId="{09242283-CF57-46C4-BB1A-79069E62B9BD}" srcOrd="0" destOrd="0" presId="urn:microsoft.com/office/officeart/2005/8/layout/vList3"/>
    <dgm:cxn modelId="{4F12C6E3-CCA3-4E20-A59C-46D1B8C46AA5}" type="presParOf" srcId="{09242283-CF57-46C4-BB1A-79069E62B9BD}" destId="{80F878AB-7D29-4942-832E-2D6CB423F83A}" srcOrd="0" destOrd="0" presId="urn:microsoft.com/office/officeart/2005/8/layout/vList3"/>
    <dgm:cxn modelId="{39B209B9-4C59-450E-A761-F4594F5873B5}" type="presParOf" srcId="{09242283-CF57-46C4-BB1A-79069E62B9BD}" destId="{A62FA878-5CFC-4454-BE1A-5702E589A8B2}" srcOrd="1" destOrd="0" presId="urn:microsoft.com/office/officeart/2005/8/layout/vList3"/>
  </dgm:cxnLst>
  <dgm:bg>
    <a:effectLst>
      <a:outerShdw blurRad="50800" dist="38100" dir="10800000" algn="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4A30E7-C4C7-4AA7-B047-4DD000EA58D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4816495-7F31-43EC-9493-410D91225934}">
      <dgm:prSet phldrT="[Текст]" custT="1"/>
      <dgm:spPr>
        <a:gradFill rotWithShape="0">
          <a:gsLst>
            <a:gs pos="99000">
              <a:srgbClr val="FF0000"/>
            </a:gs>
            <a:gs pos="63000">
              <a:srgbClr val="FF0000"/>
            </a:gs>
            <a:gs pos="2000">
              <a:schemeClr val="tx1">
                <a:alpha val="6000"/>
              </a:schemeClr>
            </a:gs>
          </a:gsLst>
          <a:lin ang="5400000" scaled="0"/>
        </a:gra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3200" dirty="0" err="1"/>
            <a:t>GroGreen</a:t>
          </a:r>
          <a:r>
            <a:rPr lang="en-US" sz="3200" dirty="0"/>
            <a:t> NPK</a:t>
          </a:r>
        </a:p>
        <a:p>
          <a:r>
            <a:rPr lang="en-US" sz="2800" b="1" dirty="0"/>
            <a:t>8-17-41</a:t>
          </a:r>
          <a:r>
            <a:rPr lang="en-US" sz="2800" b="0" dirty="0"/>
            <a:t>+TE</a:t>
          </a:r>
          <a:endParaRPr lang="en-US" sz="2800" b="1" dirty="0"/>
        </a:p>
        <a:p>
          <a:r>
            <a:rPr lang="uk-UA" sz="2000" b="0" dirty="0"/>
            <a:t>Комплексне, водорозчинне, збалансоване добриво з підвищеним вмістом калію</a:t>
          </a:r>
        </a:p>
        <a:p>
          <a:r>
            <a:rPr lang="uk-UA" sz="2000" b="0" dirty="0"/>
            <a:t> Підвищує стійкість рослини до несприятливих умов, грибкових та бактеріальних захворювань, покращує товарні та смакові якості плодів</a:t>
          </a:r>
          <a:endParaRPr lang="ru-RU" sz="2000" b="0" dirty="0"/>
        </a:p>
      </dgm:t>
    </dgm:pt>
    <dgm:pt modelId="{A5874DF6-4398-46F8-B0BE-BD9894F854B2}" type="parTrans" cxnId="{810B4625-0EE7-456D-AAE9-77C1941973F6}">
      <dgm:prSet/>
      <dgm:spPr/>
      <dgm:t>
        <a:bodyPr/>
        <a:lstStyle/>
        <a:p>
          <a:endParaRPr lang="ru-RU"/>
        </a:p>
      </dgm:t>
    </dgm:pt>
    <dgm:pt modelId="{E897A5A6-5DA1-4CDC-BA21-2C7B07745CE4}" type="sibTrans" cxnId="{810B4625-0EE7-456D-AAE9-77C1941973F6}">
      <dgm:prSet/>
      <dgm:spPr/>
      <dgm:t>
        <a:bodyPr/>
        <a:lstStyle/>
        <a:p>
          <a:endParaRPr lang="ru-RU"/>
        </a:p>
      </dgm:t>
    </dgm:pt>
    <dgm:pt modelId="{46BE6AAE-6C42-4AC4-B79B-3F34DDE615BA}" type="pres">
      <dgm:prSet presAssocID="{F34A30E7-C4C7-4AA7-B047-4DD000EA58DF}" presName="linearFlow" presStyleCnt="0">
        <dgm:presLayoutVars>
          <dgm:dir/>
          <dgm:resizeHandles val="exact"/>
        </dgm:presLayoutVars>
      </dgm:prSet>
      <dgm:spPr/>
    </dgm:pt>
    <dgm:pt modelId="{247BE7A6-CCA2-4099-A82F-E2545D77F7C1}" type="pres">
      <dgm:prSet presAssocID="{E4816495-7F31-43EC-9493-410D91225934}" presName="composite" presStyleCnt="0"/>
      <dgm:spPr/>
    </dgm:pt>
    <dgm:pt modelId="{A903522A-DFAC-4A90-9DC5-BE7C1D3F27FF}" type="pres">
      <dgm:prSet presAssocID="{E4816495-7F31-43EC-9493-410D91225934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7E98C99-7F4F-448F-A05D-E5711F904287}" type="pres">
      <dgm:prSet presAssocID="{E4816495-7F31-43EC-9493-410D91225934}" presName="txShp" presStyleLbl="node1" presStyleIdx="0" presStyleCnt="1" custScaleX="129695" custScaleY="137986" custLinFactNeighborX="5170" custLinFactNeighborY="4265">
        <dgm:presLayoutVars>
          <dgm:bulletEnabled val="1"/>
        </dgm:presLayoutVars>
      </dgm:prSet>
      <dgm:spPr/>
    </dgm:pt>
  </dgm:ptLst>
  <dgm:cxnLst>
    <dgm:cxn modelId="{810B4625-0EE7-456D-AAE9-77C1941973F6}" srcId="{F34A30E7-C4C7-4AA7-B047-4DD000EA58DF}" destId="{E4816495-7F31-43EC-9493-410D91225934}" srcOrd="0" destOrd="0" parTransId="{A5874DF6-4398-46F8-B0BE-BD9894F854B2}" sibTransId="{E897A5A6-5DA1-4CDC-BA21-2C7B07745CE4}"/>
    <dgm:cxn modelId="{1B493663-1154-4063-9340-1D1AC42555CC}" type="presOf" srcId="{E4816495-7F31-43EC-9493-410D91225934}" destId="{27E98C99-7F4F-448F-A05D-E5711F904287}" srcOrd="0" destOrd="0" presId="urn:microsoft.com/office/officeart/2005/8/layout/vList3"/>
    <dgm:cxn modelId="{D1320DB4-320C-464D-A296-64A9A6C1D428}" type="presOf" srcId="{F34A30E7-C4C7-4AA7-B047-4DD000EA58DF}" destId="{46BE6AAE-6C42-4AC4-B79B-3F34DDE615BA}" srcOrd="0" destOrd="0" presId="urn:microsoft.com/office/officeart/2005/8/layout/vList3"/>
    <dgm:cxn modelId="{82361995-758B-4DDA-8E9F-FC508426F643}" type="presParOf" srcId="{46BE6AAE-6C42-4AC4-B79B-3F34DDE615BA}" destId="{247BE7A6-CCA2-4099-A82F-E2545D77F7C1}" srcOrd="0" destOrd="0" presId="urn:microsoft.com/office/officeart/2005/8/layout/vList3"/>
    <dgm:cxn modelId="{8370BDEF-3597-4728-A97D-B49E021CD962}" type="presParOf" srcId="{247BE7A6-CCA2-4099-A82F-E2545D77F7C1}" destId="{A903522A-DFAC-4A90-9DC5-BE7C1D3F27FF}" srcOrd="0" destOrd="0" presId="urn:microsoft.com/office/officeart/2005/8/layout/vList3"/>
    <dgm:cxn modelId="{EDDC93B2-57C8-451E-AB75-FF41EB6DD83B}" type="presParOf" srcId="{247BE7A6-CCA2-4099-A82F-E2545D77F7C1}" destId="{27E98C99-7F4F-448F-A05D-E5711F90428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F1F85C-EA97-414B-AF17-5A9118D1EA62}">
      <dsp:nvSpPr>
        <dsp:cNvPr id="0" name=""/>
        <dsp:cNvSpPr/>
      </dsp:nvSpPr>
      <dsp:spPr>
        <a:xfrm rot="10800000">
          <a:off x="1426603" y="1311876"/>
          <a:ext cx="7717396" cy="345783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tint val="94000"/>
                <a:satMod val="100000"/>
                <a:lumMod val="104000"/>
                <a:alpha val="12000"/>
              </a:schemeClr>
            </a:gs>
            <a:gs pos="64000">
              <a:schemeClr val="bg2">
                <a:lumMod val="40000"/>
                <a:lumOff val="60000"/>
              </a:schemeClr>
            </a:gs>
            <a:gs pos="98000">
              <a:schemeClr val="tx2"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4948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  </a:t>
          </a:r>
          <a:r>
            <a:rPr lang="en-US" sz="3200" b="0" kern="1200" dirty="0" err="1">
              <a:latin typeface="+mn-lt"/>
            </a:rPr>
            <a:t>GroGreen</a:t>
          </a:r>
          <a:r>
            <a:rPr lang="en-US" sz="3200" b="0" kern="1200" dirty="0">
              <a:latin typeface="+mn-lt"/>
            </a:rPr>
            <a:t> NPK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solidFill>
                <a:schemeClr val="tx2">
                  <a:lumMod val="90000"/>
                </a:schemeClr>
              </a:solidFill>
              <a:latin typeface="+mn-lt"/>
            </a:rPr>
            <a:t>13-40-13+TE</a:t>
          </a:r>
          <a:endParaRPr lang="ru-RU" sz="2800" b="0" kern="1200" dirty="0">
            <a:solidFill>
              <a:schemeClr val="tx2">
                <a:lumMod val="90000"/>
              </a:schemeClr>
            </a:solidFill>
            <a:latin typeface="+mn-lt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>
              <a:latin typeface="+mn-lt"/>
            </a:rPr>
            <a:t>                                                                                                                                                                                       Комплексне, водорозчинне, збалансоване добриво з підвищеним вмістом фосфору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>
              <a:latin typeface="+mn-lt"/>
            </a:rPr>
            <a:t> Забезпечує укорінення та ріст рослин на початковій стадії розвитку</a:t>
          </a:r>
          <a:endParaRPr lang="en-US" sz="2000" b="0" kern="1200" dirty="0">
            <a:latin typeface="+mn-lt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 rot="10800000">
        <a:off x="2291062" y="1311876"/>
        <a:ext cx="6852937" cy="3457836"/>
      </dsp:txXfrm>
    </dsp:sp>
    <dsp:sp modelId="{C92196D5-3952-4509-A108-56246123EC91}">
      <dsp:nvSpPr>
        <dsp:cNvPr id="0" name=""/>
        <dsp:cNvSpPr/>
      </dsp:nvSpPr>
      <dsp:spPr>
        <a:xfrm>
          <a:off x="44916" y="964645"/>
          <a:ext cx="3398222" cy="326800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CCFF33"/>
          </a:solidFill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FA878-5CFC-4454-BE1A-5702E589A8B2}">
      <dsp:nvSpPr>
        <dsp:cNvPr id="0" name=""/>
        <dsp:cNvSpPr/>
      </dsp:nvSpPr>
      <dsp:spPr>
        <a:xfrm rot="10800000">
          <a:off x="1454488" y="733539"/>
          <a:ext cx="7619173" cy="4073926"/>
        </a:xfrm>
        <a:prstGeom prst="homePlate">
          <a:avLst/>
        </a:prstGeom>
        <a:gradFill rotWithShape="0">
          <a:gsLst>
            <a:gs pos="100000">
              <a:srgbClr val="92D050">
                <a:alpha val="0"/>
              </a:srgbClr>
            </a:gs>
            <a:gs pos="43000">
              <a:srgbClr val="92D050"/>
            </a:gs>
            <a:gs pos="0">
              <a:srgbClr val="92D050"/>
            </a:gs>
          </a:gsLst>
          <a:lin ang="16200000" scaled="1"/>
        </a:gradFill>
        <a:ln w="1905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9104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GroGreen</a:t>
          </a:r>
          <a:r>
            <a:rPr lang="en-US" sz="3200" kern="1200" dirty="0"/>
            <a:t> NPK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/>
            <a:t>20-20-20+TE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/>
            <a:t>Комплексне, водорозчинне добриво з рівним вмістом азоту, фосфору і калію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/>
            <a:t> Підходить на всіх етапах росту й розвитку рослини, особливо в період вегетаційного росту</a:t>
          </a:r>
          <a:endParaRPr lang="en-US" sz="2000" b="0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/>
        </a:p>
      </dsp:txBody>
      <dsp:txXfrm rot="10800000">
        <a:off x="2472969" y="733539"/>
        <a:ext cx="6600692" cy="4073926"/>
      </dsp:txXfrm>
    </dsp:sp>
    <dsp:sp modelId="{80F878AB-7D29-4942-832E-2D6CB423F83A}">
      <dsp:nvSpPr>
        <dsp:cNvPr id="0" name=""/>
        <dsp:cNvSpPr/>
      </dsp:nvSpPr>
      <dsp:spPr>
        <a:xfrm>
          <a:off x="0" y="1165738"/>
          <a:ext cx="3318059" cy="32537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98C99-7F4F-448F-A05D-E5711F904287}">
      <dsp:nvSpPr>
        <dsp:cNvPr id="0" name=""/>
        <dsp:cNvSpPr/>
      </dsp:nvSpPr>
      <dsp:spPr>
        <a:xfrm rot="10800000">
          <a:off x="1256796" y="569490"/>
          <a:ext cx="7886440" cy="4222714"/>
        </a:xfrm>
        <a:prstGeom prst="homePlate">
          <a:avLst/>
        </a:prstGeom>
        <a:gradFill rotWithShape="0">
          <a:gsLst>
            <a:gs pos="99000">
              <a:srgbClr val="FF0000"/>
            </a:gs>
            <a:gs pos="63000">
              <a:srgbClr val="FF0000"/>
            </a:gs>
            <a:gs pos="2000">
              <a:schemeClr val="tx1">
                <a:alpha val="6000"/>
              </a:schemeClr>
            </a:gs>
          </a:gsLst>
          <a:lin ang="5400000" scaled="0"/>
        </a:gradFill>
        <a:ln w="1905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9484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GroGreen</a:t>
          </a:r>
          <a:r>
            <a:rPr lang="en-US" sz="3200" kern="1200" dirty="0"/>
            <a:t> NPK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8-17-41</a:t>
          </a:r>
          <a:r>
            <a:rPr lang="en-US" sz="2800" b="0" kern="1200" dirty="0"/>
            <a:t>+TE</a:t>
          </a:r>
          <a:endParaRPr lang="en-US" sz="2800" b="1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/>
            <a:t>Комплексне, водорозчинне, збалансоване добриво з підвищеним вмістом калію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/>
            <a:t> Підвищує стійкість рослини до несприятливих умов, грибкових та бактеріальних захворювань, покращує товарні та смакові якості плодів</a:t>
          </a:r>
          <a:endParaRPr lang="ru-RU" sz="2000" b="0" kern="1200" dirty="0"/>
        </a:p>
      </dsp:txBody>
      <dsp:txXfrm rot="10800000">
        <a:off x="2312474" y="569490"/>
        <a:ext cx="6830762" cy="4222714"/>
      </dsp:txXfrm>
    </dsp:sp>
    <dsp:sp modelId="{A903522A-DFAC-4A90-9DC5-BE7C1D3F27FF}">
      <dsp:nvSpPr>
        <dsp:cNvPr id="0" name=""/>
        <dsp:cNvSpPr/>
      </dsp:nvSpPr>
      <dsp:spPr>
        <a:xfrm>
          <a:off x="315137" y="1020203"/>
          <a:ext cx="3060248" cy="306024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45772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7004975c2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7004975c2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7004975c2_1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7004975c2_1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0480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7025859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137743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6827535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8775322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9782610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9588588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97990223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483234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9023229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5876546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3643295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763207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0707705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34820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715067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2064819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0538664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9728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500400" y="368825"/>
            <a:ext cx="8520600" cy="572700"/>
          </a:xfrm>
          <a:prstGeom prst="rect">
            <a:avLst/>
          </a:prstGeom>
        </p:spPr>
        <p:txBody>
          <a:bodyPr spcFirstLastPara="1" wrap="square" lIns="90000" tIns="90000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3161C"/>
              </a:buClr>
              <a:buSzPts val="4300"/>
              <a:buFont typeface="Montserrat"/>
              <a:buNone/>
              <a:defRPr sz="4300" b="1">
                <a:solidFill>
                  <a:srgbClr val="C3161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02550" y="1311875"/>
            <a:ext cx="5080800" cy="3416400"/>
          </a:xfrm>
          <a:prstGeom prst="rect">
            <a:avLst/>
          </a:prstGeom>
        </p:spPr>
        <p:txBody>
          <a:bodyPr spcFirstLastPara="1" wrap="square" lIns="0" tIns="91425" rIns="91425" bIns="91425" anchor="t" anchorCtr="0"/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rgbClr val="C3161C"/>
              </a:buClr>
              <a:buSzPts val="1300"/>
              <a:buFont typeface="Montserrat"/>
              <a:buChar char="●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○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■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○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■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○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300"/>
              <a:buFont typeface="Montserrat"/>
              <a:buChar char="■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5486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0721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500400" y="1922250"/>
            <a:ext cx="8520600" cy="841800"/>
          </a:xfrm>
          <a:prstGeom prst="rect">
            <a:avLst/>
          </a:prstGeom>
        </p:spPr>
        <p:txBody>
          <a:bodyPr spcFirstLastPara="1" wrap="square" lIns="90000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3161C"/>
              </a:buClr>
              <a:buSzPts val="4300"/>
              <a:buFont typeface="Montserrat"/>
              <a:buNone/>
              <a:defRPr sz="4300" b="1">
                <a:solidFill>
                  <a:srgbClr val="C3161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7572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1790058"/>
            <a:ext cx="6743700" cy="1234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3264408"/>
            <a:ext cx="5101209" cy="9299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744815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9169165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1790058"/>
            <a:ext cx="6743700" cy="1234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3264349"/>
            <a:ext cx="5101209" cy="94881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00796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1978533"/>
            <a:ext cx="3203828" cy="23264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1978533"/>
            <a:ext cx="3202685" cy="23264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4193699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1735075"/>
            <a:ext cx="3202686" cy="52806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2357438"/>
            <a:ext cx="3202686" cy="19475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2357438"/>
            <a:ext cx="3190113" cy="194758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1735075"/>
            <a:ext cx="3202686" cy="52806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2039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389020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09065290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1682871"/>
            <a:ext cx="3364992" cy="85612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603504"/>
            <a:ext cx="3611880" cy="3936492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2662439"/>
            <a:ext cx="2846070" cy="164552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4677156"/>
            <a:ext cx="3843598" cy="24003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5350484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1682871"/>
            <a:ext cx="3371249" cy="85098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51435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2662439"/>
            <a:ext cx="2846070" cy="1645528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4677156"/>
            <a:ext cx="3843598" cy="24003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06961327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77562304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702945"/>
            <a:ext cx="973956" cy="373761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702945"/>
            <a:ext cx="4648867" cy="373761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2938689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58290162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4611398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88418918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989606750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56707069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70942326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33152089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69034296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2244385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82152835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3635556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40552020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7789337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70153708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810781211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02263530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39702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5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599771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36518843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628345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43177880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988630368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53219809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53916366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4954209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4948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7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03745662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56528507"/>
      </p:ext>
    </p:extLst>
  </p:cSld>
  <p:clrMapOvr>
    <a:masterClrMapping/>
  </p:clrMapOvr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11084"/>
            <a:ext cx="1971675" cy="431806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11083"/>
            <a:ext cx="5800725" cy="4318067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8185184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093625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857" r:id="rId20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723519"/>
            <a:ext cx="5797296" cy="89154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1978534"/>
            <a:ext cx="5797296" cy="2326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9289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22178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4750737"/>
            <a:ext cx="9144001" cy="49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906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0.jp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4.wdp"/><Relationship Id="rId7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10" Type="http://schemas.microsoft.com/office/2007/relationships/hdphoto" Target="../media/hdphoto5.wdp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1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38.png"/><Relationship Id="rId18" Type="http://schemas.microsoft.com/office/2007/relationships/hdphoto" Target="../media/hdphoto13.wdp"/><Relationship Id="rId26" Type="http://schemas.microsoft.com/office/2007/relationships/hdphoto" Target="../media/hdphoto17.wdp"/><Relationship Id="rId3" Type="http://schemas.openxmlformats.org/officeDocument/2006/relationships/image" Target="../media/image33.png"/><Relationship Id="rId21" Type="http://schemas.openxmlformats.org/officeDocument/2006/relationships/image" Target="../media/image42.png"/><Relationship Id="rId7" Type="http://schemas.openxmlformats.org/officeDocument/2006/relationships/image" Target="../media/image35.png"/><Relationship Id="rId12" Type="http://schemas.microsoft.com/office/2007/relationships/hdphoto" Target="../media/hdphoto10.wdp"/><Relationship Id="rId17" Type="http://schemas.openxmlformats.org/officeDocument/2006/relationships/image" Target="../media/image40.png"/><Relationship Id="rId25" Type="http://schemas.openxmlformats.org/officeDocument/2006/relationships/image" Target="../media/image44.png"/><Relationship Id="rId2" Type="http://schemas.openxmlformats.org/officeDocument/2006/relationships/image" Target="../media/image32.jpg"/><Relationship Id="rId16" Type="http://schemas.microsoft.com/office/2007/relationships/hdphoto" Target="../media/hdphoto12.wdp"/><Relationship Id="rId20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37.png"/><Relationship Id="rId24" Type="http://schemas.microsoft.com/office/2007/relationships/hdphoto" Target="../media/hdphoto16.wdp"/><Relationship Id="rId5" Type="http://schemas.openxmlformats.org/officeDocument/2006/relationships/image" Target="../media/image34.png"/><Relationship Id="rId15" Type="http://schemas.openxmlformats.org/officeDocument/2006/relationships/image" Target="../media/image39.png"/><Relationship Id="rId23" Type="http://schemas.openxmlformats.org/officeDocument/2006/relationships/image" Target="../media/image43.png"/><Relationship Id="rId10" Type="http://schemas.microsoft.com/office/2007/relationships/hdphoto" Target="../media/hdphoto9.wdp"/><Relationship Id="rId19" Type="http://schemas.openxmlformats.org/officeDocument/2006/relationships/image" Target="../media/image41.png"/><Relationship Id="rId4" Type="http://schemas.microsoft.com/office/2007/relationships/hdphoto" Target="../media/hdphoto6.wdp"/><Relationship Id="rId9" Type="http://schemas.openxmlformats.org/officeDocument/2006/relationships/image" Target="../media/image36.png"/><Relationship Id="rId14" Type="http://schemas.microsoft.com/office/2007/relationships/hdphoto" Target="../media/hdphoto11.wdp"/><Relationship Id="rId22" Type="http://schemas.microsoft.com/office/2007/relationships/hdphoto" Target="../media/hdphoto1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58.png"/><Relationship Id="rId3" Type="http://schemas.openxmlformats.org/officeDocument/2006/relationships/image" Target="../media/image22.png"/><Relationship Id="rId7" Type="http://schemas.openxmlformats.org/officeDocument/2006/relationships/image" Target="../media/image55.png"/><Relationship Id="rId12" Type="http://schemas.microsoft.com/office/2007/relationships/hdphoto" Target="../media/hdphoto20.wdp"/><Relationship Id="rId2" Type="http://schemas.openxmlformats.org/officeDocument/2006/relationships/image" Target="../media/image3.png"/><Relationship Id="rId16" Type="http://schemas.microsoft.com/office/2007/relationships/hdphoto" Target="../media/hdphoto22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7.png"/><Relationship Id="rId5" Type="http://schemas.openxmlformats.org/officeDocument/2006/relationships/image" Target="../media/image21.png"/><Relationship Id="rId15" Type="http://schemas.openxmlformats.org/officeDocument/2006/relationships/image" Target="../media/image59.png"/><Relationship Id="rId10" Type="http://schemas.microsoft.com/office/2007/relationships/hdphoto" Target="../media/hdphoto19.wdp"/><Relationship Id="rId4" Type="http://schemas.microsoft.com/office/2007/relationships/hdphoto" Target="../media/hdphoto3.wdp"/><Relationship Id="rId9" Type="http://schemas.openxmlformats.org/officeDocument/2006/relationships/image" Target="../media/image56.png"/><Relationship Id="rId14" Type="http://schemas.microsoft.com/office/2007/relationships/hdphoto" Target="../media/hdphoto2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04623" y="-156601"/>
            <a:ext cx="3637936" cy="76905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32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</a:t>
            </a:r>
            <a:r>
              <a:rPr lang="uk-UA" sz="32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ію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583" y="4129547"/>
            <a:ext cx="920435" cy="9204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9366" y="1094464"/>
            <a:ext cx="6872479" cy="2492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uk-UA" sz="1200" b="1" dirty="0"/>
          </a:p>
          <a:p>
            <a:pPr marL="171450" lvl="8" indent="-171450">
              <a:buFont typeface="Wingdings" panose="05000000000000000000" pitchFamily="2" charset="2"/>
              <a:buChar char="q"/>
            </a:pPr>
            <a:r>
              <a:rPr lang="en-US" sz="1200" dirty="0"/>
              <a:t>  </a:t>
            </a:r>
            <a:r>
              <a:rPr lang="uk-UA" sz="1200" dirty="0"/>
              <a:t>Надійно тримає свої позиції на світовому ринку з 1999 р.</a:t>
            </a:r>
          </a:p>
          <a:p>
            <a:endParaRPr lang="uk-UA" sz="1200" dirty="0"/>
          </a:p>
          <a:p>
            <a:pPr marL="271463" indent="-271463">
              <a:buFont typeface="Wingdings" panose="05000000000000000000" pitchFamily="2" charset="2"/>
              <a:buChar char="q"/>
            </a:pPr>
            <a:endParaRPr lang="uk-UA" sz="1200" dirty="0"/>
          </a:p>
          <a:p>
            <a:pPr marL="271463" indent="-271463">
              <a:buFont typeface="Wingdings" panose="05000000000000000000" pitchFamily="2" charset="2"/>
              <a:buChar char="q"/>
            </a:pPr>
            <a:r>
              <a:rPr lang="uk-UA" sz="1200" dirty="0"/>
              <a:t>Розробляє свою технологію опираючись на сучасні вимоги завдяки присутності на ринку багатьох країн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200" dirty="0"/>
              <a:t>Веде постійну науково-дослідну роботу для створення сучасних інноваційних рішень на ринку добрив</a:t>
            </a:r>
          </a:p>
          <a:p>
            <a:endParaRPr lang="uk-UA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200" dirty="0"/>
              <a:t>Потужність Компанії базується на довгостроковій та взаємовигідній співпраці зі своїми клієнтами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2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746713" y="3674449"/>
            <a:ext cx="6199032" cy="932910"/>
            <a:chOff x="746713" y="3812990"/>
            <a:chExt cx="6199032" cy="93291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713" y="3812991"/>
              <a:ext cx="962014" cy="932909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20317" y="3812991"/>
              <a:ext cx="1021772" cy="932909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3679" y="3812990"/>
              <a:ext cx="1074104" cy="93291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9373" y="3812990"/>
              <a:ext cx="1006372" cy="93291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639366" y="559297"/>
            <a:ext cx="6872479" cy="67710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C000"/>
                </a:solidFill>
              </a:rPr>
              <a:t>LIMA Europe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uk-UA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світовий постачальник спеціалізованих добрив</a:t>
            </a:r>
            <a:endParaRPr lang="ru-RU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14210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72" y="4101035"/>
            <a:ext cx="920576" cy="9205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1451" y="190918"/>
            <a:ext cx="1979526" cy="552659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Кореневе внесення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1980646" y="0"/>
            <a:ext cx="5103788" cy="4903112"/>
            <a:chOff x="2224486" y="-3380"/>
            <a:chExt cx="5103788" cy="4903112"/>
          </a:xfrm>
        </p:grpSpPr>
        <p:sp>
          <p:nvSpPr>
            <p:cNvPr id="23" name="Арка 22"/>
            <p:cNvSpPr/>
            <p:nvPr/>
          </p:nvSpPr>
          <p:spPr>
            <a:xfrm>
              <a:off x="3020770" y="575811"/>
              <a:ext cx="3981418" cy="3981418"/>
            </a:xfrm>
            <a:prstGeom prst="blockArc">
              <a:avLst>
                <a:gd name="adj1" fmla="val 12843186"/>
                <a:gd name="adj2" fmla="val 16303486"/>
                <a:gd name="adj3" fmla="val 4522"/>
              </a:avLst>
            </a:prstGeom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Арка 23"/>
            <p:cNvSpPr/>
            <p:nvPr/>
          </p:nvSpPr>
          <p:spPr>
            <a:xfrm>
              <a:off x="3097089" y="453331"/>
              <a:ext cx="3981418" cy="3981418"/>
            </a:xfrm>
            <a:prstGeom prst="blockArc">
              <a:avLst>
                <a:gd name="adj1" fmla="val 8945168"/>
                <a:gd name="adj2" fmla="val 12588152"/>
                <a:gd name="adj3" fmla="val 4522"/>
              </a:avLst>
            </a:prstGeom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Арка 24"/>
            <p:cNvSpPr/>
            <p:nvPr/>
          </p:nvSpPr>
          <p:spPr>
            <a:xfrm>
              <a:off x="3024152" y="340552"/>
              <a:ext cx="3981418" cy="3981418"/>
            </a:xfrm>
            <a:prstGeom prst="blockArc">
              <a:avLst>
                <a:gd name="adj1" fmla="val 5232411"/>
                <a:gd name="adj2" fmla="val 8707818"/>
                <a:gd name="adj3" fmla="val 4522"/>
              </a:avLst>
            </a:prstGeom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Арка 25"/>
            <p:cNvSpPr/>
            <p:nvPr/>
          </p:nvSpPr>
          <p:spPr>
            <a:xfrm>
              <a:off x="3169184" y="338889"/>
              <a:ext cx="3981418" cy="3981418"/>
            </a:xfrm>
            <a:prstGeom prst="blockArc">
              <a:avLst>
                <a:gd name="adj1" fmla="val 2050890"/>
                <a:gd name="adj2" fmla="val 5488735"/>
                <a:gd name="adj3" fmla="val 4522"/>
              </a:avLst>
            </a:prstGeom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Арка 26"/>
            <p:cNvSpPr/>
            <p:nvPr/>
          </p:nvSpPr>
          <p:spPr>
            <a:xfrm>
              <a:off x="2224486" y="413441"/>
              <a:ext cx="4777702" cy="4122161"/>
            </a:xfrm>
            <a:prstGeom prst="blockArc">
              <a:avLst>
                <a:gd name="adj1" fmla="val 19813492"/>
                <a:gd name="adj2" fmla="val 1445537"/>
                <a:gd name="adj3" fmla="val 4522"/>
              </a:avLst>
            </a:prstGeom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Арка 27"/>
            <p:cNvSpPr/>
            <p:nvPr/>
          </p:nvSpPr>
          <p:spPr>
            <a:xfrm>
              <a:off x="2946899" y="585891"/>
              <a:ext cx="4222254" cy="4225081"/>
            </a:xfrm>
            <a:prstGeom prst="blockArc">
              <a:avLst>
                <a:gd name="adj1" fmla="val 16397906"/>
                <a:gd name="adj2" fmla="val 19943008"/>
                <a:gd name="adj3" fmla="val 4522"/>
              </a:avLst>
            </a:prstGeom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Полилиния 28"/>
            <p:cNvSpPr/>
            <p:nvPr/>
          </p:nvSpPr>
          <p:spPr>
            <a:xfrm>
              <a:off x="3598730" y="1080362"/>
              <a:ext cx="2911060" cy="2698837"/>
            </a:xfrm>
            <a:custGeom>
              <a:avLst/>
              <a:gdLst>
                <a:gd name="connsiteX0" fmla="*/ 0 w 2911060"/>
                <a:gd name="connsiteY0" fmla="*/ 1349419 h 2698837"/>
                <a:gd name="connsiteX1" fmla="*/ 1455530 w 2911060"/>
                <a:gd name="connsiteY1" fmla="*/ 0 h 2698837"/>
                <a:gd name="connsiteX2" fmla="*/ 2911060 w 2911060"/>
                <a:gd name="connsiteY2" fmla="*/ 1349419 h 2698837"/>
                <a:gd name="connsiteX3" fmla="*/ 1455530 w 2911060"/>
                <a:gd name="connsiteY3" fmla="*/ 2698838 h 2698837"/>
                <a:gd name="connsiteX4" fmla="*/ 0 w 2911060"/>
                <a:gd name="connsiteY4" fmla="*/ 1349419 h 269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1060" h="2698837">
                  <a:moveTo>
                    <a:pt x="0" y="1349419"/>
                  </a:moveTo>
                  <a:cubicBezTo>
                    <a:pt x="0" y="604155"/>
                    <a:pt x="651663" y="0"/>
                    <a:pt x="1455530" y="0"/>
                  </a:cubicBezTo>
                  <a:cubicBezTo>
                    <a:pt x="2259397" y="0"/>
                    <a:pt x="2911060" y="604155"/>
                    <a:pt x="2911060" y="1349419"/>
                  </a:cubicBezTo>
                  <a:cubicBezTo>
                    <a:pt x="2911060" y="2094683"/>
                    <a:pt x="2259397" y="2698838"/>
                    <a:pt x="1455530" y="2698838"/>
                  </a:cubicBezTo>
                  <a:cubicBezTo>
                    <a:pt x="651663" y="2698838"/>
                    <a:pt x="0" y="2094683"/>
                    <a:pt x="0" y="134941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5525" tIns="424446" rIns="455525" bIns="424446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>
                  <a:solidFill>
                    <a:schemeClr val="bg1"/>
                  </a:solidFill>
                </a:rPr>
                <a:t>Порошкові добрива </a:t>
              </a:r>
            </a:p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err="1">
                  <a:solidFill>
                    <a:srgbClr val="00B050"/>
                  </a:solidFill>
                </a:rPr>
                <a:t>GroGreen</a:t>
              </a:r>
              <a:endParaRPr lang="uk-UA" sz="2000" b="1" kern="1200" dirty="0">
                <a:solidFill>
                  <a:srgbClr val="00B050"/>
                </a:solidFill>
              </a:endParaRPr>
            </a:p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>
                  <a:solidFill>
                    <a:schemeClr val="bg1"/>
                  </a:solidFill>
                </a:rPr>
                <a:t>для крапельного зрошення</a:t>
              </a:r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4444964" y="-3380"/>
              <a:ext cx="1250156" cy="1250156"/>
            </a:xfrm>
            <a:custGeom>
              <a:avLst/>
              <a:gdLst>
                <a:gd name="connsiteX0" fmla="*/ 0 w 1250156"/>
                <a:gd name="connsiteY0" fmla="*/ 625078 h 1250156"/>
                <a:gd name="connsiteX1" fmla="*/ 625078 w 1250156"/>
                <a:gd name="connsiteY1" fmla="*/ 0 h 1250156"/>
                <a:gd name="connsiteX2" fmla="*/ 1250156 w 1250156"/>
                <a:gd name="connsiteY2" fmla="*/ 625078 h 1250156"/>
                <a:gd name="connsiteX3" fmla="*/ 625078 w 1250156"/>
                <a:gd name="connsiteY3" fmla="*/ 1250156 h 1250156"/>
                <a:gd name="connsiteX4" fmla="*/ 0 w 1250156"/>
                <a:gd name="connsiteY4" fmla="*/ 625078 h 125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156" h="1250156">
                  <a:moveTo>
                    <a:pt x="0" y="625078"/>
                  </a:moveTo>
                  <a:cubicBezTo>
                    <a:pt x="0" y="279857"/>
                    <a:pt x="279857" y="0"/>
                    <a:pt x="625078" y="0"/>
                  </a:cubicBezTo>
                  <a:cubicBezTo>
                    <a:pt x="970299" y="0"/>
                    <a:pt x="1250156" y="279857"/>
                    <a:pt x="1250156" y="625078"/>
                  </a:cubicBezTo>
                  <a:cubicBezTo>
                    <a:pt x="1250156" y="970299"/>
                    <a:pt x="970299" y="1250156"/>
                    <a:pt x="625078" y="1250156"/>
                  </a:cubicBezTo>
                  <a:cubicBezTo>
                    <a:pt x="279857" y="1250156"/>
                    <a:pt x="0" y="970299"/>
                    <a:pt x="0" y="625078"/>
                  </a:cubicBezTo>
                  <a:close/>
                </a:path>
              </a:pathLst>
            </a:custGeom>
            <a:solidFill>
              <a:srgbClr val="0070C0"/>
            </a:solidFill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000" tIns="197051" rIns="90000" bIns="197051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>
                  <a:solidFill>
                    <a:schemeClr val="bg1"/>
                  </a:solidFill>
                </a:rPr>
                <a:t>Широкий спектр формул для різних фаз росту рослин</a:t>
              </a:r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6078118" y="845103"/>
              <a:ext cx="1250156" cy="1250156"/>
            </a:xfrm>
            <a:custGeom>
              <a:avLst/>
              <a:gdLst>
                <a:gd name="connsiteX0" fmla="*/ 0 w 1250156"/>
                <a:gd name="connsiteY0" fmla="*/ 625078 h 1250156"/>
                <a:gd name="connsiteX1" fmla="*/ 625078 w 1250156"/>
                <a:gd name="connsiteY1" fmla="*/ 0 h 1250156"/>
                <a:gd name="connsiteX2" fmla="*/ 1250156 w 1250156"/>
                <a:gd name="connsiteY2" fmla="*/ 625078 h 1250156"/>
                <a:gd name="connsiteX3" fmla="*/ 625078 w 1250156"/>
                <a:gd name="connsiteY3" fmla="*/ 1250156 h 1250156"/>
                <a:gd name="connsiteX4" fmla="*/ 0 w 1250156"/>
                <a:gd name="connsiteY4" fmla="*/ 625078 h 125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156" h="1250156">
                  <a:moveTo>
                    <a:pt x="0" y="625078"/>
                  </a:moveTo>
                  <a:cubicBezTo>
                    <a:pt x="0" y="279857"/>
                    <a:pt x="279857" y="0"/>
                    <a:pt x="625078" y="0"/>
                  </a:cubicBezTo>
                  <a:cubicBezTo>
                    <a:pt x="970299" y="0"/>
                    <a:pt x="1250156" y="279857"/>
                    <a:pt x="1250156" y="625078"/>
                  </a:cubicBezTo>
                  <a:cubicBezTo>
                    <a:pt x="1250156" y="970299"/>
                    <a:pt x="970299" y="1250156"/>
                    <a:pt x="625078" y="1250156"/>
                  </a:cubicBezTo>
                  <a:cubicBezTo>
                    <a:pt x="279857" y="1250156"/>
                    <a:pt x="0" y="970299"/>
                    <a:pt x="0" y="625078"/>
                  </a:cubicBezTo>
                  <a:close/>
                </a:path>
              </a:pathLst>
            </a:custGeom>
            <a:solidFill>
              <a:srgbClr val="FFFF00"/>
            </a:solidFill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7051" tIns="197051" rIns="197051" bIns="197051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1100" kern="1200" dirty="0"/>
            </a:p>
          </p:txBody>
        </p:sp>
        <p:sp>
          <p:nvSpPr>
            <p:cNvPr id="32" name="Полилиния 31"/>
            <p:cNvSpPr/>
            <p:nvPr/>
          </p:nvSpPr>
          <p:spPr>
            <a:xfrm>
              <a:off x="6042842" y="2816957"/>
              <a:ext cx="1250156" cy="1250156"/>
            </a:xfrm>
            <a:custGeom>
              <a:avLst/>
              <a:gdLst>
                <a:gd name="connsiteX0" fmla="*/ 0 w 1250156"/>
                <a:gd name="connsiteY0" fmla="*/ 625078 h 1250156"/>
                <a:gd name="connsiteX1" fmla="*/ 625078 w 1250156"/>
                <a:gd name="connsiteY1" fmla="*/ 0 h 1250156"/>
                <a:gd name="connsiteX2" fmla="*/ 1250156 w 1250156"/>
                <a:gd name="connsiteY2" fmla="*/ 625078 h 1250156"/>
                <a:gd name="connsiteX3" fmla="*/ 625078 w 1250156"/>
                <a:gd name="connsiteY3" fmla="*/ 1250156 h 1250156"/>
                <a:gd name="connsiteX4" fmla="*/ 0 w 1250156"/>
                <a:gd name="connsiteY4" fmla="*/ 625078 h 125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156" h="1250156">
                  <a:moveTo>
                    <a:pt x="0" y="625078"/>
                  </a:moveTo>
                  <a:cubicBezTo>
                    <a:pt x="0" y="279857"/>
                    <a:pt x="279857" y="0"/>
                    <a:pt x="625078" y="0"/>
                  </a:cubicBezTo>
                  <a:cubicBezTo>
                    <a:pt x="970299" y="0"/>
                    <a:pt x="1250156" y="279857"/>
                    <a:pt x="1250156" y="625078"/>
                  </a:cubicBezTo>
                  <a:cubicBezTo>
                    <a:pt x="1250156" y="970299"/>
                    <a:pt x="970299" y="1250156"/>
                    <a:pt x="625078" y="1250156"/>
                  </a:cubicBezTo>
                  <a:cubicBezTo>
                    <a:pt x="279857" y="1250156"/>
                    <a:pt x="0" y="970299"/>
                    <a:pt x="0" y="625078"/>
                  </a:cubicBezTo>
                  <a:close/>
                </a:path>
              </a:pathLst>
            </a:custGeom>
            <a:solidFill>
              <a:srgbClr val="808080"/>
            </a:solidFill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000" tIns="197051" rIns="90000" bIns="197051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>
                  <a:solidFill>
                    <a:schemeClr val="bg1"/>
                  </a:solidFill>
                </a:rPr>
                <a:t>Добре розчинні, не блокують поливну систему  </a:t>
              </a:r>
            </a:p>
          </p:txBody>
        </p:sp>
        <p:sp>
          <p:nvSpPr>
            <p:cNvPr id="33" name="Полилиния 32"/>
            <p:cNvSpPr/>
            <p:nvPr/>
          </p:nvSpPr>
          <p:spPr>
            <a:xfrm>
              <a:off x="4484598" y="3649576"/>
              <a:ext cx="1250156" cy="1250156"/>
            </a:xfrm>
            <a:custGeom>
              <a:avLst/>
              <a:gdLst>
                <a:gd name="connsiteX0" fmla="*/ 0 w 1250156"/>
                <a:gd name="connsiteY0" fmla="*/ 625078 h 1250156"/>
                <a:gd name="connsiteX1" fmla="*/ 625078 w 1250156"/>
                <a:gd name="connsiteY1" fmla="*/ 0 h 1250156"/>
                <a:gd name="connsiteX2" fmla="*/ 1250156 w 1250156"/>
                <a:gd name="connsiteY2" fmla="*/ 625078 h 1250156"/>
                <a:gd name="connsiteX3" fmla="*/ 625078 w 1250156"/>
                <a:gd name="connsiteY3" fmla="*/ 1250156 h 1250156"/>
                <a:gd name="connsiteX4" fmla="*/ 0 w 1250156"/>
                <a:gd name="connsiteY4" fmla="*/ 625078 h 125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156" h="1250156">
                  <a:moveTo>
                    <a:pt x="0" y="625078"/>
                  </a:moveTo>
                  <a:cubicBezTo>
                    <a:pt x="0" y="279857"/>
                    <a:pt x="279857" y="0"/>
                    <a:pt x="625078" y="0"/>
                  </a:cubicBezTo>
                  <a:cubicBezTo>
                    <a:pt x="970299" y="0"/>
                    <a:pt x="1250156" y="279857"/>
                    <a:pt x="1250156" y="625078"/>
                  </a:cubicBezTo>
                  <a:cubicBezTo>
                    <a:pt x="1250156" y="970299"/>
                    <a:pt x="970299" y="1250156"/>
                    <a:pt x="625078" y="1250156"/>
                  </a:cubicBezTo>
                  <a:cubicBezTo>
                    <a:pt x="279857" y="1250156"/>
                    <a:pt x="0" y="970299"/>
                    <a:pt x="0" y="625078"/>
                  </a:cubicBezTo>
                  <a:close/>
                </a:path>
              </a:pathLst>
            </a:custGeom>
            <a:solidFill>
              <a:srgbClr val="92D050"/>
            </a:solidFill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7051" tIns="197051" rIns="197051" bIns="197051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1100" kern="1200" dirty="0"/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2698282" y="2818566"/>
              <a:ext cx="1293918" cy="1250156"/>
            </a:xfrm>
            <a:custGeom>
              <a:avLst/>
              <a:gdLst>
                <a:gd name="connsiteX0" fmla="*/ 0 w 1250156"/>
                <a:gd name="connsiteY0" fmla="*/ 625078 h 1250156"/>
                <a:gd name="connsiteX1" fmla="*/ 625078 w 1250156"/>
                <a:gd name="connsiteY1" fmla="*/ 0 h 1250156"/>
                <a:gd name="connsiteX2" fmla="*/ 1250156 w 1250156"/>
                <a:gd name="connsiteY2" fmla="*/ 625078 h 1250156"/>
                <a:gd name="connsiteX3" fmla="*/ 625078 w 1250156"/>
                <a:gd name="connsiteY3" fmla="*/ 1250156 h 1250156"/>
                <a:gd name="connsiteX4" fmla="*/ 0 w 1250156"/>
                <a:gd name="connsiteY4" fmla="*/ 625078 h 125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156" h="1250156">
                  <a:moveTo>
                    <a:pt x="0" y="625078"/>
                  </a:moveTo>
                  <a:cubicBezTo>
                    <a:pt x="0" y="279857"/>
                    <a:pt x="279857" y="0"/>
                    <a:pt x="625078" y="0"/>
                  </a:cubicBezTo>
                  <a:cubicBezTo>
                    <a:pt x="970299" y="0"/>
                    <a:pt x="1250156" y="279857"/>
                    <a:pt x="1250156" y="625078"/>
                  </a:cubicBezTo>
                  <a:cubicBezTo>
                    <a:pt x="1250156" y="970299"/>
                    <a:pt x="970299" y="1250156"/>
                    <a:pt x="625078" y="1250156"/>
                  </a:cubicBezTo>
                  <a:cubicBezTo>
                    <a:pt x="279857" y="1250156"/>
                    <a:pt x="0" y="970299"/>
                    <a:pt x="0" y="625078"/>
                  </a:cubicBezTo>
                  <a:close/>
                </a:path>
              </a:pathLst>
            </a:custGeom>
            <a:solidFill>
              <a:srgbClr val="00B0F0"/>
            </a:solidFill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7051" tIns="197051" rIns="197051" bIns="197051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>
                  <a:solidFill>
                    <a:schemeClr val="bg1"/>
                  </a:solidFill>
                </a:rPr>
                <a:t>Висока концентрація нітратного азоту, не містять хлору</a:t>
              </a:r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2698282" y="851924"/>
              <a:ext cx="1293919" cy="1250156"/>
            </a:xfrm>
            <a:custGeom>
              <a:avLst/>
              <a:gdLst>
                <a:gd name="connsiteX0" fmla="*/ 0 w 1250156"/>
                <a:gd name="connsiteY0" fmla="*/ 625078 h 1250156"/>
                <a:gd name="connsiteX1" fmla="*/ 625078 w 1250156"/>
                <a:gd name="connsiteY1" fmla="*/ 0 h 1250156"/>
                <a:gd name="connsiteX2" fmla="*/ 1250156 w 1250156"/>
                <a:gd name="connsiteY2" fmla="*/ 625078 h 1250156"/>
                <a:gd name="connsiteX3" fmla="*/ 625078 w 1250156"/>
                <a:gd name="connsiteY3" fmla="*/ 1250156 h 1250156"/>
                <a:gd name="connsiteX4" fmla="*/ 0 w 1250156"/>
                <a:gd name="connsiteY4" fmla="*/ 625078 h 125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156" h="1250156">
                  <a:moveTo>
                    <a:pt x="0" y="625078"/>
                  </a:moveTo>
                  <a:cubicBezTo>
                    <a:pt x="0" y="279857"/>
                    <a:pt x="279857" y="0"/>
                    <a:pt x="625078" y="0"/>
                  </a:cubicBezTo>
                  <a:cubicBezTo>
                    <a:pt x="970299" y="0"/>
                    <a:pt x="1250156" y="279857"/>
                    <a:pt x="1250156" y="625078"/>
                  </a:cubicBezTo>
                  <a:cubicBezTo>
                    <a:pt x="1250156" y="970299"/>
                    <a:pt x="970299" y="1250156"/>
                    <a:pt x="625078" y="1250156"/>
                  </a:cubicBezTo>
                  <a:cubicBezTo>
                    <a:pt x="279857" y="1250156"/>
                    <a:pt x="0" y="970299"/>
                    <a:pt x="0" y="625078"/>
                  </a:cubicBezTo>
                  <a:close/>
                </a:path>
              </a:pathLst>
            </a:custGeom>
            <a:solidFill>
              <a:srgbClr val="FFC000"/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50000"/>
                </a:schemeClr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000" tIns="197051" rIns="90000" bIns="197051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>
                  <a:solidFill>
                    <a:schemeClr val="bg1"/>
                  </a:solidFill>
                </a:rPr>
                <a:t>Легке зберігання та використання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877027" y="1227576"/>
            <a:ext cx="11646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50" b="1" dirty="0">
                <a:solidFill>
                  <a:schemeClr val="bg1"/>
                </a:solidFill>
                <a:latin typeface="+mn-lt"/>
              </a:rPr>
              <a:t>Екологічно безпечні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8353" y="3902062"/>
            <a:ext cx="1289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>
                <a:latin typeface="+mn-lt"/>
              </a:rPr>
              <a:t>Підходять для закритого та відкритого ґрунту 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131" y1="64878" x2="3667" y2="14634"/>
                        <a14:foregroundMark x1="15474" y1="64146" x2="15474" y2="16098"/>
                        <a14:foregroundMark x1="28444" y1="64146" x2="29249" y2="15366"/>
                        <a14:foregroundMark x1="41324" y1="85122" x2="41860" y2="35854"/>
                        <a14:foregroundMark x1="34794" y1="60000" x2="33631" y2="16829"/>
                        <a14:foregroundMark x1="20125" y1="64146" x2="20483" y2="16829"/>
                        <a14:foregroundMark x1="8945" y1="63659" x2="8587" y2="41220"/>
                        <a14:foregroundMark x1="8855" y1="30488" x2="6440" y2="15366"/>
                        <a14:foregroundMark x1="53041" y1="82927" x2="53041" y2="38537"/>
                        <a14:foregroundMark x1="65742" y1="83171" x2="67084" y2="37073"/>
                        <a14:foregroundMark x1="78712" y1="83902" x2="79159" y2="36585"/>
                        <a14:foregroundMark x1="39982" y1="25366" x2="47853" y2="5122"/>
                        <a14:foregroundMark x1="52057" y1="26585" x2="60465" y2="4878"/>
                        <a14:foregroundMark x1="64580" y1="26098" x2="72898" y2="4390"/>
                        <a14:foregroundMark x1="77013" y1="25854" x2="86315" y2="2683"/>
                        <a14:foregroundMark x1="90698" y1="23171" x2="98748" y2="2683"/>
                        <a14:foregroundMark x1="894" y1="8049" x2="10465" y2="1951"/>
                        <a14:foregroundMark x1="13238" y1="8293" x2="23166" y2="1951"/>
                        <a14:foregroundMark x1="25939" y1="8293" x2="35599" y2="2927"/>
                        <a14:foregroundMark x1="626" y1="97805" x2="10733" y2="71220"/>
                        <a14:foregroundMark x1="10018" y1="97805" x2="894" y2="71951"/>
                        <a14:foregroundMark x1="23256" y1="70488" x2="13238" y2="97805"/>
                        <a14:foregroundMark x1="36047" y1="71220" x2="25939" y2="98537"/>
                        <a14:foregroundMark x1="35868" y1="97317" x2="36136" y2="73171"/>
                        <a14:foregroundMark x1="38283" y1="98537" x2="48748" y2="91220"/>
                        <a14:foregroundMark x1="38551" y1="97317" x2="39088" y2="92683"/>
                        <a14:foregroundMark x1="48748" y1="93415" x2="48927" y2="97073"/>
                        <a14:foregroundMark x1="38551" y1="91220" x2="48390" y2="98049"/>
                        <a14:foregroundMark x1="39088" y1="97805" x2="47317" y2="98780"/>
                        <a14:foregroundMark x1="50984" y1="91220" x2="61270" y2="98537"/>
                        <a14:foregroundMark x1="61538" y1="90244" x2="61360" y2="97805"/>
                        <a14:foregroundMark x1="51699" y1="98537" x2="59481" y2="98780"/>
                        <a14:foregroundMark x1="63596" y1="91220" x2="73703" y2="98537"/>
                        <a14:foregroundMark x1="76386" y1="91220" x2="86583" y2="97805"/>
                        <a14:foregroundMark x1="76744" y1="98537" x2="86852" y2="98049"/>
                        <a14:foregroundMark x1="89267" y1="98049" x2="99553" y2="91220"/>
                        <a14:backgroundMark x1="358" y1="11220" x2="37746" y2="11951"/>
                        <a14:backgroundMark x1="37388" y1="1220" x2="37120" y2="99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0" y="4014101"/>
            <a:ext cx="2034647" cy="66256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873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902550" y="1311875"/>
            <a:ext cx="5053500" cy="34164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26216885"/>
              </p:ext>
            </p:extLst>
          </p:nvPr>
        </p:nvGraphicFramePr>
        <p:xfrm>
          <a:off x="-846" y="0"/>
          <a:ext cx="9144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751" y="4109883"/>
            <a:ext cx="920435" cy="92043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1063" y="153520"/>
            <a:ext cx="2019719" cy="50241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25400"/>
          </a:effectLst>
          <a:scene3d>
            <a:camera prst="obliqueTop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cs typeface="Calibri" panose="020F0502020204030204" pitchFamily="34" charset="0"/>
              </a:rPr>
              <a:t>Кореневе </a:t>
            </a:r>
            <a:r>
              <a:rPr lang="ru-RU" sz="2400" b="1" dirty="0" err="1">
                <a:cs typeface="Calibri" panose="020F0502020204030204" pitchFamily="34" charset="0"/>
              </a:rPr>
              <a:t>внесення</a:t>
            </a:r>
            <a:endParaRPr lang="ru-RU" sz="2400" b="1" dirty="0"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919407044"/>
              </p:ext>
            </p:extLst>
          </p:nvPr>
        </p:nvGraphicFramePr>
        <p:xfrm>
          <a:off x="70338" y="0"/>
          <a:ext cx="9073662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Блок-схема: процесс 3"/>
          <p:cNvSpPr/>
          <p:nvPr/>
        </p:nvSpPr>
        <p:spPr>
          <a:xfrm>
            <a:off x="311499" y="170822"/>
            <a:ext cx="1969477" cy="562708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Кореневе внесення</a:t>
            </a:r>
            <a:endParaRPr lang="ru-RU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724" y="4140952"/>
            <a:ext cx="920435" cy="92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8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209" y="221064"/>
            <a:ext cx="1909187" cy="4722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0">
                <a:schemeClr val="accent5">
                  <a:lumMod val="0"/>
                  <a:lumOff val="100000"/>
                </a:schemeClr>
              </a:gs>
              <a:gs pos="24000">
                <a:srgbClr val="FF0000"/>
              </a:gs>
            </a:gsLst>
            <a:lin ang="5400000" scaled="0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Кореневе </a:t>
            </a:r>
            <a:r>
              <a:rPr lang="ru-RU" sz="2400" b="1" dirty="0" err="1"/>
              <a:t>внесення</a:t>
            </a:r>
            <a:endParaRPr lang="ru-RU" sz="24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11134771"/>
              </p:ext>
            </p:extLst>
          </p:nvPr>
        </p:nvGraphicFramePr>
        <p:xfrm>
          <a:off x="0" y="0"/>
          <a:ext cx="9143999" cy="5100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04" y="4119931"/>
            <a:ext cx="920435" cy="92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8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166" y="150164"/>
            <a:ext cx="8789019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+mj-lt"/>
              </a:rPr>
              <a:t>Багатофункціональні формули доступні в широкому діапазоні коефіцієнтів </a:t>
            </a:r>
            <a:r>
              <a:rPr lang="en-US" sz="2400" b="1" dirty="0">
                <a:latin typeface="+mj-lt"/>
              </a:rPr>
              <a:t>NPK</a:t>
            </a:r>
            <a:r>
              <a:rPr lang="uk-UA" sz="2400" b="1" dirty="0">
                <a:latin typeface="+mj-lt"/>
              </a:rPr>
              <a:t> </a:t>
            </a:r>
            <a:endParaRPr lang="ru-RU" sz="2400" b="1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751" y="4109883"/>
            <a:ext cx="920435" cy="9204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131" y1="64878" x2="3667" y2="14634"/>
                        <a14:foregroundMark x1="15474" y1="64146" x2="15474" y2="16098"/>
                        <a14:foregroundMark x1="28444" y1="64146" x2="29249" y2="15366"/>
                        <a14:foregroundMark x1="41324" y1="85122" x2="41860" y2="35854"/>
                        <a14:foregroundMark x1="34794" y1="60000" x2="33631" y2="16829"/>
                        <a14:foregroundMark x1="20125" y1="64146" x2="20483" y2="16829"/>
                        <a14:foregroundMark x1="8945" y1="63659" x2="8587" y2="41220"/>
                        <a14:foregroundMark x1="8855" y1="30488" x2="6440" y2="15366"/>
                        <a14:foregroundMark x1="53041" y1="82927" x2="53041" y2="38537"/>
                        <a14:foregroundMark x1="65742" y1="83171" x2="67084" y2="37073"/>
                        <a14:foregroundMark x1="78712" y1="83902" x2="79159" y2="36585"/>
                        <a14:foregroundMark x1="39982" y1="25366" x2="47853" y2="5122"/>
                        <a14:foregroundMark x1="52057" y1="26585" x2="60465" y2="4878"/>
                        <a14:foregroundMark x1="64580" y1="26098" x2="72898" y2="4390"/>
                        <a14:foregroundMark x1="77013" y1="25854" x2="86315" y2="2683"/>
                        <a14:foregroundMark x1="90698" y1="23171" x2="98748" y2="2683"/>
                        <a14:foregroundMark x1="894" y1="8049" x2="10465" y2="1951"/>
                        <a14:foregroundMark x1="13238" y1="8293" x2="23166" y2="1951"/>
                        <a14:foregroundMark x1="25939" y1="8293" x2="35599" y2="2927"/>
                        <a14:foregroundMark x1="626" y1="97805" x2="10733" y2="71220"/>
                        <a14:foregroundMark x1="10018" y1="97805" x2="894" y2="71951"/>
                        <a14:foregroundMark x1="23256" y1="70488" x2="13238" y2="97805"/>
                        <a14:foregroundMark x1="36047" y1="71220" x2="25939" y2="98537"/>
                        <a14:foregroundMark x1="35868" y1="97317" x2="36136" y2="73171"/>
                        <a14:foregroundMark x1="38283" y1="98537" x2="48748" y2="91220"/>
                        <a14:foregroundMark x1="38551" y1="97317" x2="39088" y2="92683"/>
                        <a14:foregroundMark x1="48748" y1="93415" x2="48927" y2="97073"/>
                        <a14:foregroundMark x1="38551" y1="91220" x2="48390" y2="98049"/>
                        <a14:foregroundMark x1="39088" y1="97805" x2="47317" y2="98780"/>
                        <a14:foregroundMark x1="50984" y1="91220" x2="61270" y2="98537"/>
                        <a14:foregroundMark x1="61538" y1="90244" x2="61360" y2="97805"/>
                        <a14:foregroundMark x1="51699" y1="98537" x2="59481" y2="98780"/>
                        <a14:foregroundMark x1="63596" y1="91220" x2="73703" y2="98537"/>
                        <a14:foregroundMark x1="76386" y1="91220" x2="86583" y2="97805"/>
                        <a14:foregroundMark x1="76744" y1="98537" x2="86852" y2="98049"/>
                        <a14:foregroundMark x1="89267" y1="98049" x2="99553" y2="91220"/>
                        <a14:backgroundMark x1="358" y1="11220" x2="37746" y2="11951"/>
                        <a14:backgroundMark x1="37388" y1="1220" x2="37120" y2="99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91" y="3459312"/>
            <a:ext cx="3165986" cy="103097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167" y="1220537"/>
            <a:ext cx="1716917" cy="1265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3169" y="1220537"/>
            <a:ext cx="2243157" cy="1265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411" y="1240597"/>
            <a:ext cx="1981200" cy="1265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3696" y="1240597"/>
            <a:ext cx="2314575" cy="260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178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5" y="508748"/>
            <a:ext cx="4038676" cy="325690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326" y="2777974"/>
            <a:ext cx="1438381" cy="776546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1220462" y="3795876"/>
            <a:ext cx="6976153" cy="1356527"/>
          </a:xfrm>
          <a:prstGeom prst="roundRect">
            <a:avLst/>
          </a:prstGeom>
          <a:solidFill>
            <a:schemeClr val="tx1">
              <a:lumMod val="85000"/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90374" y="3932370"/>
            <a:ext cx="66363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GroGreen</a:t>
            </a:r>
            <a:r>
              <a:rPr lang="uk-UA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Five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це комплекс NPK + </a:t>
            </a:r>
            <a:r>
              <a:rPr lang="uk-UA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uk-UA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+ мікроелементи в </a:t>
            </a:r>
            <a:r>
              <a:rPr lang="uk-UA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гелевій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формі</a:t>
            </a:r>
          </a:p>
          <a:p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Формула універсальна і підходить для всіх культур на різних стадіях розвитку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GroGreen</a:t>
            </a:r>
            <a:r>
              <a:rPr lang="uk-UA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Five</a:t>
            </a:r>
            <a:r>
              <a:rPr lang="uk-UA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збагачує рослину всіма </a:t>
            </a:r>
            <a:r>
              <a:rPr lang="uk-UA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макро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-, </a:t>
            </a:r>
            <a:r>
              <a:rPr lang="uk-UA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мезо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та мікроелементами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GroGreen</a:t>
            </a:r>
            <a:r>
              <a:rPr lang="uk-UA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Five</a:t>
            </a:r>
            <a:r>
              <a:rPr lang="uk-UA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має низький </a:t>
            </a:r>
            <a:r>
              <a:rPr lang="uk-UA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pН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розчиняє бікарбонати та підтримує чистоту поливної системи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64804" y="61316"/>
            <a:ext cx="5824704" cy="646331"/>
          </a:xfrm>
          <a:prstGeom prst="rect">
            <a:avLst/>
          </a:prstGeom>
          <a:noFill/>
          <a:effectLst>
            <a:outerShdw blurRad="50800" dist="38100" dir="96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6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 </a:t>
            </a:r>
            <a:r>
              <a:rPr lang="en-US" sz="3600" b="1" dirty="0" err="1">
                <a:solidFill>
                  <a:srgbClr val="0056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GroGreen</a:t>
            </a:r>
            <a:r>
              <a:rPr lang="en-US" sz="3600" b="1" dirty="0">
                <a:solidFill>
                  <a:srgbClr val="0056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Five</a:t>
            </a:r>
            <a:endParaRPr lang="ru-RU" sz="3600" b="1" dirty="0">
              <a:solidFill>
                <a:srgbClr val="00569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2609" y1="69522" x2="3325" y2="45219"/>
                        <a14:foregroundMark x1="47059" y1="53187" x2="63939" y2="6375"/>
                        <a14:foregroundMark x1="54476" y1="67530" x2="87212" y2="57171"/>
                        <a14:foregroundMark x1="78133" y1="52191" x2="77494" y2="17331"/>
                        <a14:foregroundMark x1="54731" y1="94821" x2="54859" y2="76693"/>
                        <a14:foregroundMark x1="64322" y1="94821" x2="63939" y2="77689"/>
                        <a14:foregroundMark x1="71867" y1="95618" x2="71867" y2="86056"/>
                        <a14:foregroundMark x1="79284" y1="94422" x2="79412" y2="87251"/>
                        <a14:foregroundMark x1="81969" y1="95219" x2="81841" y2="86653"/>
                        <a14:foregroundMark x1="86061" y1="95418" x2="86573" y2="87251"/>
                        <a14:foregroundMark x1="88363" y1="94821" x2="90026" y2="86653"/>
                        <a14:foregroundMark x1="93990" y1="95418" x2="94118" y2="86056"/>
                        <a14:backgroundMark x1="90281" y1="91036" x2="90281" y2="91036"/>
                        <a14:backgroundMark x1="95524" y1="88247" x2="95524" y2="882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486" y="3764040"/>
            <a:ext cx="1008627" cy="6474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04" y="4119931"/>
            <a:ext cx="920435" cy="92043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2323" y1="8019" x2="22779" y2="21698"/>
                        <a14:foregroundMark x1="27107" y1="29245" x2="27107" y2="29245"/>
                        <a14:foregroundMark x1="23918" y1="9906" x2="80866" y2="9434"/>
                        <a14:foregroundMark x1="18679" y1="9906" x2="29613" y2="8962"/>
                        <a14:foregroundMark x1="67654" y1="16981" x2="67654" y2="16981"/>
                        <a14:foregroundMark x1="67882" y1="60849" x2="67426" y2="19340"/>
                        <a14:foregroundMark x1="34624" y1="91981" x2="34624" y2="49528"/>
                        <a14:foregroundMark x1="51025" y1="90566" x2="51253" y2="49528"/>
                        <a14:foregroundMark x1="65376" y1="60377" x2="66743" y2="27358"/>
                        <a14:foregroundMark x1="65148" y1="89623" x2="65376" y2="66981"/>
                        <a14:foregroundMark x1="75854" y1="90566" x2="76082" y2="66509"/>
                        <a14:foregroundMark x1="87016" y1="91038" x2="86788" y2="66038"/>
                        <a14:foregroundMark x1="91572" y1="91038" x2="91800" y2="66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271" y="4503451"/>
            <a:ext cx="908235" cy="4386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6875" y="748555"/>
            <a:ext cx="3040046" cy="297619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Овал 7"/>
          <p:cNvSpPr/>
          <p:nvPr/>
        </p:nvSpPr>
        <p:spPr>
          <a:xfrm>
            <a:off x="3866921" y="1391263"/>
            <a:ext cx="1115610" cy="1054482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25000"/>
              </a:schemeClr>
            </a:solidFill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pH </a:t>
            </a:r>
          </a:p>
          <a:p>
            <a:pPr algn="ctr"/>
            <a:r>
              <a:rPr lang="en-US" sz="2000" b="1" dirty="0">
                <a:latin typeface="+mj-lt"/>
              </a:rPr>
              <a:t>2.2</a:t>
            </a:r>
            <a:endParaRPr lang="ru-R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21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244466" y="2273337"/>
            <a:ext cx="5712957" cy="1273204"/>
          </a:xfrm>
          <a:prstGeom prst="roundRect">
            <a:avLst/>
          </a:prstGeom>
          <a:solidFill>
            <a:schemeClr val="tx1">
              <a:lumMod val="85000"/>
              <a:alpha val="48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0" b="99583" l="83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575" y="4060094"/>
            <a:ext cx="888417" cy="92043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04" y="4119931"/>
            <a:ext cx="920435" cy="92043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2609" y1="69522" x2="3325" y2="45219"/>
                        <a14:foregroundMark x1="47059" y1="53187" x2="63939" y2="6375"/>
                        <a14:foregroundMark x1="54476" y1="67530" x2="87212" y2="57171"/>
                        <a14:foregroundMark x1="78133" y1="52191" x2="77494" y2="17331"/>
                        <a14:foregroundMark x1="54731" y1="94821" x2="54859" y2="76693"/>
                        <a14:foregroundMark x1="64322" y1="94821" x2="63939" y2="77689"/>
                        <a14:foregroundMark x1="71867" y1="95618" x2="71867" y2="86056"/>
                        <a14:foregroundMark x1="79284" y1="94422" x2="79412" y2="87251"/>
                        <a14:foregroundMark x1="81969" y1="95219" x2="81841" y2="86653"/>
                        <a14:foregroundMark x1="86061" y1="95418" x2="86573" y2="87251"/>
                        <a14:foregroundMark x1="88363" y1="94821" x2="90026" y2="86653"/>
                        <a14:foregroundMark x1="93990" y1="95418" x2="94118" y2="86056"/>
                        <a14:backgroundMark x1="90281" y1="91036" x2="90281" y2="91036"/>
                        <a14:backgroundMark x1="95524" y1="88247" x2="95524" y2="882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0844" y="3834165"/>
            <a:ext cx="1806203" cy="115948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2323" y1="8019" x2="22779" y2="21698"/>
                        <a14:foregroundMark x1="27107" y1="29245" x2="27107" y2="29245"/>
                        <a14:foregroundMark x1="23918" y1="9906" x2="80866" y2="9434"/>
                        <a14:foregroundMark x1="18679" y1="9906" x2="29613" y2="8962"/>
                        <a14:foregroundMark x1="67654" y1="16981" x2="67654" y2="16981"/>
                        <a14:foregroundMark x1="67882" y1="60849" x2="67426" y2="19340"/>
                        <a14:foregroundMark x1="34624" y1="91981" x2="34624" y2="49528"/>
                        <a14:foregroundMark x1="51025" y1="90566" x2="51253" y2="49528"/>
                        <a14:foregroundMark x1="65376" y1="60377" x2="66743" y2="27358"/>
                        <a14:foregroundMark x1="65148" y1="89623" x2="65376" y2="66981"/>
                        <a14:foregroundMark x1="75854" y1="90566" x2="76082" y2="66509"/>
                        <a14:foregroundMark x1="87016" y1="91038" x2="86788" y2="66038"/>
                        <a14:foregroundMark x1="91572" y1="91038" x2="91800" y2="66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05899" y="4343996"/>
            <a:ext cx="1373066" cy="66307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548" b="98514" l="5339" r="95893">
                        <a14:foregroundMark x1="8008" y1="61146" x2="9035" y2="43100"/>
                        <a14:foregroundMark x1="9035" y1="36093" x2="9240" y2="23779"/>
                        <a14:foregroundMark x1="9856" y1="22293" x2="26489" y2="5520"/>
                        <a14:foregroundMark x1="38809" y1="8917" x2="26899" y2="5732"/>
                        <a14:foregroundMark x1="93224" y1="72187" x2="94456" y2="25265"/>
                        <a14:foregroundMark x1="94661" y1="65817" x2="94456" y2="52442"/>
                        <a14:backgroundMark x1="8008" y1="78769" x2="50719" y2="97877"/>
                        <a14:backgroundMark x1="52567" y1="97452" x2="94661" y2="800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2432" y="1193306"/>
            <a:ext cx="2916640" cy="282081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44466" y="334340"/>
            <a:ext cx="3355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Склад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GroGreen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460" y="793861"/>
            <a:ext cx="6697497" cy="92333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1800" dirty="0"/>
              <a:t>Асортимент продуктів</a:t>
            </a:r>
            <a:r>
              <a:rPr lang="en-US" sz="1800" dirty="0"/>
              <a:t> </a:t>
            </a:r>
            <a:r>
              <a:rPr lang="uk-UA" sz="1800" dirty="0"/>
              <a:t>забезпечує повну схему живлення рослин на протязі всього періоду росту. Доступний в широкому діапазоні коефіцієнтів </a:t>
            </a:r>
            <a:r>
              <a:rPr lang="en-US" sz="1800" dirty="0"/>
              <a:t>NPK</a:t>
            </a:r>
            <a:endParaRPr lang="ru-RU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190369" y="1915102"/>
            <a:ext cx="6358296" cy="64633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TERRA  12-44-12+6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+ 3MgO+TE</a:t>
            </a:r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369" y="2660475"/>
            <a:ext cx="6177517" cy="46166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MULTY  20-20-20+6 </a:t>
            </a:r>
            <a:r>
              <a:rPr lang="en-US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+ 3MgO+TE</a:t>
            </a:r>
            <a:endParaRPr lang="ru-RU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90369" y="3246675"/>
            <a:ext cx="6826104" cy="46166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FRUKTUS </a:t>
            </a:r>
            <a:r>
              <a:rPr lang="en-US" sz="2400" b="1" dirty="0">
                <a:solidFill>
                  <a:srgbClr val="FF0000"/>
                </a:solidFill>
              </a:rPr>
              <a:t>18-9-36+6 </a:t>
            </a:r>
            <a:r>
              <a:rPr lang="en-US" sz="2400" b="1" dirty="0" err="1">
                <a:solidFill>
                  <a:srgbClr val="FF0000"/>
                </a:solidFill>
              </a:rPr>
              <a:t>CaO</a:t>
            </a:r>
            <a:r>
              <a:rPr lang="en-US" sz="2400" b="1" dirty="0">
                <a:solidFill>
                  <a:srgbClr val="FF0000"/>
                </a:solidFill>
              </a:rPr>
              <a:t> + 3MgO+TE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367886" y="111689"/>
            <a:ext cx="2579253" cy="682171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2">
                <a:lumMod val="25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</a:rPr>
              <a:t>pH 2.2 – 2.6</a:t>
            </a:r>
            <a:endParaRPr lang="ru-R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83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00" y="2419280"/>
            <a:ext cx="1820120" cy="14075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990" y="636893"/>
            <a:ext cx="1800868" cy="111260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630" y="1535759"/>
            <a:ext cx="1852769" cy="263629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115" y="697515"/>
            <a:ext cx="1621864" cy="93527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291" y="2270517"/>
            <a:ext cx="2079374" cy="170508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16944" y="-6391"/>
            <a:ext cx="8766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Новітні  рішення дають важливі  переваги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46106" y="4046155"/>
            <a:ext cx="10999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Низький PH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30" y="4228970"/>
            <a:ext cx="24057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Нейтралізує лужні / засолені ґрунти. Збільшує доступність поживних речовин в ґрунті шляхом зменшення надлишку лужності. </a:t>
            </a:r>
          </a:p>
          <a:p>
            <a:pPr algn="ctr"/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Понижує 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 води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87413" y="1652349"/>
            <a:ext cx="2247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Очистка поливної системи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785166" y="1897132"/>
            <a:ext cx="20802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Попереджує випад осаду та підтримує чистоту іригаційної системи. Забезпечує кислотність для нейтралізації й розчинення бікарбонатів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353031" y="4046156"/>
            <a:ext cx="26436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Поліпшує врожайність та якість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710523" y="4345834"/>
            <a:ext cx="19286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Підкисляє ґрунт, цим самим поліпшує споживання </a:t>
            </a:r>
            <a:r>
              <a:rPr lang="uk-UA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макро</a:t>
            </a:r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та мікроелементів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253959" y="1652349"/>
            <a:ext cx="19777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NPK тепер з </a:t>
            </a:r>
            <a:r>
              <a:rPr lang="uk-U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uk-U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Mg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00368" y="1897132"/>
            <a:ext cx="21586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трьох основних </a:t>
            </a:r>
            <a:r>
              <a:rPr lang="uk-UA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макроелементів</a:t>
            </a:r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додано два </a:t>
            </a:r>
            <a:r>
              <a:rPr lang="uk-UA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мезоелемента</a:t>
            </a:r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зокрема </a:t>
            </a:r>
            <a:r>
              <a:rPr lang="uk-UA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який важко поєднується в подібних сполуках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36448" y="4046154"/>
            <a:ext cx="24929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Унікальний склад та текстура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55592" y="4353932"/>
            <a:ext cx="20838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Більш висока розчинність для кращої продуктивності</a:t>
            </a:r>
          </a:p>
        </p:txBody>
      </p:sp>
    </p:spTree>
    <p:extLst>
      <p:ext uri="{BB962C8B-B14F-4D97-AF65-F5344CB8AC3E}">
        <p14:creationId xmlns:p14="http://schemas.microsoft.com/office/powerpoint/2010/main" val="372843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2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242" y="1055350"/>
            <a:ext cx="4398758" cy="3710691"/>
          </a:xfrm>
          <a:prstGeom prst="rect">
            <a:avLst/>
          </a:prstGeom>
        </p:spPr>
      </p:pic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243767" y="222048"/>
            <a:ext cx="8520600" cy="572700"/>
          </a:xfrm>
          <a:prstGeom prst="rect">
            <a:avLst/>
          </a:prstGeom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/>
              <a:t>позакореневе внесення</a:t>
            </a:r>
            <a:endParaRPr sz="2800" dirty="0"/>
          </a:p>
        </p:txBody>
      </p:sp>
      <p:sp>
        <p:nvSpPr>
          <p:cNvPr id="167" name="Google Shape;167;p28"/>
          <p:cNvSpPr txBox="1"/>
          <p:nvPr/>
        </p:nvSpPr>
        <p:spPr>
          <a:xfrm>
            <a:off x="4375800" y="3334128"/>
            <a:ext cx="4645200" cy="1639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750"/>
              </a:spcBef>
              <a:spcAft>
                <a:spcPts val="750"/>
              </a:spcAft>
              <a:buNone/>
            </a:pPr>
            <a:endParaRPr sz="13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04" y="4119931"/>
            <a:ext cx="920435" cy="920435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4632" y="941525"/>
            <a:ext cx="4548381" cy="2832080"/>
          </a:xfrm>
          <a:prstGeom prst="roundRect">
            <a:avLst/>
          </a:prstGeom>
          <a:solidFill>
            <a:srgbClr val="92D050">
              <a:alpha val="29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9791" y="1325693"/>
            <a:ext cx="4256329" cy="201863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ts val="1900"/>
              </a:lnSpc>
            </a:pPr>
            <a:r>
              <a:rPr lang="uk-UA" b="1" u="sng" dirty="0"/>
              <a:t>Листове підживлення</a:t>
            </a:r>
            <a:r>
              <a:rPr lang="uk-UA" b="1" dirty="0"/>
              <a:t> </a:t>
            </a:r>
            <a:r>
              <a:rPr lang="uk-UA" sz="1300" dirty="0"/>
              <a:t>- спосіб швидкого та ефективного збагачення рослин всіма необхідними </a:t>
            </a:r>
            <a:r>
              <a:rPr lang="uk-UA" sz="1300" dirty="0" err="1"/>
              <a:t>макро</a:t>
            </a:r>
            <a:r>
              <a:rPr lang="uk-UA" sz="1300" dirty="0"/>
              <a:t>- та мікроелементами у разі виникнення дефіциту поживних властивостей ґрунту  </a:t>
            </a:r>
          </a:p>
          <a:p>
            <a:pPr algn="just">
              <a:lnSpc>
                <a:spcPts val="1900"/>
              </a:lnSpc>
            </a:pPr>
            <a:endParaRPr lang="uk-UA" sz="1300" dirty="0"/>
          </a:p>
          <a:p>
            <a:pPr algn="ctr">
              <a:lnSpc>
                <a:spcPts val="1900"/>
              </a:lnSpc>
            </a:pPr>
            <a:r>
              <a:rPr lang="uk-UA" sz="1300" dirty="0">
                <a:solidFill>
                  <a:srgbClr val="C00000"/>
                </a:solidFill>
              </a:rPr>
              <a:t>Наш асортимент включає в себе широкий вибір добрив та спеціальних продуктів </a:t>
            </a:r>
          </a:p>
          <a:p>
            <a:pPr algn="ctr">
              <a:lnSpc>
                <a:spcPts val="1900"/>
              </a:lnSpc>
            </a:pPr>
            <a:r>
              <a:rPr lang="uk-UA" sz="1300" dirty="0">
                <a:solidFill>
                  <a:srgbClr val="C00000"/>
                </a:solidFill>
              </a:rPr>
              <a:t>позакореневого внесення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2609" y1="69522" x2="3325" y2="45219"/>
                        <a14:foregroundMark x1="47059" y1="53187" x2="63939" y2="6375"/>
                        <a14:foregroundMark x1="54476" y1="67530" x2="87212" y2="57171"/>
                        <a14:foregroundMark x1="78133" y1="52191" x2="77494" y2="17331"/>
                        <a14:foregroundMark x1="54731" y1="94821" x2="54859" y2="76693"/>
                        <a14:foregroundMark x1="64322" y1="94821" x2="63939" y2="77689"/>
                        <a14:foregroundMark x1="71867" y1="95618" x2="71867" y2="86056"/>
                        <a14:foregroundMark x1="79284" y1="94422" x2="79412" y2="87251"/>
                        <a14:foregroundMark x1="81969" y1="95219" x2="81841" y2="86653"/>
                        <a14:foregroundMark x1="86061" y1="95418" x2="86573" y2="87251"/>
                        <a14:foregroundMark x1="88363" y1="94821" x2="90026" y2="86653"/>
                        <a14:foregroundMark x1="93990" y1="95418" x2="94118" y2="86056"/>
                        <a14:backgroundMark x1="90281" y1="91036" x2="90281" y2="91036"/>
                        <a14:backgroundMark x1="95524" y1="88247" x2="95524" y2="882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1935" y="3196435"/>
            <a:ext cx="2582283" cy="165768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2323" y1="8019" x2="22779" y2="21698"/>
                        <a14:foregroundMark x1="27107" y1="29245" x2="27107" y2="29245"/>
                        <a14:foregroundMark x1="23918" y1="9906" x2="80866" y2="9434"/>
                        <a14:foregroundMark x1="18679" y1="9906" x2="29613" y2="8962"/>
                        <a14:foregroundMark x1="67654" y1="16981" x2="67654" y2="16981"/>
                        <a14:foregroundMark x1="67882" y1="60849" x2="67426" y2="19340"/>
                        <a14:foregroundMark x1="34624" y1="91981" x2="34624" y2="49528"/>
                        <a14:foregroundMark x1="51025" y1="90566" x2="51253" y2="49528"/>
                        <a14:foregroundMark x1="65376" y1="60377" x2="66743" y2="27358"/>
                        <a14:foregroundMark x1="65148" y1="89623" x2="65376" y2="66981"/>
                        <a14:foregroundMark x1="75854" y1="90566" x2="76082" y2="66509"/>
                        <a14:foregroundMark x1="87016" y1="91038" x2="86788" y2="66038"/>
                        <a14:foregroundMark x1="91572" y1="91038" x2="91800" y2="66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8120" y="4191041"/>
            <a:ext cx="1373066" cy="663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Группа 81"/>
          <p:cNvGrpSpPr/>
          <p:nvPr/>
        </p:nvGrpSpPr>
        <p:grpSpPr>
          <a:xfrm>
            <a:off x="95926" y="227690"/>
            <a:ext cx="4309402" cy="680007"/>
            <a:chOff x="95926" y="166730"/>
            <a:chExt cx="4309402" cy="680007"/>
          </a:xfrm>
        </p:grpSpPr>
        <p:sp>
          <p:nvSpPr>
            <p:cNvPr id="27" name="Блок-схема: альтернативный процесс 26"/>
            <p:cNvSpPr/>
            <p:nvPr/>
          </p:nvSpPr>
          <p:spPr>
            <a:xfrm>
              <a:off x="595056" y="166730"/>
              <a:ext cx="3810272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99" b="95604" l="8696" r="88696">
                          <a14:foregroundMark x1="40000" y1="67033" x2="40870" y2="34066"/>
                          <a14:foregroundMark x1="40870" y1="35165" x2="59130" y2="64835"/>
                          <a14:foregroundMark x1="59130" y1="65934" x2="58261" y2="3186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926" y="197662"/>
              <a:ext cx="853080" cy="636650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9" name="Прямоугольник 28"/>
            <p:cNvSpPr/>
            <p:nvPr/>
          </p:nvSpPr>
          <p:spPr>
            <a:xfrm>
              <a:off x="801706" y="258532"/>
              <a:ext cx="3571508" cy="507831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/>
              <a:r>
                <a:rPr lang="uk-UA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АЗОТ</a:t>
              </a:r>
              <a:r>
                <a:rPr lang="uk-UA" sz="900" dirty="0">
                  <a:latin typeface="Arial" panose="020B0604020202020204" pitchFamily="34" charset="0"/>
                  <a:cs typeface="Arial" panose="020B0604020202020204" pitchFamily="34" charset="0"/>
                </a:rPr>
                <a:t> - найбільш важливий елемент в процесі росту та розвитку рослин. Є складовим всіх білків, амінокислот та ферментів.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4659833" y="226407"/>
            <a:ext cx="4367211" cy="806989"/>
            <a:chOff x="4630461" y="73003"/>
            <a:chExt cx="4367211" cy="806989"/>
          </a:xfrm>
        </p:grpSpPr>
        <p:sp>
          <p:nvSpPr>
            <p:cNvPr id="30" name="Блок-схема: альтернативный процесс 29"/>
            <p:cNvSpPr/>
            <p:nvPr/>
          </p:nvSpPr>
          <p:spPr>
            <a:xfrm>
              <a:off x="5111108" y="73003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31" b="95876" l="8696" r="88696">
                          <a14:foregroundMark x1="27826" y1="31959" x2="43478" y2="31959"/>
                          <a14:foregroundMark x1="43478" y1="35052" x2="26957" y2="61856"/>
                          <a14:foregroundMark x1="52174" y1="40206" x2="52174" y2="63918"/>
                          <a14:foregroundMark x1="53913" y1="44330" x2="65217" y2="4123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30461" y="79655"/>
              <a:ext cx="798308" cy="673355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TextBox 30"/>
            <p:cNvSpPr txBox="1"/>
            <p:nvPr/>
          </p:nvSpPr>
          <p:spPr>
            <a:xfrm>
              <a:off x="5286298" y="156717"/>
              <a:ext cx="3711374" cy="723275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uk-UA" sz="900" b="1" dirty="0">
                  <a:solidFill>
                    <a:schemeClr val="bg1"/>
                  </a:solidFill>
                </a:rPr>
                <a:t>ЦИНК</a:t>
              </a:r>
              <a:r>
                <a:rPr lang="uk-UA" sz="900" dirty="0">
                  <a:solidFill>
                    <a:schemeClr val="bg1"/>
                  </a:solidFill>
                </a:rPr>
                <a:t> – елемент-транспортир елементів в рослині, сприяє засвоюванню основних елементів, зокрема азоту. Дефіцит може викликати азотне голодування.</a:t>
              </a:r>
              <a:endParaRPr lang="ru-RU" sz="900" dirty="0">
                <a:solidFill>
                  <a:schemeClr val="bg1"/>
                </a:solidFill>
              </a:endParaRPr>
            </a:p>
            <a:p>
              <a:endParaRPr lang="ru-RU" dirty="0"/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37015" y="1030137"/>
            <a:ext cx="4420821" cy="744887"/>
            <a:chOff x="47175" y="948857"/>
            <a:chExt cx="4420821" cy="744887"/>
          </a:xfrm>
        </p:grpSpPr>
        <p:sp>
          <p:nvSpPr>
            <p:cNvPr id="32" name="Блок-схема: альтернативный процесс 31"/>
            <p:cNvSpPr/>
            <p:nvPr/>
          </p:nvSpPr>
          <p:spPr>
            <a:xfrm>
              <a:off x="619449" y="948857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299" b="98851" l="9524" r="89683">
                          <a14:foregroundMark x1="43651" y1="72414" x2="44444" y2="34483"/>
                          <a14:foregroundMark x1="46825" y1="56322" x2="46825" y2="3678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175" y="969177"/>
              <a:ext cx="923696" cy="607249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Прямоугольник 33"/>
            <p:cNvSpPr/>
            <p:nvPr/>
          </p:nvSpPr>
          <p:spPr>
            <a:xfrm>
              <a:off x="823378" y="1024330"/>
              <a:ext cx="3644618" cy="669414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uk-UA" sz="900" b="1" dirty="0">
                  <a:solidFill>
                    <a:schemeClr val="bg1"/>
                  </a:solidFill>
                </a:rPr>
                <a:t>ФОСФОР</a:t>
              </a:r>
              <a:r>
                <a:rPr lang="uk-UA" sz="900" dirty="0">
                  <a:solidFill>
                    <a:schemeClr val="bg1"/>
                  </a:solidFill>
                </a:rPr>
                <a:t> – сприяє розвитку кореневої системи, покращує цвітіння та формування врожаю. Також накопичує енергію в рослині.</a:t>
              </a:r>
              <a:endParaRPr lang="ru-RU" sz="900" dirty="0">
                <a:solidFill>
                  <a:schemeClr val="bg1"/>
                </a:solidFill>
              </a:endParaRPr>
            </a:p>
            <a:p>
              <a:endParaRPr lang="ru-RU" sz="1050" dirty="0"/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116074" y="4199284"/>
            <a:ext cx="4338171" cy="714328"/>
            <a:chOff x="4599966" y="837761"/>
            <a:chExt cx="4338171" cy="714328"/>
          </a:xfrm>
        </p:grpSpPr>
        <p:sp>
          <p:nvSpPr>
            <p:cNvPr id="33" name="Блок-схема: альтернативный процесс 32"/>
            <p:cNvSpPr/>
            <p:nvPr/>
          </p:nvSpPr>
          <p:spPr>
            <a:xfrm>
              <a:off x="5127607" y="872082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051" b="94949" l="8257" r="93578">
                          <a14:foregroundMark x1="56881" y1="36364" x2="41284" y2="37374"/>
                          <a14:foregroundMark x1="42202" y1="40404" x2="51376" y2="53535"/>
                          <a14:foregroundMark x1="50459" y1="50505" x2="58716" y2="6161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99966" y="837761"/>
              <a:ext cx="778864" cy="707408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Прямоугольник 34"/>
            <p:cNvSpPr/>
            <p:nvPr/>
          </p:nvSpPr>
          <p:spPr>
            <a:xfrm>
              <a:off x="5253185" y="958169"/>
              <a:ext cx="3650526" cy="507831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uk-UA" sz="900" b="1" dirty="0">
                  <a:solidFill>
                    <a:schemeClr val="bg1"/>
                  </a:solidFill>
                </a:rPr>
                <a:t>СІРКА – </a:t>
              </a:r>
              <a:r>
                <a:rPr lang="uk-UA" sz="900" dirty="0">
                  <a:solidFill>
                    <a:schemeClr val="bg1"/>
                  </a:solidFill>
                </a:rPr>
                <a:t>елемент бере участь в формуванні білкових з'єднань в рослині. Якість зернових та масляних культур напряму залежить від наявності доступної для рослини сірки в ґрунті.</a:t>
              </a:r>
              <a:endParaRPr lang="ru-RU" sz="900" dirty="0"/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107071" y="1774322"/>
            <a:ext cx="4322635" cy="742163"/>
            <a:chOff x="107071" y="1682882"/>
            <a:chExt cx="4322635" cy="742163"/>
          </a:xfrm>
        </p:grpSpPr>
        <p:sp>
          <p:nvSpPr>
            <p:cNvPr id="37" name="Блок-схема: альтернативный процесс 36"/>
            <p:cNvSpPr/>
            <p:nvPr/>
          </p:nvSpPr>
          <p:spPr>
            <a:xfrm>
              <a:off x="619176" y="1737602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7143" b="96939" l="8257" r="88991">
                          <a14:foregroundMark x1="40367" y1="36735" x2="40367" y2="72449"/>
                          <a14:foregroundMark x1="42202" y1="56122" x2="58716" y2="35714"/>
                          <a14:foregroundMark x1="45872" y1="54082" x2="58716" y2="7244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071" y="1682882"/>
              <a:ext cx="825466" cy="742163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0" name="Прямоугольник 39"/>
            <p:cNvSpPr/>
            <p:nvPr/>
          </p:nvSpPr>
          <p:spPr>
            <a:xfrm>
              <a:off x="794715" y="1815498"/>
              <a:ext cx="3553704" cy="507831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uk-UA" sz="900" b="1" dirty="0">
                  <a:solidFill>
                    <a:schemeClr val="bg1"/>
                  </a:solidFill>
                </a:rPr>
                <a:t>КАЛІЙ – </a:t>
              </a:r>
              <a:r>
                <a:rPr lang="uk-UA" sz="900" dirty="0">
                  <a:solidFill>
                    <a:schemeClr val="bg1"/>
                  </a:solidFill>
                </a:rPr>
                <a:t>елемент молодості, підвищує стійкість рослини до стресових умов (засуха та низькі температури). Необхідний для активації ферментів росту.</a:t>
              </a:r>
              <a:endParaRPr lang="ru-RU" sz="900" dirty="0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4561788" y="1825584"/>
            <a:ext cx="4390006" cy="705867"/>
            <a:chOff x="4559294" y="1623633"/>
            <a:chExt cx="4390006" cy="705867"/>
          </a:xfrm>
        </p:grpSpPr>
        <p:sp>
          <p:nvSpPr>
            <p:cNvPr id="38" name="Блок-схема: альтернативный процесс 37"/>
            <p:cNvSpPr/>
            <p:nvPr/>
          </p:nvSpPr>
          <p:spPr>
            <a:xfrm>
              <a:off x="5138770" y="1623633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041" b="93878" l="8527" r="89147">
                          <a14:foregroundMark x1="46512" y1="33673" x2="34884" y2="36735"/>
                          <a14:foregroundMark x1="34109" y1="37755" x2="32558" y2="61224"/>
                          <a14:foregroundMark x1="55814" y1="42857" x2="56589" y2="65306"/>
                          <a14:foregroundMark x1="62016" y1="67347" x2="68992" y2="5612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59294" y="1627082"/>
              <a:ext cx="924612" cy="702418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Прямоугольник 40"/>
            <p:cNvSpPr/>
            <p:nvPr/>
          </p:nvSpPr>
          <p:spPr>
            <a:xfrm>
              <a:off x="5342371" y="1749650"/>
              <a:ext cx="3598903" cy="369332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uk-UA" sz="900" b="1" dirty="0">
                  <a:solidFill>
                    <a:schemeClr val="bg1"/>
                  </a:solidFill>
                </a:rPr>
                <a:t>МІДЬ – </a:t>
              </a:r>
              <a:r>
                <a:rPr lang="uk-UA" sz="900" dirty="0">
                  <a:solidFill>
                    <a:schemeClr val="bg1"/>
                  </a:solidFill>
                </a:rPr>
                <a:t>дуже важлива в процесі дихання рослини, бере участь в білковому та вуглеводному обміні в клітинах рослини.</a:t>
              </a:r>
              <a:r>
                <a:rPr lang="uk-UA" sz="900" b="1" dirty="0">
                  <a:solidFill>
                    <a:schemeClr val="bg1"/>
                  </a:solidFill>
                </a:rPr>
                <a:t> </a:t>
              </a:r>
              <a:endParaRPr lang="ru-RU" sz="900" dirty="0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72522" y="2519802"/>
            <a:ext cx="4361253" cy="839366"/>
            <a:chOff x="72522" y="2438522"/>
            <a:chExt cx="4361253" cy="839366"/>
          </a:xfrm>
        </p:grpSpPr>
        <p:sp>
          <p:nvSpPr>
            <p:cNvPr id="42" name="Блок-схема: альтернативный процесс 41"/>
            <p:cNvSpPr/>
            <p:nvPr/>
          </p:nvSpPr>
          <p:spPr>
            <a:xfrm>
              <a:off x="623245" y="2546189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uk-UA" sz="1100" dirty="0">
                  <a:solidFill>
                    <a:schemeClr val="bg1"/>
                  </a:solidFill>
                </a:rPr>
                <a:t>К</a:t>
              </a:r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259" b="92593" l="9836" r="89344">
                          <a14:foregroundMark x1="45902" y1="41667" x2="30328" y2="43519"/>
                          <a14:foregroundMark x1="31967" y1="44444" x2="31967" y2="65741"/>
                          <a14:foregroundMark x1="51639" y1="64815" x2="647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522" y="2438522"/>
              <a:ext cx="942897" cy="839366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6" name="Группа 85"/>
          <p:cNvGrpSpPr/>
          <p:nvPr/>
        </p:nvGrpSpPr>
        <p:grpSpPr>
          <a:xfrm>
            <a:off x="4617901" y="2628966"/>
            <a:ext cx="4333612" cy="695746"/>
            <a:chOff x="4650206" y="2390730"/>
            <a:chExt cx="4333612" cy="695746"/>
          </a:xfrm>
        </p:grpSpPr>
        <p:sp>
          <p:nvSpPr>
            <p:cNvPr id="52" name="Блок-схема: альтернативный процесс 51"/>
            <p:cNvSpPr/>
            <p:nvPr/>
          </p:nvSpPr>
          <p:spPr>
            <a:xfrm>
              <a:off x="5173288" y="2390730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087" b="96739" l="9524" r="92381">
                          <a14:foregroundMark x1="31429" y1="71739" x2="30476" y2="32609"/>
                          <a14:foregroundMark x1="53333" y1="59783" x2="70476" y2="445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50206" y="2401407"/>
              <a:ext cx="781872" cy="685069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8" name="Группа 77"/>
          <p:cNvGrpSpPr/>
          <p:nvPr/>
        </p:nvGrpSpPr>
        <p:grpSpPr>
          <a:xfrm>
            <a:off x="101915" y="3412195"/>
            <a:ext cx="4332412" cy="728055"/>
            <a:chOff x="81595" y="3351235"/>
            <a:chExt cx="4332412" cy="728055"/>
          </a:xfrm>
        </p:grpSpPr>
        <p:sp>
          <p:nvSpPr>
            <p:cNvPr id="53" name="Блок-схема: альтернативный процесс 52"/>
            <p:cNvSpPr/>
            <p:nvPr/>
          </p:nvSpPr>
          <p:spPr>
            <a:xfrm>
              <a:off x="603477" y="3374260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5102" b="94898" l="9244" r="89916">
                          <a14:foregroundMark x1="57143" y1="77551" x2="70588" y2="78571"/>
                          <a14:foregroundMark x1="71429" y1="76531" x2="70588" y2="45918"/>
                          <a14:foregroundMark x1="57983" y1="65306" x2="59664" y2="47959"/>
                          <a14:foregroundMark x1="22689" y1="70408" x2="22689" y2="33673"/>
                          <a14:foregroundMark x1="23529" y1="32653" x2="36134" y2="60204"/>
                          <a14:foregroundMark x1="36134" y1="60204" x2="47059" y2="34694"/>
                          <a14:foregroundMark x1="47059" y1="34694" x2="46218" y2="673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1595" y="3351235"/>
              <a:ext cx="923130" cy="728055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7" name="Группа 86"/>
          <p:cNvGrpSpPr/>
          <p:nvPr/>
        </p:nvGrpSpPr>
        <p:grpSpPr>
          <a:xfrm>
            <a:off x="4610089" y="3416318"/>
            <a:ext cx="4345122" cy="725728"/>
            <a:chOff x="4650205" y="3109266"/>
            <a:chExt cx="4345122" cy="725728"/>
          </a:xfrm>
        </p:grpSpPr>
        <p:sp>
          <p:nvSpPr>
            <p:cNvPr id="54" name="Блок-схема: альтернативный процесс 53"/>
            <p:cNvSpPr/>
            <p:nvPr/>
          </p:nvSpPr>
          <p:spPr>
            <a:xfrm>
              <a:off x="5184797" y="3134371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2020" b="94949" l="9402" r="89744">
                          <a14:foregroundMark x1="27350" y1="70707" x2="26496" y2="32323"/>
                          <a14:foregroundMark x1="26496" y1="32323" x2="39316" y2="60606"/>
                          <a14:foregroundMark x1="39316" y1="60606" x2="52137" y2="32323"/>
                          <a14:foregroundMark x1="64103" y1="70707" x2="64103" y2="43434"/>
                          <a14:foregroundMark x1="77778" y1="69697" x2="76923" y2="44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50205" y="3109266"/>
              <a:ext cx="857677" cy="725728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7" name="Группа 76"/>
          <p:cNvGrpSpPr/>
          <p:nvPr/>
        </p:nvGrpSpPr>
        <p:grpSpPr>
          <a:xfrm>
            <a:off x="4561787" y="957900"/>
            <a:ext cx="4389223" cy="791017"/>
            <a:chOff x="83530" y="4107433"/>
            <a:chExt cx="4359556" cy="791017"/>
          </a:xfrm>
        </p:grpSpPr>
        <p:sp>
          <p:nvSpPr>
            <p:cNvPr id="55" name="Блок-схема: альтернативный процесс 54"/>
            <p:cNvSpPr/>
            <p:nvPr/>
          </p:nvSpPr>
          <p:spPr>
            <a:xfrm>
              <a:off x="632556" y="4170883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9615" b="93269" l="9322" r="89831">
                          <a14:foregroundMark x1="41525" y1="69231" x2="41525" y2="3557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530" y="4107433"/>
              <a:ext cx="922309" cy="791017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8" name="Группа 87"/>
          <p:cNvGrpSpPr/>
          <p:nvPr/>
        </p:nvGrpSpPr>
        <p:grpSpPr>
          <a:xfrm>
            <a:off x="4652108" y="4178018"/>
            <a:ext cx="4301891" cy="743641"/>
            <a:chOff x="4693436" y="3843253"/>
            <a:chExt cx="4301891" cy="743641"/>
          </a:xfrm>
        </p:grpSpPr>
        <p:sp>
          <p:nvSpPr>
            <p:cNvPr id="56" name="Блок-схема: альтернативный процесс 55"/>
            <p:cNvSpPr/>
            <p:nvPr/>
          </p:nvSpPr>
          <p:spPr>
            <a:xfrm>
              <a:off x="5184797" y="3890193"/>
              <a:ext cx="3810530" cy="680007"/>
            </a:xfrm>
            <a:prstGeom prst="flowChartAlternateProcess">
              <a:avLst/>
            </a:prstGeom>
            <a:solidFill>
              <a:schemeClr val="tx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100" dirty="0">
                <a:solidFill>
                  <a:schemeClr val="bg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6863" b="96078" l="9346" r="91589">
                          <a14:foregroundMark x1="24299" y1="72549" x2="24299" y2="36275"/>
                          <a14:foregroundMark x1="23364" y1="36275" x2="38318" y2="62745"/>
                          <a14:foregroundMark x1="38318" y1="63725" x2="52336" y2="36275"/>
                          <a14:foregroundMark x1="52336" y1="35294" x2="51402" y2="71569"/>
                          <a14:foregroundMark x1="54206" y1="72549" x2="55140" y2="35294"/>
                          <a14:foregroundMark x1="63551" y1="68627" x2="71963" y2="460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93436" y="3843253"/>
              <a:ext cx="780092" cy="743641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" name="Прямоугольник 3"/>
          <p:cNvSpPr/>
          <p:nvPr/>
        </p:nvSpPr>
        <p:spPr>
          <a:xfrm>
            <a:off x="794715" y="2718219"/>
            <a:ext cx="3767073" cy="50783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uk-UA" sz="900" b="1" dirty="0">
                <a:solidFill>
                  <a:schemeClr val="bg1"/>
                </a:solidFill>
              </a:rPr>
              <a:t>КАЛЬЦІЙ – </a:t>
            </a:r>
            <a:r>
              <a:rPr lang="uk-UA" sz="900" dirty="0">
                <a:solidFill>
                  <a:schemeClr val="bg1"/>
                </a:solidFill>
              </a:rPr>
              <a:t>сприяє росту кореневої системи та підвищує стійкість рослини до стресів та захворювань. Покращує показники зберігання всіх видів продукції. Укріпляє клітинну стінку.</a:t>
            </a:r>
            <a:endParaRPr lang="ru-RU" sz="9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5552" y="3527755"/>
            <a:ext cx="3746235" cy="50783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uk-UA" sz="900" b="1" dirty="0">
                <a:solidFill>
                  <a:schemeClr val="bg1"/>
                </a:solidFill>
              </a:rPr>
              <a:t>МАГНІЙ  – </a:t>
            </a:r>
            <a:r>
              <a:rPr lang="uk-UA" sz="900" dirty="0">
                <a:solidFill>
                  <a:schemeClr val="bg1"/>
                </a:solidFill>
              </a:rPr>
              <a:t>один з ключових елементів, який бере участь у формуванні репродуктивних органів, як наслідок – врожаю. Покращує фотосинтетичну функцію.</a:t>
            </a:r>
            <a:endParaRPr lang="ru-RU" sz="9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65056" y="1091870"/>
            <a:ext cx="3603622" cy="50783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uk-UA" sz="900" b="1" dirty="0">
                <a:solidFill>
                  <a:schemeClr val="bg1"/>
                </a:solidFill>
              </a:rPr>
              <a:t>БОР – </a:t>
            </a:r>
            <a:r>
              <a:rPr lang="uk-UA" sz="900" dirty="0">
                <a:solidFill>
                  <a:schemeClr val="bg1"/>
                </a:solidFill>
              </a:rPr>
              <a:t>критично важний елемент в процесі формування репродуктивних органів. Його дефіцит критично відображається на  фертильності рослини.</a:t>
            </a:r>
            <a:endParaRPr lang="ru-RU" sz="9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43518" y="2694109"/>
            <a:ext cx="3424173" cy="50783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uk-UA" sz="900" b="1" dirty="0">
                <a:solidFill>
                  <a:schemeClr val="bg1"/>
                </a:solidFill>
              </a:rPr>
              <a:t>ЗАЛІЗО – </a:t>
            </a:r>
            <a:r>
              <a:rPr lang="uk-UA" sz="900" dirty="0">
                <a:solidFill>
                  <a:schemeClr val="bg1"/>
                </a:solidFill>
              </a:rPr>
              <a:t>функціональна складова ферментативних систем рослини. Особливо важлива його роль в окислювальному обміні, в утворенні </a:t>
            </a:r>
            <a:r>
              <a:rPr lang="uk-UA" sz="900" dirty="0" err="1">
                <a:solidFill>
                  <a:schemeClr val="bg1"/>
                </a:solidFill>
              </a:rPr>
              <a:t>хлорофілів</a:t>
            </a:r>
            <a:r>
              <a:rPr lang="uk-UA" sz="900" dirty="0">
                <a:solidFill>
                  <a:schemeClr val="bg1"/>
                </a:solidFill>
              </a:rPr>
              <a:t>.</a:t>
            </a:r>
            <a:endParaRPr lang="ru-RU" sz="9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53418" y="3467283"/>
            <a:ext cx="3590350" cy="64633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uk-UA" sz="900" b="1" dirty="0">
                <a:solidFill>
                  <a:schemeClr val="bg1"/>
                </a:solidFill>
              </a:rPr>
              <a:t>МАРГАНЕЦЬ –</a:t>
            </a:r>
            <a:r>
              <a:rPr lang="uk-UA" sz="900" dirty="0">
                <a:solidFill>
                  <a:schemeClr val="bg1"/>
                </a:solidFill>
              </a:rPr>
              <a:t> в рослинах, здебільшого, бере участь в активації ферментів (або входить в їх состав), які мають велике значення в окислювально-відновлювальних процесах, фотосинтезі, диханні. </a:t>
            </a:r>
            <a:endParaRPr lang="ru-RU" sz="9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15670" y="4231843"/>
            <a:ext cx="37905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900" b="1" dirty="0">
                <a:solidFill>
                  <a:schemeClr val="bg1"/>
                </a:solidFill>
              </a:rPr>
              <a:t>МОЛІБДЕН – </a:t>
            </a:r>
            <a:r>
              <a:rPr lang="uk-UA" sz="900" dirty="0">
                <a:solidFill>
                  <a:schemeClr val="bg1"/>
                </a:solidFill>
              </a:rPr>
              <a:t>незамінний </a:t>
            </a:r>
            <a:r>
              <a:rPr lang="uk-UA" sz="900" dirty="0" err="1">
                <a:solidFill>
                  <a:schemeClr val="bg1"/>
                </a:solidFill>
              </a:rPr>
              <a:t>металокомпонент</a:t>
            </a:r>
            <a:r>
              <a:rPr lang="uk-UA" sz="900" dirty="0">
                <a:solidFill>
                  <a:schemeClr val="bg1"/>
                </a:solidFill>
              </a:rPr>
              <a:t> багатьох ферментів. Він бере участь в вуглецевому, азотному та фосфорному обміні, синтезі вітамінів і </a:t>
            </a:r>
            <a:r>
              <a:rPr lang="uk-UA" sz="900" dirty="0" err="1">
                <a:solidFill>
                  <a:schemeClr val="bg1"/>
                </a:solidFill>
              </a:rPr>
              <a:t>хлорофіла</a:t>
            </a:r>
            <a:r>
              <a:rPr lang="uk-UA" sz="900" dirty="0">
                <a:solidFill>
                  <a:schemeClr val="bg1"/>
                </a:solidFill>
              </a:rPr>
              <a:t>, підвищує ефективність фотосинтезу, Входить в склад ферменту за участю якого засвоюється азот.  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8672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19" y="984808"/>
            <a:ext cx="3548233" cy="316113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42240" y="508000"/>
            <a:ext cx="518160" cy="450088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064892" y="2345026"/>
            <a:ext cx="4927599" cy="40011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Segoe Script" panose="030B0504020000000003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Листове та кореневе  внесення</a:t>
            </a:r>
            <a:endParaRPr lang="ru-RU" sz="2000" b="1" dirty="0">
              <a:latin typeface="Segoe Script" panose="030B0504020000000003" pitchFamily="66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1489" y="134921"/>
            <a:ext cx="5824704" cy="646331"/>
          </a:xfrm>
          <a:prstGeom prst="rect">
            <a:avLst/>
          </a:prstGeom>
          <a:noFill/>
          <a:effectLst>
            <a:outerShdw blurRad="50800" dist="38100" dir="96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6B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GroGreen</a:t>
            </a:r>
            <a:r>
              <a:rPr lang="en-US" sz="3600" b="1" dirty="0">
                <a:solidFill>
                  <a:srgbClr val="006B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Starter</a:t>
            </a:r>
            <a:endParaRPr lang="ru-RU" sz="3600" b="1" dirty="0">
              <a:solidFill>
                <a:srgbClr val="006BB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6079" y="678137"/>
            <a:ext cx="4187189" cy="400110"/>
          </a:xfrm>
          <a:prstGeom prst="rect">
            <a:avLst/>
          </a:prstGeom>
          <a:noFill/>
          <a:effectLst>
            <a:outerShdw blurRad="50800" dist="38100" dir="10800000" algn="r" rotWithShape="0">
              <a:schemeClr val="bg1">
                <a:lumMod val="50000"/>
                <a:lumOff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tx2">
                    <a:lumMod val="50000"/>
                  </a:schemeClr>
                </a:solidFill>
              </a:rPr>
              <a:t>16-69-16 + мікроелементи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4521" y="4013200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887095" y="4013200"/>
            <a:ext cx="8080536" cy="744449"/>
            <a:chOff x="945593" y="4083832"/>
            <a:chExt cx="7883447" cy="744449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945593" y="4083832"/>
              <a:ext cx="7883447" cy="744449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7669" y="4089617"/>
              <a:ext cx="6966110" cy="738664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Спеціально розроблена формула для ранніх стадій розвитку всіх культур 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Високий вміст фосфору, в доступній формі, забезпечує розвиток кореневої системи і органів репродукції 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Препарат збагачений активними речовинами для підвищення засвоєння і зниження жорсткості води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Підходить для позакореневого внесення та </a:t>
              </a:r>
              <a:r>
                <a:rPr lang="uk-UA" sz="1050" dirty="0" err="1">
                  <a:latin typeface="Calibri" panose="020F0502020204030204" pitchFamily="34" charset="0"/>
                  <a:cs typeface="Calibri" panose="020F0502020204030204" pitchFamily="34" charset="0"/>
                </a:rPr>
                <a:t>фертигації</a:t>
              </a:r>
              <a:endParaRPr lang="uk-UA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196" y="4098605"/>
            <a:ext cx="920435" cy="9204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633" y="1157867"/>
            <a:ext cx="3329429" cy="25064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Овал 12"/>
          <p:cNvSpPr/>
          <p:nvPr/>
        </p:nvSpPr>
        <p:spPr>
          <a:xfrm>
            <a:off x="884373" y="457567"/>
            <a:ext cx="1115610" cy="1054482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25000"/>
              </a:schemeClr>
            </a:solidFill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pH </a:t>
            </a:r>
          </a:p>
          <a:p>
            <a:pPr algn="ctr"/>
            <a:r>
              <a:rPr lang="en-US" sz="2000" b="1" dirty="0">
                <a:latin typeface="+mj-lt"/>
              </a:rPr>
              <a:t>2.3</a:t>
            </a:r>
            <a:endParaRPr lang="ru-R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22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240" y="508000"/>
            <a:ext cx="518160" cy="45008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062480" y="2345026"/>
            <a:ext cx="4927599" cy="40011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Segoe Script" panose="030B0504020000000003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Листове та кореневе  внесення</a:t>
            </a:r>
            <a:endParaRPr lang="ru-RU" sz="2000" b="1" dirty="0">
              <a:latin typeface="Segoe Script" panose="030B0504020000000003" pitchFamily="66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7329" y="134921"/>
            <a:ext cx="5824704" cy="646331"/>
          </a:xfrm>
          <a:prstGeom prst="rect">
            <a:avLst/>
          </a:prstGeom>
          <a:noFill/>
          <a:effectLst>
            <a:outerShdw blurRad="50800" dist="38100" dir="96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7E3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GroGreen</a:t>
            </a:r>
            <a:r>
              <a:rPr lang="en-US" sz="3600" b="1" dirty="0">
                <a:solidFill>
                  <a:srgbClr val="007E3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Vegetative</a:t>
            </a:r>
            <a:endParaRPr lang="ru-RU" sz="3600" b="1" dirty="0">
              <a:solidFill>
                <a:srgbClr val="007E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5576" y="711893"/>
            <a:ext cx="4187189" cy="400110"/>
          </a:xfrm>
          <a:prstGeom prst="rect">
            <a:avLst/>
          </a:prstGeom>
          <a:noFill/>
          <a:effectLst>
            <a:outerShdw blurRad="50800" dist="38100" dir="10800000" algn="r" rotWithShape="0">
              <a:schemeClr val="bg1">
                <a:lumMod val="50000"/>
                <a:lumOff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</a:rPr>
              <a:t>27-27-27</a:t>
            </a:r>
            <a:r>
              <a:rPr lang="uk-UA" sz="2000" b="1" dirty="0">
                <a:solidFill>
                  <a:srgbClr val="00B050"/>
                </a:solidFill>
              </a:rPr>
              <a:t> + мікроелементи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4521" y="4013200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887095" y="4013200"/>
            <a:ext cx="8080536" cy="744449"/>
            <a:chOff x="945593" y="4083832"/>
            <a:chExt cx="7883447" cy="744449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945593" y="4083832"/>
              <a:ext cx="7883447" cy="74444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7669" y="4089617"/>
              <a:ext cx="6966110" cy="738664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Всепогодне універсальне добриво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Вивільнює кальцій з ґрунту, зменшує сольовий надлишок в прикореневій зоні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Додатково збагачений магнієм та сіркою.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Висококонцентрований склад </a:t>
              </a: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196" y="4098605"/>
            <a:ext cx="920435" cy="9204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98" y="904241"/>
            <a:ext cx="3584701" cy="32628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539" y="1191623"/>
            <a:ext cx="3034494" cy="265977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3" name="Овал 12"/>
          <p:cNvSpPr/>
          <p:nvPr/>
        </p:nvSpPr>
        <p:spPr>
          <a:xfrm>
            <a:off x="884835" y="458086"/>
            <a:ext cx="1115610" cy="105448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25000"/>
              </a:schemeClr>
            </a:solidFill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pH </a:t>
            </a:r>
          </a:p>
          <a:p>
            <a:pPr algn="ctr"/>
            <a:r>
              <a:rPr lang="en-US" sz="2000" b="1" dirty="0">
                <a:latin typeface="+mj-lt"/>
              </a:rPr>
              <a:t>2.2</a:t>
            </a:r>
            <a:endParaRPr lang="ru-R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958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240" y="508000"/>
            <a:ext cx="518160" cy="450088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379980" y="2027525"/>
            <a:ext cx="5562600" cy="40011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Segoe Script" panose="030B0504020000000003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Листове та кореневе  внесення</a:t>
            </a:r>
            <a:endParaRPr lang="ru-RU" sz="2000" b="1" dirty="0">
              <a:latin typeface="Segoe Script" panose="030B0504020000000003" pitchFamily="66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5085" y="126892"/>
            <a:ext cx="5824704" cy="646331"/>
          </a:xfrm>
          <a:prstGeom prst="rect">
            <a:avLst/>
          </a:prstGeom>
          <a:noFill/>
          <a:effectLst>
            <a:outerShdw blurRad="50800" dist="38100" dir="96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B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GroGreen</a:t>
            </a:r>
            <a:r>
              <a:rPr lang="en-US" sz="3600" b="1" dirty="0">
                <a:solidFill>
                  <a:srgbClr val="B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Fruit</a:t>
            </a:r>
            <a:endParaRPr lang="ru-RU" sz="3600" b="1" dirty="0">
              <a:solidFill>
                <a:srgbClr val="B4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7777" y="650557"/>
            <a:ext cx="4187189" cy="400110"/>
          </a:xfrm>
          <a:prstGeom prst="rect">
            <a:avLst/>
          </a:prstGeom>
          <a:noFill/>
          <a:effectLst>
            <a:outerShdw blurRad="50800" dist="38100" dir="10800000" algn="r" rotWithShape="0">
              <a:schemeClr val="bg1">
                <a:lumMod val="50000"/>
                <a:lumOff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18-11-59</a:t>
            </a:r>
            <a:r>
              <a:rPr lang="uk-UA" sz="2000" b="1" dirty="0">
                <a:solidFill>
                  <a:srgbClr val="FF0000"/>
                </a:solidFill>
              </a:rPr>
              <a:t> + мікроелементи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4521" y="4013200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887095" y="4013200"/>
            <a:ext cx="8080536" cy="744449"/>
            <a:chOff x="945593" y="4083832"/>
            <a:chExt cx="7883447" cy="744449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945593" y="4083832"/>
              <a:ext cx="7883447" cy="74444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7669" y="4089617"/>
              <a:ext cx="6966110" cy="738664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Високий вміст калію сприяє дозріванню, поліпшує колір та підвищує вміст цукру в плодах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Допомагає культурам при стресових факторах таких як опади, грибкові хвороби, погані ґрунтові умови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Препарат активують за допомогою </a:t>
              </a:r>
              <a:r>
                <a:rPr lang="en-US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QPS45 – </a:t>
              </a: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похідного гумінової кислоти для соляних і лужних ґрунтів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Знижуючи </a:t>
              </a:r>
              <a:r>
                <a:rPr lang="en-US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pH </a:t>
              </a: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робить доступними, для поглинання через кореневу систему, зв'язані в ґрунті кальцій, магній та цинк</a:t>
              </a: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196" y="4098605"/>
            <a:ext cx="920435" cy="92043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30" y="936994"/>
            <a:ext cx="3498310" cy="32512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923" y="1050667"/>
            <a:ext cx="3163490" cy="274161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3" name="Овал 12"/>
          <p:cNvSpPr/>
          <p:nvPr/>
        </p:nvSpPr>
        <p:spPr>
          <a:xfrm>
            <a:off x="884835" y="458086"/>
            <a:ext cx="1115610" cy="1054482"/>
          </a:xfrm>
          <a:prstGeom prst="ellipse">
            <a:avLst/>
          </a:prstGeom>
          <a:solidFill>
            <a:srgbClr val="FF6161"/>
          </a:solidFill>
          <a:ln>
            <a:solidFill>
              <a:schemeClr val="tx2">
                <a:lumMod val="25000"/>
              </a:schemeClr>
            </a:solidFill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pH </a:t>
            </a:r>
          </a:p>
          <a:p>
            <a:pPr algn="ctr"/>
            <a:r>
              <a:rPr lang="en-US" sz="2000" b="1" dirty="0">
                <a:latin typeface="+mj-lt"/>
              </a:rPr>
              <a:t>2.7</a:t>
            </a:r>
            <a:endParaRPr lang="ru-R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399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240" y="508000"/>
            <a:ext cx="518160" cy="4500880"/>
          </a:xfrm>
          <a:prstGeom prst="roundRect">
            <a:avLst/>
          </a:prstGeom>
          <a:solidFill>
            <a:srgbClr val="FFFFC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106348" y="2298034"/>
            <a:ext cx="5021582" cy="40011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Segoe Script" panose="030B0504020000000003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Листове та кореневе  внесення</a:t>
            </a:r>
            <a:endParaRPr lang="ru-RU" sz="2000" b="1" dirty="0">
              <a:latin typeface="Segoe Script" panose="030B0504020000000003" pitchFamily="66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3122" y="-16179"/>
            <a:ext cx="5824704" cy="646331"/>
          </a:xfrm>
          <a:prstGeom prst="rect">
            <a:avLst/>
          </a:prstGeom>
          <a:noFill/>
          <a:effectLst>
            <a:outerShdw blurRad="50800" dist="38100" dir="96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GroGreen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Calciphos</a:t>
            </a:r>
            <a:endParaRPr lang="ru-RU" sz="3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788" y="590995"/>
            <a:ext cx="4187189" cy="400110"/>
          </a:xfrm>
          <a:prstGeom prst="rect">
            <a:avLst/>
          </a:prstGeom>
          <a:noFill/>
          <a:effectLst>
            <a:outerShdw blurRad="50800" dist="38100" dir="10800000" algn="r" rotWithShape="0">
              <a:schemeClr val="bg1">
                <a:lumMod val="50000"/>
                <a:lumOff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FFFFC1"/>
                </a:solidFill>
              </a:rPr>
              <a:t>CaO</a:t>
            </a:r>
            <a:r>
              <a:rPr lang="uk-UA" sz="2000" b="1" dirty="0">
                <a:solidFill>
                  <a:srgbClr val="FFFFC1"/>
                </a:solidFill>
              </a:rPr>
              <a:t> </a:t>
            </a:r>
            <a:r>
              <a:rPr lang="en-US" sz="2000" b="1" dirty="0">
                <a:solidFill>
                  <a:srgbClr val="FFFFC1"/>
                </a:solidFill>
              </a:rPr>
              <a:t>+</a:t>
            </a:r>
            <a:r>
              <a:rPr lang="uk-UA" sz="2000" b="1" dirty="0">
                <a:solidFill>
                  <a:srgbClr val="FFFFC1"/>
                </a:solidFill>
              </a:rPr>
              <a:t> </a:t>
            </a:r>
            <a:r>
              <a:rPr lang="en-US" sz="2000" b="1" dirty="0" err="1">
                <a:solidFill>
                  <a:srgbClr val="FFFFC1"/>
                </a:solidFill>
              </a:rPr>
              <a:t>MgO</a:t>
            </a:r>
            <a:r>
              <a:rPr lang="uk-UA" sz="2000" b="1" dirty="0">
                <a:solidFill>
                  <a:srgbClr val="FFFFC1"/>
                </a:solidFill>
              </a:rPr>
              <a:t> + мікроелементи</a:t>
            </a:r>
            <a:endParaRPr lang="ru-RU" sz="2000" b="1" dirty="0">
              <a:solidFill>
                <a:srgbClr val="FFFFC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4521" y="4013200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887095" y="4013200"/>
            <a:ext cx="8080536" cy="744449"/>
            <a:chOff x="945593" y="4083832"/>
            <a:chExt cx="7883447" cy="744449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945593" y="4083832"/>
              <a:ext cx="7883447" cy="744449"/>
            </a:xfrm>
            <a:prstGeom prst="roundRect">
              <a:avLst/>
            </a:prstGeom>
            <a:solidFill>
              <a:srgbClr val="FFFFB9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7669" y="4089617"/>
              <a:ext cx="6966110" cy="738664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Невід'ємний на таких важливих етапах, як цвітіння, зав'язь, розвиток кореневої системи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Укріплює клітинні стінки, покращує якість плодів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Унікальна формула з високим вмістом кальцію та фосфору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Високотехнологічний продукт що поєднує фосфор з високим вмістом розчинного кальцію завдяки технології гелю</a:t>
              </a: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196" y="4098605"/>
            <a:ext cx="920435" cy="9204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95" y="991105"/>
            <a:ext cx="3511788" cy="314299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363" y="1311013"/>
            <a:ext cx="3315881" cy="202132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3" name="Овал 12"/>
          <p:cNvSpPr/>
          <p:nvPr/>
        </p:nvSpPr>
        <p:spPr>
          <a:xfrm>
            <a:off x="884835" y="458086"/>
            <a:ext cx="1115610" cy="1054482"/>
          </a:xfrm>
          <a:prstGeom prst="ellipse">
            <a:avLst/>
          </a:prstGeom>
          <a:solidFill>
            <a:schemeClr val="accent6"/>
          </a:solidFill>
          <a:ln>
            <a:solidFill>
              <a:schemeClr val="tx2">
                <a:lumMod val="25000"/>
              </a:schemeClr>
            </a:solidFill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pH </a:t>
            </a:r>
          </a:p>
          <a:p>
            <a:pPr algn="ctr"/>
            <a:r>
              <a:rPr lang="en-US" sz="2000" b="1" dirty="0">
                <a:latin typeface="+mj-lt"/>
              </a:rPr>
              <a:t>2.0</a:t>
            </a:r>
            <a:endParaRPr lang="ru-R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8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240" y="508000"/>
            <a:ext cx="518160" cy="45008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106348" y="2298034"/>
            <a:ext cx="5021582" cy="40011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tx1"/>
                </a:solidFill>
                <a:latin typeface="Segoe Script" panose="030B0504020000000003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Листове та кореневе  внесення</a:t>
            </a:r>
            <a:endParaRPr lang="ru-RU" sz="2000" b="1" dirty="0">
              <a:solidFill>
                <a:schemeClr val="tx1"/>
              </a:solidFill>
              <a:latin typeface="Segoe Script" panose="030B0504020000000003" pitchFamily="66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2492" y="-12702"/>
            <a:ext cx="5824704" cy="646331"/>
          </a:xfrm>
          <a:prstGeom prst="rect">
            <a:avLst/>
          </a:prstGeom>
          <a:noFill/>
          <a:effectLst>
            <a:outerShdw blurRad="50800" dist="38100" dir="96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GroGreen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Black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Magik</a:t>
            </a:r>
            <a:endParaRPr lang="ru-RU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4790" y="529687"/>
            <a:ext cx="5774130" cy="4001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N + Ca + </a:t>
            </a:r>
            <a:r>
              <a:rPr lang="uk-UA" sz="20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Гумінові кислоти</a:t>
            </a:r>
            <a:r>
              <a:rPr lang="en-US" sz="20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uk-UA" sz="20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+ мікроелементи</a:t>
            </a:r>
            <a:endParaRPr lang="ru-RU" sz="2000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4521" y="4013200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887095" y="4013200"/>
            <a:ext cx="8080536" cy="744449"/>
            <a:chOff x="945593" y="4083832"/>
            <a:chExt cx="7883447" cy="744449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945593" y="4083832"/>
              <a:ext cx="7883447" cy="744449"/>
            </a:xfrm>
            <a:prstGeom prst="roundRect">
              <a:avLst/>
            </a:prstGeom>
            <a:solidFill>
              <a:schemeClr val="tx1">
                <a:lumMod val="6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7669" y="4089617"/>
              <a:ext cx="6966110" cy="738664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en-US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QPS45 </a:t>
              </a: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схожа по дії на гумінову кислоту, але розчинна при більших діапазонах </a:t>
              </a:r>
              <a:r>
                <a:rPr lang="en-US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Н та поєднується з ґрунтовим </a:t>
              </a:r>
              <a:r>
                <a:rPr lang="uk-UA" sz="1050" dirty="0" err="1">
                  <a:latin typeface="Calibri" panose="020F0502020204030204" pitchFamily="34" charset="0"/>
                  <a:cs typeface="Calibri" panose="020F0502020204030204" pitchFamily="34" charset="0"/>
                </a:rPr>
                <a:t>Са</a:t>
              </a:r>
              <a:endParaRPr lang="uk-UA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Покращує аерацію, підвищує волого-проникну та  волого-затримуючу здатність (дренаж) ґрунту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Кальцій витісняє натрій, отриманий ґрунтом з </a:t>
              </a:r>
              <a:r>
                <a:rPr lang="uk-UA" sz="1050" dirty="0" err="1">
                  <a:latin typeface="Calibri" panose="020F0502020204030204" pitchFamily="34" charset="0"/>
                  <a:cs typeface="Calibri" panose="020F0502020204030204" pitchFamily="34" charset="0"/>
                </a:rPr>
                <a:t>натрієво</a:t>
              </a: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-солоною водою, покращуючи середу живлення рослин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  Цукор являється джерелом живлення для </a:t>
              </a:r>
              <a:r>
                <a:rPr lang="uk-UA" sz="1050" dirty="0" err="1">
                  <a:latin typeface="Calibri" panose="020F0502020204030204" pitchFamily="34" charset="0"/>
                  <a:cs typeface="Calibri" panose="020F0502020204030204" pitchFamily="34" charset="0"/>
                </a:rPr>
                <a:t>мікробіоти</a:t>
              </a:r>
              <a:r>
                <a:rPr lang="uk-UA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ґрунту</a:t>
              </a: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196" y="4098605"/>
            <a:ext cx="920435" cy="92043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853" y="1087690"/>
            <a:ext cx="3342776" cy="301091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35036" y="2085681"/>
            <a:ext cx="3402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8538" y="1109962"/>
            <a:ext cx="2781300" cy="26670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Группа 1"/>
          <p:cNvGrpSpPr/>
          <p:nvPr/>
        </p:nvGrpSpPr>
        <p:grpSpPr>
          <a:xfrm>
            <a:off x="4383715" y="680837"/>
            <a:ext cx="4123698" cy="3704587"/>
            <a:chOff x="4719856" y="753966"/>
            <a:chExt cx="4123698" cy="3704587"/>
          </a:xfrm>
        </p:grpSpPr>
        <p:sp>
          <p:nvSpPr>
            <p:cNvPr id="13" name="Выноска-облако 12"/>
            <p:cNvSpPr/>
            <p:nvPr/>
          </p:nvSpPr>
          <p:spPr>
            <a:xfrm rot="4660601">
              <a:off x="4929411" y="544411"/>
              <a:ext cx="3704587" cy="4123698"/>
            </a:xfrm>
            <a:prstGeom prst="cloud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116345" y="2161172"/>
              <a:ext cx="341952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000" b="1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Чорне диво</a:t>
              </a:r>
              <a:endParaRPr lang="ru-RU" sz="4000" b="1" dirty="0">
                <a:solidFill>
                  <a:schemeClr val="tx1"/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23" name="Овал 22"/>
          <p:cNvSpPr/>
          <p:nvPr/>
        </p:nvSpPr>
        <p:spPr>
          <a:xfrm>
            <a:off x="711756" y="729742"/>
            <a:ext cx="1115610" cy="1054482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25000"/>
              </a:schemeClr>
            </a:solidFill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pH </a:t>
            </a:r>
          </a:p>
          <a:p>
            <a:pPr algn="ctr"/>
            <a:r>
              <a:rPr lang="en-US" sz="2000" b="1" dirty="0">
                <a:latin typeface="+mj-lt"/>
              </a:rPr>
              <a:t>3.8</a:t>
            </a:r>
            <a:endParaRPr lang="ru-R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563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3239" y="1617784"/>
            <a:ext cx="3758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  <a:p>
            <a:endParaRPr lang="uk-UA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9164" y="1177042"/>
            <a:ext cx="8048730" cy="300579"/>
          </a:xfrm>
          <a:prstGeom prst="roundRect">
            <a:avLst/>
          </a:prstGeom>
          <a:solidFill>
            <a:schemeClr val="bg2">
              <a:lumMod val="40000"/>
              <a:lumOff val="60000"/>
              <a:alpha val="38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4" name="TextBox 23"/>
          <p:cNvSpPr txBox="1"/>
          <p:nvPr/>
        </p:nvSpPr>
        <p:spPr>
          <a:xfrm>
            <a:off x="497662" y="1200296"/>
            <a:ext cx="8048730" cy="25391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50" dirty="0"/>
              <a:t>Висококонцентровані формули, отже, більш ефективні при меншій кількості обробок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14410" y="1645055"/>
            <a:ext cx="8048730" cy="300579"/>
          </a:xfrm>
          <a:prstGeom prst="roundRect">
            <a:avLst>
              <a:gd name="adj" fmla="val 30039"/>
            </a:avLst>
          </a:prstGeom>
          <a:solidFill>
            <a:schemeClr val="bg2">
              <a:lumMod val="40000"/>
              <a:lumOff val="60000"/>
              <a:alpha val="38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31157" y="2112005"/>
            <a:ext cx="8015235" cy="300579"/>
          </a:xfrm>
          <a:prstGeom prst="roundRect">
            <a:avLst/>
          </a:prstGeom>
          <a:solidFill>
            <a:schemeClr val="bg2">
              <a:lumMod val="40000"/>
              <a:lumOff val="60000"/>
              <a:alpha val="38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31157" y="2570194"/>
            <a:ext cx="8048730" cy="300579"/>
          </a:xfrm>
          <a:prstGeom prst="roundRect">
            <a:avLst/>
          </a:prstGeom>
          <a:solidFill>
            <a:schemeClr val="bg2">
              <a:lumMod val="40000"/>
              <a:lumOff val="60000"/>
              <a:alpha val="38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20405" y="3018467"/>
            <a:ext cx="8048730" cy="300579"/>
          </a:xfrm>
          <a:prstGeom prst="roundRect">
            <a:avLst/>
          </a:prstGeom>
          <a:solidFill>
            <a:schemeClr val="bg2">
              <a:lumMod val="40000"/>
              <a:lumOff val="60000"/>
              <a:alpha val="38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14410" y="3486816"/>
            <a:ext cx="8048730" cy="300579"/>
          </a:xfrm>
          <a:prstGeom prst="roundRect">
            <a:avLst/>
          </a:prstGeom>
          <a:solidFill>
            <a:schemeClr val="bg2">
              <a:lumMod val="40000"/>
              <a:lumOff val="60000"/>
              <a:alpha val="38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2" name="TextBox 31"/>
          <p:cNvSpPr txBox="1"/>
          <p:nvPr/>
        </p:nvSpPr>
        <p:spPr>
          <a:xfrm>
            <a:off x="631218" y="1661763"/>
            <a:ext cx="7855703" cy="25391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50" dirty="0"/>
              <a:t>Знижують симптоми стресу рослин та захищають їх від несприятливих факторів середовища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1157" y="2132164"/>
            <a:ext cx="7955764" cy="25391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50" dirty="0"/>
              <a:t>Поєднують переваги порошків і рідин в одному продукті та мають  зручну в застосуванні упаковку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1158" y="2603808"/>
            <a:ext cx="8015234" cy="25391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50" dirty="0"/>
              <a:t>Повністю розчинні гель-формули абсолютно не містять нерозчинних елементів, на відміну від порошкових добрив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3867" y="3041798"/>
            <a:ext cx="6934912" cy="25391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uk-UA" sz="1050" dirty="0"/>
              <a:t>Забезпечують різке зростання доступності елементів живлення, завдяки низькому </a:t>
            </a:r>
            <a:r>
              <a:rPr lang="uk-UA" sz="1050" dirty="0" err="1"/>
              <a:t>pH</a:t>
            </a:r>
            <a:r>
              <a:rPr lang="uk-UA" sz="1050" dirty="0"/>
              <a:t> і унікальному складу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7662" y="3517087"/>
            <a:ext cx="8065478" cy="25391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50" dirty="0"/>
              <a:t>Утворюють рівномірну плівку на рослині з оптимальною адгезією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04" y="4161226"/>
            <a:ext cx="920435" cy="9204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2323" y1="8019" x2="22779" y2="21698"/>
                        <a14:foregroundMark x1="27107" y1="29245" x2="27107" y2="29245"/>
                        <a14:foregroundMark x1="23918" y1="9906" x2="80866" y2="9434"/>
                        <a14:foregroundMark x1="18679" y1="9906" x2="29613" y2="8962"/>
                        <a14:foregroundMark x1="67654" y1="16981" x2="67654" y2="16981"/>
                        <a14:foregroundMark x1="67882" y1="60849" x2="67426" y2="19340"/>
                        <a14:foregroundMark x1="34624" y1="91981" x2="34624" y2="49528"/>
                        <a14:foregroundMark x1="51025" y1="90566" x2="51253" y2="49528"/>
                        <a14:foregroundMark x1="65376" y1="60377" x2="66743" y2="27358"/>
                        <a14:foregroundMark x1="65148" y1="89623" x2="65376" y2="66981"/>
                        <a14:foregroundMark x1="75854" y1="90566" x2="76082" y2="66509"/>
                        <a14:foregroundMark x1="87016" y1="91038" x2="86788" y2="66038"/>
                        <a14:foregroundMark x1="91572" y1="91038" x2="91800" y2="66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0566" y="312683"/>
            <a:ext cx="1044107" cy="50421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2609" y1="69522" x2="3325" y2="45219"/>
                        <a14:foregroundMark x1="47059" y1="53187" x2="63939" y2="6375"/>
                        <a14:foregroundMark x1="54476" y1="67530" x2="87212" y2="57171"/>
                        <a14:foregroundMark x1="78133" y1="52191" x2="77494" y2="17331"/>
                        <a14:foregroundMark x1="54731" y1="94821" x2="54859" y2="76693"/>
                        <a14:foregroundMark x1="64322" y1="94821" x2="63939" y2="77689"/>
                        <a14:foregroundMark x1="71867" y1="95618" x2="71867" y2="86056"/>
                        <a14:foregroundMark x1="79284" y1="94422" x2="79412" y2="87251"/>
                        <a14:foregroundMark x1="81969" y1="95219" x2="81841" y2="86653"/>
                        <a14:foregroundMark x1="86061" y1="95418" x2="86573" y2="87251"/>
                        <a14:foregroundMark x1="88363" y1="94821" x2="90026" y2="86653"/>
                        <a14:foregroundMark x1="93990" y1="95418" x2="94118" y2="86056"/>
                        <a14:backgroundMark x1="90281" y1="91036" x2="90281" y2="91036"/>
                        <a14:backgroundMark x1="95524" y1="88247" x2="95524" y2="882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185" y="66864"/>
            <a:ext cx="1168381" cy="750035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>
            <a:off x="3045305" y="859106"/>
            <a:ext cx="2396358" cy="244646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8727" y="4309241"/>
            <a:ext cx="7115866" cy="624407"/>
          </a:xfrm>
          <a:prstGeom prst="roundRect">
            <a:avLst/>
          </a:prstGeom>
          <a:solidFill>
            <a:schemeClr val="bg2">
              <a:lumMod val="20000"/>
              <a:lumOff val="80000"/>
              <a:alpha val="34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3333" y1="23500" x2="54667" y2="21000"/>
                        <a14:foregroundMark x1="58667" y1="21000" x2="58667" y2="21000"/>
                        <a14:foregroundMark x1="65667" y1="77500" x2="69000" y2="78000"/>
                        <a14:foregroundMark x1="71333" y1="75500" x2="77333" y2="70000"/>
                        <a14:foregroundMark x1="78000" y1="67500" x2="78000" y2="6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101" y="3874581"/>
            <a:ext cx="1709124" cy="1139416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2000" y1="31500" x2="42000" y2="31500"/>
                        <a14:foregroundMark x1="43000" y1="23000" x2="55000" y2="20500"/>
                        <a14:foregroundMark x1="69333" y1="78000" x2="77667" y2="71000"/>
                        <a14:foregroundMark x1="78333" y1="68500" x2="78333" y2="68500"/>
                        <a14:foregroundMark x1="58333" y1="21500" x2="58333" y2="21500"/>
                        <a14:foregroundMark x1="56333" y1="20500" x2="56333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444" y="3955775"/>
            <a:ext cx="1612237" cy="1074825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71000" y1="17000" x2="71000" y2="17000"/>
                        <a14:foregroundMark x1="55000" y1="21750" x2="55000" y2="21750"/>
                        <a14:foregroundMark x1="53333" y1="23250" x2="53333" y2="23250"/>
                        <a14:foregroundMark x1="45833" y1="22750" x2="45833" y2="22750"/>
                        <a14:foregroundMark x1="44000" y1="23750" x2="44000" y2="23750"/>
                        <a14:foregroundMark x1="58667" y1="21500" x2="58667" y2="21500"/>
                        <a14:foregroundMark x1="70500" y1="68500" x2="70500" y2="68500"/>
                        <a14:foregroundMark x1="72000" y1="72000" x2="72000" y2="72000"/>
                        <a14:foregroundMark x1="74333" y1="71250" x2="77667" y2="68000"/>
                        <a14:foregroundMark x1="78167" y1="70500" x2="78167" y2="7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56" y="3940064"/>
            <a:ext cx="1597185" cy="106479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54667" y1="21000" x2="54667" y2="21000"/>
                        <a14:foregroundMark x1="54333" y1="22750" x2="54333" y2="22750"/>
                        <a14:foregroundMark x1="58333" y1="22750" x2="58333" y2="22750"/>
                        <a14:foregroundMark x1="46333" y1="23000" x2="46333" y2="23000"/>
                        <a14:foregroundMark x1="44500" y1="23500" x2="44500" y2="23500"/>
                        <a14:foregroundMark x1="56167" y1="20500" x2="56167" y2="20500"/>
                        <a14:foregroundMark x1="71833" y1="69000" x2="71833" y2="69000"/>
                        <a14:foregroundMark x1="69000" y1="74750" x2="69000" y2="74750"/>
                        <a14:foregroundMark x1="73500" y1="73000" x2="73500" y2="73000"/>
                        <a14:foregroundMark x1="77333" y1="69500" x2="77333" y2="69500"/>
                        <a14:foregroundMark x1="75000" y1="71000" x2="75000" y2="71000"/>
                        <a14:foregroundMark x1="77500" y1="66250" x2="77500" y2="66250"/>
                        <a14:foregroundMark x1="78000" y1="68250" x2="78000" y2="68250"/>
                        <a14:backgroundMark x1="23167" y1="88000" x2="23167" y2="88000"/>
                        <a14:backgroundMark x1="21333" y1="86000" x2="21333" y2="86000"/>
                        <a14:backgroundMark x1="51833" y1="81500" x2="51833" y2="81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" y="3995365"/>
            <a:ext cx="1543688" cy="1029125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foregroundMark x1="75667" y1="68500" x2="78000" y2="69500"/>
                        <a14:foregroundMark x1="78000" y1="67500" x2="78000" y2="67500"/>
                        <a14:foregroundMark x1="71333" y1="17500" x2="71333" y2="17500"/>
                        <a14:foregroundMark x1="43333" y1="23500" x2="5400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050" y="3862138"/>
            <a:ext cx="1777986" cy="1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6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2" grpId="0"/>
      <p:bldP spid="33" grpId="0"/>
      <p:bldP spid="34" grpId="0"/>
      <p:bldP spid="35" grpId="0"/>
      <p:bldP spid="3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2_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4347</TotalTime>
  <Words>1108</Words>
  <Application>Microsoft Office PowerPoint</Application>
  <PresentationFormat>Экран (16:9)</PresentationFormat>
  <Paragraphs>136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35" baseType="lpstr">
      <vt:lpstr>Trebuchet MS</vt:lpstr>
      <vt:lpstr>Calibri</vt:lpstr>
      <vt:lpstr>Montserrat</vt:lpstr>
      <vt:lpstr>Wingdings 3</vt:lpstr>
      <vt:lpstr>Rockwell</vt:lpstr>
      <vt:lpstr>Corbel</vt:lpstr>
      <vt:lpstr>Arial Unicode MS</vt:lpstr>
      <vt:lpstr>Wingdings</vt:lpstr>
      <vt:lpstr>Calibri Light</vt:lpstr>
      <vt:lpstr>Times New Roman</vt:lpstr>
      <vt:lpstr>Bookman Old Style</vt:lpstr>
      <vt:lpstr>Gill Sans MT</vt:lpstr>
      <vt:lpstr>Arial</vt:lpstr>
      <vt:lpstr>Segoe Script</vt:lpstr>
      <vt:lpstr>Damask</vt:lpstr>
      <vt:lpstr>Parcel</vt:lpstr>
      <vt:lpstr>Аспект</vt:lpstr>
      <vt:lpstr>2_Ретро</vt:lpstr>
      <vt:lpstr>Про Компанію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позакореневе внесення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GroGreen NPK</dc:title>
  <dc:creator>Agr Led</dc:creator>
  <cp:lastModifiedBy>User Windows</cp:lastModifiedBy>
  <cp:revision>369</cp:revision>
  <cp:lastPrinted>2019-11-20T11:36:53Z</cp:lastPrinted>
  <dcterms:modified xsi:type="dcterms:W3CDTF">2022-08-31T10:25:23Z</dcterms:modified>
</cp:coreProperties>
</file>