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Lobster"/>
      <p:regular r:id="rId13"/>
    </p:embeddedFont>
    <p:embeddedFont>
      <p:font typeface="Century Gothic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iFugdN0gvIEdr+sjAUuAy3cVyi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2D72AA1-23B4-4DBF-8EA6-5982965DC7A3}">
  <a:tblStyle styleId="{32D72AA1-23B4-4DBF-8EA6-5982965DC7A3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AEDE6"/>
          </a:solidFill>
        </a:fill>
      </a:tcStyle>
    </a:wholeTbl>
    <a:band1H>
      <a:tcTxStyle/>
      <a:tcStyle>
        <a:fill>
          <a:solidFill>
            <a:srgbClr val="F6D9CA"/>
          </a:solidFill>
        </a:fill>
      </a:tcStyle>
    </a:band1H>
    <a:band2H>
      <a:tcTxStyle/>
    </a:band2H>
    <a:band1V>
      <a:tcTxStyle/>
      <a:tcStyle>
        <a:fill>
          <a:solidFill>
            <a:srgbClr val="F6D9CA"/>
          </a:solidFill>
        </a:fill>
      </a:tcStyle>
    </a:band1V>
    <a:band2V>
      <a:tcTxStyle/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0F8BFE27-8522-4247-B24D-70B216482FBA}" styleName="Table_1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Lobster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enturyGothic-bold.fntdata"/><Relationship Id="rId14" Type="http://schemas.openxmlformats.org/officeDocument/2006/relationships/font" Target="fonts/CenturyGothic-regular.fntdata"/><Relationship Id="rId17" Type="http://schemas.openxmlformats.org/officeDocument/2006/relationships/font" Target="fonts/CenturyGothic-boldItalic.fntdata"/><Relationship Id="rId16" Type="http://schemas.openxmlformats.org/officeDocument/2006/relationships/font" Target="fonts/CenturyGothic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3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3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13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7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7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8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8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9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19" name="Google Shape;119;p19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19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0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2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36" name="Google Shape;136;p21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21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3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8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8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8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8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8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8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8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8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8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8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8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8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8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8"/>
          <p:cNvGrpSpPr/>
          <p:nvPr/>
        </p:nvGrpSpPr>
        <p:grpSpPr>
          <a:xfrm>
            <a:off x="27222" y="-32"/>
            <a:ext cx="2356674" cy="6853285"/>
            <a:chOff x="6627813" y="195454"/>
            <a:chExt cx="1952625" cy="5678297"/>
          </a:xfrm>
        </p:grpSpPr>
        <p:sp>
          <p:nvSpPr>
            <p:cNvPr id="20" name="Google Shape;20;p8"/>
            <p:cNvSpPr/>
            <p:nvPr/>
          </p:nvSpPr>
          <p:spPr>
            <a:xfrm>
              <a:off x="6627813" y="195454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8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8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8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8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8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8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8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8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8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8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8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8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vblagosti.kz/" TargetMode="External"/><Relationship Id="rId4" Type="http://schemas.openxmlformats.org/officeDocument/2006/relationships/hyperlink" Target="http://smakblagosti.com.ua/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smakblagosti.com.ua/images/circle.png" id="164" name="Google Shape;1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2512" y="392588"/>
            <a:ext cx="5998378" cy="599838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>
            <p:ph type="ctrTitle"/>
          </p:nvPr>
        </p:nvSpPr>
        <p:spPr>
          <a:xfrm>
            <a:off x="1743638" y="2713701"/>
            <a:ext cx="4018065" cy="37559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ts val="4860"/>
              <a:buFont typeface="Corsiva"/>
              <a:buNone/>
            </a:pPr>
            <a:r>
              <a:rPr lang="uk-UA" sz="4600">
                <a:solidFill>
                  <a:srgbClr val="CC9900"/>
                </a:solidFill>
                <a:latin typeface="Lobster"/>
                <a:ea typeface="Lobster"/>
                <a:cs typeface="Lobster"/>
                <a:sym typeface="Lobster"/>
              </a:rPr>
              <a:t>Спробуйте масло ГХІ і Смак Благостi завжди буде у Вашiй оселi!</a:t>
            </a:r>
            <a:endParaRPr sz="4600">
              <a:solidFill>
                <a:srgbClr val="CC99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3008" y="891697"/>
            <a:ext cx="1750134" cy="1487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>
            <p:ph type="title"/>
          </p:nvPr>
        </p:nvSpPr>
        <p:spPr>
          <a:xfrm>
            <a:off x="2592925" y="624110"/>
            <a:ext cx="7524469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AD650D"/>
              </a:buClr>
              <a:buSzPts val="3200"/>
              <a:buFont typeface="Century Gothic"/>
              <a:buNone/>
            </a:pPr>
            <a:r>
              <a:rPr lang="uk-UA" sz="3200">
                <a:solidFill>
                  <a:srgbClr val="AD650D"/>
                </a:solidFill>
              </a:rPr>
              <a:t>Міжнародна сімейна компанія, яка</a:t>
            </a:r>
            <a:br>
              <a:rPr lang="uk-UA" sz="3200">
                <a:solidFill>
                  <a:srgbClr val="AD650D"/>
                </a:solidFill>
              </a:rPr>
            </a:br>
            <a:r>
              <a:rPr lang="uk-UA" sz="3200">
                <a:solidFill>
                  <a:srgbClr val="AD650D"/>
                </a:solidFill>
              </a:rPr>
              <a:t>працює в Казахстані та в Україні</a:t>
            </a:r>
            <a:endParaRPr sz="3200">
              <a:solidFill>
                <a:srgbClr val="AD650D"/>
              </a:solidFill>
            </a:endParaRPr>
          </a:p>
        </p:txBody>
      </p:sp>
      <p:sp>
        <p:nvSpPr>
          <p:cNvPr id="172" name="Google Shape;172;p2"/>
          <p:cNvSpPr txBox="1"/>
          <p:nvPr>
            <p:ph idx="1" type="body"/>
          </p:nvPr>
        </p:nvSpPr>
        <p:spPr>
          <a:xfrm>
            <a:off x="2592937" y="1990725"/>
            <a:ext cx="8915400" cy="40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147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За рік роботи в Казахстані стали брендом №1 з продажу Масла ГХІ </a:t>
            </a:r>
            <a:r>
              <a:rPr lang="uk-UA" sz="2400">
                <a:solidFill>
                  <a:srgbClr val="AD650E"/>
                </a:solidFill>
              </a:rPr>
              <a:t>(</a:t>
            </a:r>
            <a:r>
              <a:rPr lang="uk-UA" sz="2400" u="sng">
                <a:solidFill>
                  <a:schemeClr val="hlink"/>
                </a:solidFill>
                <a:hlinkClick r:id="rId3"/>
              </a:rPr>
              <a:t>http://vblagosti.kz</a:t>
            </a:r>
            <a:r>
              <a:rPr lang="uk-UA" sz="2400">
                <a:solidFill>
                  <a:srgbClr val="AD650E"/>
                </a:solidFill>
              </a:rPr>
              <a:t>)</a:t>
            </a:r>
            <a:endParaRPr sz="2400">
              <a:solidFill>
                <a:srgbClr val="AD650D"/>
              </a:solidFill>
            </a:endParaRPr>
          </a:p>
          <a:p>
            <a:pPr indent="-331470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В Україні масове виробництво Масла ГХІ розпочато в лютому 2021 року </a:t>
            </a:r>
            <a:r>
              <a:rPr lang="uk-UA" sz="2400">
                <a:solidFill>
                  <a:srgbClr val="AD650E"/>
                </a:solidFill>
              </a:rPr>
              <a:t>(</a:t>
            </a:r>
            <a:r>
              <a:rPr lang="uk-UA" sz="2400" u="sng">
                <a:solidFill>
                  <a:schemeClr val="hlink"/>
                </a:solidFill>
                <a:hlinkClick r:id="rId4"/>
              </a:rPr>
              <a:t>http://smakblagosti.com.ua</a:t>
            </a:r>
            <a:r>
              <a:rPr lang="uk-UA" sz="2400">
                <a:solidFill>
                  <a:srgbClr val="AD650E"/>
                </a:solidFill>
              </a:rPr>
              <a:t>)</a:t>
            </a:r>
            <a:endParaRPr sz="2400">
              <a:solidFill>
                <a:srgbClr val="AD650D"/>
              </a:solidFill>
            </a:endParaRPr>
          </a:p>
          <a:p>
            <a:pPr indent="-331470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На кінець березня 2021 року ТМ «Смак Благості» вже представлена в маркетах таких міст: Київ, Дніпро, Харків, Одеса, Хмельницький, Рівне, Суми</a:t>
            </a:r>
            <a:endParaRPr sz="2400">
              <a:solidFill>
                <a:srgbClr val="AD650D"/>
              </a:solidFill>
            </a:endParaRPr>
          </a:p>
          <a:p>
            <a:pPr indent="-331470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За березень 2021 року тільки через Instagram та свій власний сайт реалізовано понад 700 банок Масла ГХІ</a:t>
            </a:r>
            <a:endParaRPr/>
          </a:p>
          <a:p>
            <a:pPr indent="-331470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Квітень 2021 року – початок продажу на Rozetka.ua</a:t>
            </a:r>
            <a:endParaRPr sz="2400">
              <a:solidFill>
                <a:srgbClr val="AD650D"/>
              </a:solidFill>
            </a:endParaRPr>
          </a:p>
          <a:p>
            <a:pPr indent="-331470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Вересень 2021 року - початок продажів у мережі Сільпо під брендом “Лавка традицій”</a:t>
            </a:r>
            <a:endParaRPr/>
          </a:p>
        </p:txBody>
      </p:sp>
      <p:pic>
        <p:nvPicPr>
          <p:cNvPr id="173" name="Google Shape;17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51118" y="417290"/>
            <a:ext cx="1750134" cy="1487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>
            <p:ph type="title"/>
          </p:nvPr>
        </p:nvSpPr>
        <p:spPr>
          <a:xfrm>
            <a:off x="2592925" y="624110"/>
            <a:ext cx="7494972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AD650D"/>
              </a:buClr>
              <a:buSzPct val="100000"/>
              <a:buFont typeface="Century Gothic"/>
              <a:buNone/>
            </a:pPr>
            <a:r>
              <a:rPr lang="uk-UA">
                <a:solidFill>
                  <a:srgbClr val="AD650D"/>
                </a:solidFill>
              </a:rPr>
              <a:t>Стародавні традиції – залог якості Масла ГХІ ТМ «Смак Благості»</a:t>
            </a:r>
            <a:endParaRPr>
              <a:solidFill>
                <a:srgbClr val="AD650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"/>
          <p:cNvSpPr txBox="1"/>
          <p:nvPr>
            <p:ph idx="1" type="body"/>
          </p:nvPr>
        </p:nvSpPr>
        <p:spPr>
          <a:xfrm>
            <a:off x="2592937" y="2019299"/>
            <a:ext cx="8915400" cy="45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Використовуємо відбірну сировину – тільки якісне солодковершкове масло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Виготовляємо шляхом багаточасового перетоплювання на водяній бані сировини (порядка 16 годин), в ході якого відбувається сепарування та осідання твердих домішок, а також випарювання всієї вологи зі складу сировини, в результаті чого залишається більш ніж 99% чистого жиру</a:t>
            </a:r>
            <a:endParaRPr sz="2400">
              <a:solidFill>
                <a:srgbClr val="AD650D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В процесі виробництва дотримуємось аюрведичних канонів, включаючи обряд освячення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Як результат - Масло ГХІ ТМ «Смак Благості» має неперевершену якість, яка підтверджена єдиним в Україні серед виробників топленого масла сертифікатом відповідності ДСТУ 4399:2005</a:t>
            </a:r>
            <a:endParaRPr sz="2400">
              <a:solidFill>
                <a:srgbClr val="AD650D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AD650D"/>
              </a:solidFill>
            </a:endParaRPr>
          </a:p>
        </p:txBody>
      </p:sp>
      <p:pic>
        <p:nvPicPr>
          <p:cNvPr id="180" name="Google Shape;18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1118" y="417290"/>
            <a:ext cx="1750134" cy="1487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/>
          <p:nvPr>
            <p:ph type="title"/>
          </p:nvPr>
        </p:nvSpPr>
        <p:spPr>
          <a:xfrm>
            <a:off x="2592925" y="624110"/>
            <a:ext cx="7494972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AD650D"/>
              </a:buClr>
              <a:buSzPts val="3600"/>
              <a:buFont typeface="Century Gothic"/>
              <a:buNone/>
            </a:pPr>
            <a:r>
              <a:rPr lang="uk-UA">
                <a:solidFill>
                  <a:srgbClr val="AD650D"/>
                </a:solidFill>
              </a:rPr>
              <a:t>Власне виробництво Масла ГХІ</a:t>
            </a:r>
            <a:endParaRPr>
              <a:solidFill>
                <a:srgbClr val="AD650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4"/>
          <p:cNvSpPr txBox="1"/>
          <p:nvPr>
            <p:ph idx="1" type="body"/>
          </p:nvPr>
        </p:nvSpPr>
        <p:spPr>
          <a:xfrm>
            <a:off x="2589212" y="2133600"/>
            <a:ext cx="8915400" cy="405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-331469" lvl="0" marL="3429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ТМ «Смак Благості» пропонує найширший в Україні асортимент варіантів фасування Масла ГХІ, який може задовольнити потреби будь-якого споживача</a:t>
            </a:r>
            <a:endParaRPr/>
          </a:p>
          <a:p>
            <a:pPr indent="-331469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В якості сировини використовується тільки якісне солодковершкове масло від кращих постачальників України</a:t>
            </a:r>
            <a:endParaRPr/>
          </a:p>
          <a:p>
            <a:pPr indent="-331469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Стартова потужність виробництва готова забезпечити обсяг виготовлення понад 3000 банок/місяць</a:t>
            </a:r>
            <a:endParaRPr/>
          </a:p>
          <a:p>
            <a:pPr indent="-331469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400">
                <a:solidFill>
                  <a:srgbClr val="AD650D"/>
                </a:solidFill>
              </a:rPr>
              <a:t>Промислова ділянка пристосована до швидкого масштабування виробництва в декілька разів в тижневі терміни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87" name="Google Shape;18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1118" y="417290"/>
            <a:ext cx="1750134" cy="1487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/>
          <p:nvPr>
            <p:ph type="title"/>
          </p:nvPr>
        </p:nvSpPr>
        <p:spPr>
          <a:xfrm>
            <a:off x="2251587" y="624109"/>
            <a:ext cx="7826478" cy="6540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AD650D"/>
              </a:buClr>
              <a:buSzPts val="3200"/>
              <a:buFont typeface="Century Gothic"/>
              <a:buNone/>
            </a:pPr>
            <a:r>
              <a:rPr lang="uk-UA" sz="3200">
                <a:solidFill>
                  <a:srgbClr val="AD650D"/>
                </a:solidFill>
              </a:rPr>
              <a:t>Відомі корисні властивості Масла ГХІ</a:t>
            </a:r>
            <a:endParaRPr sz="3200">
              <a:solidFill>
                <a:srgbClr val="AD650D"/>
              </a:solidFill>
            </a:endParaRPr>
          </a:p>
        </p:txBody>
      </p:sp>
      <p:sp>
        <p:nvSpPr>
          <p:cNvPr id="193" name="Google Shape;193;p5"/>
          <p:cNvSpPr txBox="1"/>
          <p:nvPr>
            <p:ph idx="1" type="body"/>
          </p:nvPr>
        </p:nvSpPr>
        <p:spPr>
          <a:xfrm>
            <a:off x="2589212" y="1504335"/>
            <a:ext cx="8915400" cy="49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31" lvl="0" marL="3429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Єдине з масел, яке очищає печінку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Посилює імунітет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Покращує травлення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Сприяє схудненню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Покращує стан шкіри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Лікує запалення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Нормалізує роботу шлунково-кишкового тракту і таким чином покращує травлення і обмін речовин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Благотворно впливає на серцево-судинну систему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Надає позитивну дію на кістки і суглоби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Сприяє швидкому загоєнню порізів, ран і саден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Знижує мігрені і головні болі неясного характеру</a:t>
            </a:r>
            <a:endParaRPr/>
          </a:p>
          <a:p>
            <a:pPr indent="-342931" lvl="0" marL="342900" rtl="0" algn="l">
              <a:spcBef>
                <a:spcPts val="1000"/>
              </a:spcBef>
              <a:spcAft>
                <a:spcPts val="0"/>
              </a:spcAft>
              <a:buSzPct val="100000"/>
              <a:buChar char="➢"/>
            </a:pPr>
            <a:r>
              <a:rPr lang="uk-UA" sz="2500">
                <a:solidFill>
                  <a:srgbClr val="AD650D"/>
                </a:solidFill>
              </a:rPr>
              <a:t>Має високу температуру горіння 250°, завдяки чому при смаженні</a:t>
            </a:r>
            <a:r>
              <a:rPr lang="uk-UA" sz="2000"/>
              <a:t> </a:t>
            </a:r>
            <a:r>
              <a:rPr lang="uk-UA" sz="2500">
                <a:solidFill>
                  <a:srgbClr val="AD650D"/>
                </a:solidFill>
              </a:rPr>
              <a:t>не утворює канцерогенів і є альтернативою хіба що кокосовому</a:t>
            </a:r>
            <a:endParaRPr/>
          </a:p>
        </p:txBody>
      </p:sp>
      <p:pic>
        <p:nvPicPr>
          <p:cNvPr id="194" name="Google Shape;19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1118" y="417290"/>
            <a:ext cx="1750134" cy="1487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/>
          <p:nvPr>
            <p:ph type="title"/>
          </p:nvPr>
        </p:nvSpPr>
        <p:spPr>
          <a:xfrm>
            <a:off x="2418735" y="624109"/>
            <a:ext cx="7325034" cy="1204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AD650D"/>
              </a:buClr>
              <a:buSzPts val="3200"/>
              <a:buFont typeface="Century Gothic"/>
              <a:buNone/>
            </a:pPr>
            <a:r>
              <a:rPr lang="uk-UA" sz="3200">
                <a:solidFill>
                  <a:srgbClr val="AD650D"/>
                </a:solidFill>
              </a:rPr>
              <a:t>Найширший асортимент та ціни на будь-який смак</a:t>
            </a:r>
            <a:endParaRPr sz="3200">
              <a:solidFill>
                <a:srgbClr val="AD650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0" name="Google Shape;200;p6"/>
          <p:cNvGraphicFramePr/>
          <p:nvPr/>
        </p:nvGraphicFramePr>
        <p:xfrm>
          <a:off x="2589215" y="34772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{32D72AA1-23B4-4DBF-8EA6-5982965DC7A3}</a:tableStyleId>
              </a:tblPr>
              <a:tblGrid>
                <a:gridCol w="1783075"/>
                <a:gridCol w="1783075"/>
                <a:gridCol w="1783075"/>
                <a:gridCol w="1783075"/>
                <a:gridCol w="1783075"/>
              </a:tblGrid>
              <a:tr h="374875">
                <a:tc>
                  <a:txBody>
                    <a:bodyPr/>
                    <a:lstStyle/>
                    <a:p>
                      <a:pPr indent="-13970" lvl="0" marL="1397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мл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3175" marL="33175" anchor="ctr"/>
                </a:tc>
                <a:tc>
                  <a:txBody>
                    <a:bodyPr/>
                    <a:lstStyle/>
                    <a:p>
                      <a:pPr indent="-13970" lvl="0" marL="1397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330 мл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3175" marL="33175" anchor="ctr"/>
                </a:tc>
                <a:tc>
                  <a:txBody>
                    <a:bodyPr/>
                    <a:lstStyle/>
                    <a:p>
                      <a:pPr indent="-13970" lvl="0" marL="1397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460 мл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3175" marL="33175" anchor="ctr"/>
                </a:tc>
                <a:tc>
                  <a:txBody>
                    <a:bodyPr/>
                    <a:lstStyle/>
                    <a:p>
                      <a:pPr indent="-13970" lvl="0" marL="1397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720 мл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3175" marL="33175" anchor="ctr"/>
                </a:tc>
                <a:tc>
                  <a:txBody>
                    <a:bodyPr/>
                    <a:lstStyle/>
                    <a:p>
                      <a:pPr indent="-13970" lvl="0" marL="1397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 мл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3175" marL="33175" anchor="ctr"/>
                </a:tc>
              </a:tr>
            </a:tbl>
          </a:graphicData>
        </a:graphic>
      </p:graphicFrame>
      <p:graphicFrame>
        <p:nvGraphicFramePr>
          <p:cNvPr id="201" name="Google Shape;201;p6"/>
          <p:cNvGraphicFramePr/>
          <p:nvPr/>
        </p:nvGraphicFramePr>
        <p:xfrm>
          <a:off x="2589213" y="391001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{0F8BFE27-8522-4247-B24D-70B216482FBA}</a:tableStyleId>
              </a:tblPr>
              <a:tblGrid>
                <a:gridCol w="1783075"/>
                <a:gridCol w="1783075"/>
                <a:gridCol w="1783075"/>
                <a:gridCol w="1783075"/>
                <a:gridCol w="1783075"/>
              </a:tblGrid>
              <a:tr h="3708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Об’єм /вага</a:t>
                      </a:r>
                      <a:endParaRPr sz="1200" u="none" cap="none" strike="noStrike">
                        <a:solidFill>
                          <a:srgbClr val="AD65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Рекомендована роздрібна ціна</a:t>
                      </a:r>
                      <a:endParaRPr sz="1200" u="none" cap="none" strike="noStrike">
                        <a:solidFill>
                          <a:srgbClr val="AD65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 попередньою оплатою</a:t>
                      </a:r>
                      <a:endParaRPr sz="1200" u="none" cap="none" strike="noStrike">
                        <a:solidFill>
                          <a:srgbClr val="AD65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 реалізацію</a:t>
                      </a:r>
                      <a:endParaRPr sz="1200" u="none" cap="none" strike="noStrike">
                        <a:solidFill>
                          <a:srgbClr val="AD65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-20%</a:t>
                      </a:r>
                      <a:endParaRPr sz="1200" u="none" cap="none" strike="noStrike">
                        <a:solidFill>
                          <a:srgbClr val="AD65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-25%</a:t>
                      </a:r>
                      <a:endParaRPr sz="1200" u="none" cap="none" strike="noStrike">
                        <a:solidFill>
                          <a:srgbClr val="AD65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Від 20 банок -30%</a:t>
                      </a:r>
                      <a:endParaRPr sz="1200" u="none" cap="none" strike="noStrike">
                        <a:solidFill>
                          <a:srgbClr val="AD650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250 мл / 225 г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uk-UA" sz="1200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uk-UA" sz="1200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uk-UA" sz="1200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uk-UA" sz="1200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330 мл / 250 г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460 мл / 420 г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720 мл / 600 г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мл / 10 г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11,80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8,85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8,26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D650D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AD65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9,44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C99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02" name="Google Shape;20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1118" y="417290"/>
            <a:ext cx="1750134" cy="1487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76075" y="2004764"/>
            <a:ext cx="1085850" cy="146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7779" y="2004765"/>
            <a:ext cx="1083945" cy="147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97914" y="1985715"/>
            <a:ext cx="1103630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74704" y="1985715"/>
            <a:ext cx="1089660" cy="147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53358" y="2142413"/>
            <a:ext cx="911860" cy="1236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1118" y="417290"/>
            <a:ext cx="1750134" cy="1487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8682" y="306679"/>
            <a:ext cx="5308348" cy="529771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7"/>
          <p:cNvSpPr txBox="1"/>
          <p:nvPr>
            <p:ph type="title"/>
          </p:nvPr>
        </p:nvSpPr>
        <p:spPr>
          <a:xfrm>
            <a:off x="1563329" y="624109"/>
            <a:ext cx="5025353" cy="22444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AD650D"/>
              </a:buClr>
              <a:buSzPts val="4000"/>
              <a:buFont typeface="Century Gothic"/>
              <a:buNone/>
            </a:pPr>
            <a:r>
              <a:rPr lang="uk-UA" sz="4000">
                <a:solidFill>
                  <a:srgbClr val="AD650D"/>
                </a:solidFill>
              </a:rPr>
              <a:t> </a:t>
            </a:r>
            <a:r>
              <a:rPr lang="uk-UA" sz="4000">
                <a:solidFill>
                  <a:srgbClr val="CC9900"/>
                </a:solidFill>
                <a:latin typeface="Lobster"/>
                <a:ea typeface="Lobster"/>
                <a:cs typeface="Lobster"/>
                <a:sym typeface="Lobster"/>
              </a:rPr>
              <a:t>ТМ «Смак Благості» пропонує співпрацю</a:t>
            </a:r>
            <a:endParaRPr sz="2200">
              <a:solidFill>
                <a:srgbClr val="AD650D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15" name="Google Shape;215;p7"/>
          <p:cNvSpPr txBox="1"/>
          <p:nvPr>
            <p:ph idx="1" type="body"/>
          </p:nvPr>
        </p:nvSpPr>
        <p:spPr>
          <a:xfrm>
            <a:off x="6648897" y="5604400"/>
            <a:ext cx="5187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uk-UA" sz="4000">
                <a:solidFill>
                  <a:srgbClr val="CC9900"/>
                </a:solidFill>
                <a:latin typeface="Lobster"/>
                <a:ea typeface="Lobster"/>
                <a:cs typeface="Lobster"/>
                <a:sym typeface="Lobster"/>
              </a:rPr>
              <a:t>Дякуємо за увагу!</a:t>
            </a:r>
            <a:endParaRPr sz="4000">
              <a:solidFill>
                <a:srgbClr val="CC99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2417147" y="2937385"/>
            <a:ext cx="3914827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rPr b="0" i="0" lang="uk-UA" sz="2200" u="none" cap="none" strike="noStrike">
                <a:solidFill>
                  <a:srgbClr val="AD650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Контакти: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rPr b="0" i="0" lang="uk-UA" sz="2200" u="none" cap="none" strike="noStrike">
                <a:solidFill>
                  <a:srgbClr val="AD650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Суковатий А.М.	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rPr b="0" i="0" lang="uk-UA" sz="2200" u="none" cap="none" strike="noStrike">
                <a:solidFill>
                  <a:srgbClr val="AD650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+380 91 112 0298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rPr b="0" i="0" lang="uk-UA" sz="2200" u="none" cap="none" strike="noStrike">
                <a:solidFill>
                  <a:srgbClr val="AD650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+380 66 154 2446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rPr b="0" i="0" lang="uk-UA" sz="2200" u="sng" cap="none" strike="noStrike">
                <a:solidFill>
                  <a:srgbClr val="AD650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sukovatyy@gmail.com</a:t>
            </a:r>
            <a:endParaRPr b="0" i="0" sz="2200" u="sng" cap="none" strike="noStrike">
              <a:solidFill>
                <a:srgbClr val="AD650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032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rgbClr val="AD650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isp">
  <a:themeElements>
    <a:clrScheme name="Wisp">
      <a:dk1>
        <a:srgbClr val="000000"/>
      </a:dk1>
      <a:lt1>
        <a:srgbClr val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2021-04-06T16:24:56Z</dcterms:created>
  <dc:creator>Суковатий Андрій Миколайович</dc:creator>
</cp:coreProperties>
</file>