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9866313" cy="67357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2803" autoAdjust="0"/>
  </p:normalViewPr>
  <p:slideViewPr>
    <p:cSldViewPr>
      <p:cViewPr varScale="1">
        <p:scale>
          <a:sx n="117" d="100"/>
          <a:sy n="117" d="100"/>
        </p:scale>
        <p:origin x="148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89198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F37AC-4F62-4BD9-AA54-992C1DC81109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39741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89198" y="639741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0DA3D-923C-4BE1-92B5-9843861A28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288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9089789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-686" y="52323"/>
            <a:ext cx="9145575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000625" y="3428949"/>
            <a:ext cx="3693667" cy="32052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7337" y="996315"/>
            <a:ext cx="6916420" cy="742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 u="heavy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9089789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-686" y="52323"/>
            <a:ext cx="9145575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486652" y="1307972"/>
            <a:ext cx="194310" cy="304800"/>
          </a:xfrm>
          <a:custGeom>
            <a:avLst/>
            <a:gdLst/>
            <a:ahLst/>
            <a:cxnLst/>
            <a:rect l="l" t="t" r="r" b="b"/>
            <a:pathLst>
              <a:path w="194309" h="304800">
                <a:moveTo>
                  <a:pt x="0" y="304800"/>
                </a:moveTo>
                <a:lnTo>
                  <a:pt x="193789" y="304800"/>
                </a:lnTo>
                <a:lnTo>
                  <a:pt x="193789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6486652" y="1917573"/>
            <a:ext cx="194310" cy="292100"/>
          </a:xfrm>
          <a:custGeom>
            <a:avLst/>
            <a:gdLst/>
            <a:ahLst/>
            <a:cxnLst/>
            <a:rect l="l" t="t" r="r" b="b"/>
            <a:pathLst>
              <a:path w="194309" h="292100">
                <a:moveTo>
                  <a:pt x="0" y="291846"/>
                </a:moveTo>
                <a:lnTo>
                  <a:pt x="193789" y="291846"/>
                </a:lnTo>
                <a:lnTo>
                  <a:pt x="193789" y="0"/>
                </a:lnTo>
                <a:lnTo>
                  <a:pt x="0" y="0"/>
                </a:lnTo>
                <a:lnTo>
                  <a:pt x="0" y="29184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6486652" y="2501264"/>
            <a:ext cx="194310" cy="292100"/>
          </a:xfrm>
          <a:custGeom>
            <a:avLst/>
            <a:gdLst/>
            <a:ahLst/>
            <a:cxnLst/>
            <a:rect l="l" t="t" r="r" b="b"/>
            <a:pathLst>
              <a:path w="194309" h="292100">
                <a:moveTo>
                  <a:pt x="0" y="291846"/>
                </a:moveTo>
                <a:lnTo>
                  <a:pt x="193789" y="291846"/>
                </a:lnTo>
                <a:lnTo>
                  <a:pt x="193789" y="0"/>
                </a:lnTo>
                <a:lnTo>
                  <a:pt x="0" y="0"/>
                </a:lnTo>
                <a:lnTo>
                  <a:pt x="0" y="29184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6486652" y="3084957"/>
            <a:ext cx="194310" cy="292100"/>
          </a:xfrm>
          <a:custGeom>
            <a:avLst/>
            <a:gdLst/>
            <a:ahLst/>
            <a:cxnLst/>
            <a:rect l="l" t="t" r="r" b="b"/>
            <a:pathLst>
              <a:path w="194309" h="292100">
                <a:moveTo>
                  <a:pt x="0" y="291846"/>
                </a:moveTo>
                <a:lnTo>
                  <a:pt x="193789" y="291846"/>
                </a:lnTo>
                <a:lnTo>
                  <a:pt x="193789" y="0"/>
                </a:lnTo>
                <a:lnTo>
                  <a:pt x="0" y="0"/>
                </a:lnTo>
                <a:lnTo>
                  <a:pt x="0" y="29184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6486652" y="3779520"/>
            <a:ext cx="194310" cy="292100"/>
          </a:xfrm>
          <a:custGeom>
            <a:avLst/>
            <a:gdLst/>
            <a:ahLst/>
            <a:cxnLst/>
            <a:rect l="l" t="t" r="r" b="b"/>
            <a:pathLst>
              <a:path w="194309" h="292100">
                <a:moveTo>
                  <a:pt x="0" y="291845"/>
                </a:moveTo>
                <a:lnTo>
                  <a:pt x="193789" y="291845"/>
                </a:lnTo>
                <a:lnTo>
                  <a:pt x="193789" y="0"/>
                </a:lnTo>
                <a:lnTo>
                  <a:pt x="0" y="0"/>
                </a:lnTo>
                <a:lnTo>
                  <a:pt x="0" y="291845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6486652" y="4363211"/>
            <a:ext cx="194310" cy="292100"/>
          </a:xfrm>
          <a:custGeom>
            <a:avLst/>
            <a:gdLst/>
            <a:ahLst/>
            <a:cxnLst/>
            <a:rect l="l" t="t" r="r" b="b"/>
            <a:pathLst>
              <a:path w="194309" h="292100">
                <a:moveTo>
                  <a:pt x="0" y="291845"/>
                </a:moveTo>
                <a:lnTo>
                  <a:pt x="193789" y="291845"/>
                </a:lnTo>
                <a:lnTo>
                  <a:pt x="193789" y="0"/>
                </a:lnTo>
                <a:lnTo>
                  <a:pt x="0" y="0"/>
                </a:lnTo>
                <a:lnTo>
                  <a:pt x="0" y="291845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6486652" y="4946903"/>
            <a:ext cx="194310" cy="292100"/>
          </a:xfrm>
          <a:custGeom>
            <a:avLst/>
            <a:gdLst/>
            <a:ahLst/>
            <a:cxnLst/>
            <a:rect l="l" t="t" r="r" b="b"/>
            <a:pathLst>
              <a:path w="194309" h="292100">
                <a:moveTo>
                  <a:pt x="0" y="291846"/>
                </a:moveTo>
                <a:lnTo>
                  <a:pt x="193789" y="291846"/>
                </a:lnTo>
                <a:lnTo>
                  <a:pt x="193789" y="0"/>
                </a:lnTo>
                <a:lnTo>
                  <a:pt x="0" y="0"/>
                </a:lnTo>
                <a:lnTo>
                  <a:pt x="0" y="29184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6486652" y="5530583"/>
            <a:ext cx="194310" cy="292100"/>
          </a:xfrm>
          <a:custGeom>
            <a:avLst/>
            <a:gdLst/>
            <a:ahLst/>
            <a:cxnLst/>
            <a:rect l="l" t="t" r="r" b="b"/>
            <a:pathLst>
              <a:path w="194309" h="292100">
                <a:moveTo>
                  <a:pt x="0" y="291846"/>
                </a:moveTo>
                <a:lnTo>
                  <a:pt x="193789" y="291846"/>
                </a:lnTo>
                <a:lnTo>
                  <a:pt x="193789" y="0"/>
                </a:lnTo>
                <a:lnTo>
                  <a:pt x="0" y="0"/>
                </a:lnTo>
                <a:lnTo>
                  <a:pt x="0" y="29184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6486652" y="1304797"/>
            <a:ext cx="0" cy="311150"/>
          </a:xfrm>
          <a:custGeom>
            <a:avLst/>
            <a:gdLst/>
            <a:ahLst/>
            <a:cxnLst/>
            <a:rect l="l" t="t" r="r" b="b"/>
            <a:pathLst>
              <a:path h="311150">
                <a:moveTo>
                  <a:pt x="0" y="0"/>
                </a:moveTo>
                <a:lnTo>
                  <a:pt x="0" y="31115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6486652" y="1914398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9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6486652" y="2498089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9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6486652" y="3081782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9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6486652" y="3776345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9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6486652" y="4360036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9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6486652" y="4943728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9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6486652" y="5527421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8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6680454" y="1304797"/>
            <a:ext cx="0" cy="311150"/>
          </a:xfrm>
          <a:custGeom>
            <a:avLst/>
            <a:gdLst/>
            <a:ahLst/>
            <a:cxnLst/>
            <a:rect l="l" t="t" r="r" b="b"/>
            <a:pathLst>
              <a:path h="311150">
                <a:moveTo>
                  <a:pt x="0" y="0"/>
                </a:moveTo>
                <a:lnTo>
                  <a:pt x="0" y="31115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6680454" y="1914398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9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6680454" y="2498089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9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6680454" y="3081782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9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6680454" y="3776345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9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6680454" y="4360036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9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6680454" y="4943728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9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6680454" y="5527421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18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483477" y="1307972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6483477" y="1612772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6483477" y="1917573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6483477" y="2209419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6483477" y="2501264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6483477" y="2793110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6483477" y="3084957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6483477" y="3376803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6483477" y="3779520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6483477" y="4071365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6483477" y="4363211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6483477" y="4655058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6483477" y="4946903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6483477" y="5238750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6483477" y="5530596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6483477" y="5822429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0E3B7-7A0D-49E4-9BF4-F05790741E28}" type="datetimeFigureOut">
              <a:rPr lang="ru-RU" smtClean="0"/>
              <a:pPr/>
              <a:t>01.04.2021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8DE3-8045-4EB7-899A-E51C23390B3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7205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0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9089789" cy="10205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-686" y="52323"/>
            <a:ext cx="9145575" cy="90182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299" y="1112773"/>
            <a:ext cx="8915400" cy="1108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4847" y="1841753"/>
            <a:ext cx="7774304" cy="4279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png"/><Relationship Id="rId7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4.jpeg"/><Relationship Id="rId7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.jpeg"/><Relationship Id="rId1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1.jpeg"/><Relationship Id="rId7" Type="http://schemas.openxmlformats.org/officeDocument/2006/relationships/image" Target="../media/image12.jpeg"/><Relationship Id="rId8" Type="http://schemas.openxmlformats.org/officeDocument/2006/relationships/image" Target="../media/image26.png"/><Relationship Id="rId9" Type="http://schemas.openxmlformats.org/officeDocument/2006/relationships/image" Target="../media/image9.png"/><Relationship Id="rId10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31.jpeg"/><Relationship Id="rId7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Relationship Id="rId3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dallasinnovates.com/activepure-technologies-names-a-former-white-house-coronavirus-coordinator-as-a-chief-advisor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businesswire.com/news/home/20210312005537/en/ActivePure-Technologies-Appoints-Deborah-Birx-M.D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eg"/><Relationship Id="rId3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spacefoundation.org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png"/><Relationship Id="rId3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Relationship Id="rId3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4" Type="http://schemas.openxmlformats.org/officeDocument/2006/relationships/image" Target="../media/image51.gif"/><Relationship Id="rId5" Type="http://schemas.openxmlformats.org/officeDocument/2006/relationships/image" Target="../media/image52.jpe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9" Type="http://schemas.openxmlformats.org/officeDocument/2006/relationships/image" Target="../media/image56.png"/><Relationship Id="rId10" Type="http://schemas.openxmlformats.org/officeDocument/2006/relationships/image" Target="../media/image27.jpeg"/><Relationship Id="rId11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33400" y="4267200"/>
            <a:ext cx="8229600" cy="19812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3600" b="1" i="1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“</a:t>
            </a:r>
            <a:r>
              <a:rPr lang="ru-RU" sz="3600" b="1" i="1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Ответный</a:t>
            </a:r>
            <a:r>
              <a:rPr lang="en-US" sz="3600" b="1" i="1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”</a:t>
            </a:r>
            <a:r>
              <a:rPr lang="ru-RU" sz="3600" b="1" i="1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подход</a:t>
            </a:r>
            <a:endParaRPr kumimoji="0" lang="ru-RU" sz="36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Пассивные технологии</a:t>
            </a:r>
            <a:endParaRPr kumimoji="0" lang="en-US" sz="54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09600" y="1524000"/>
            <a:ext cx="8153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Как </a:t>
            </a:r>
            <a:r>
              <a:rPr lang="ru-RU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на сегодняшний день индустрия </a:t>
            </a:r>
            <a:r>
              <a:rPr lang="ru-RU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решает </a:t>
            </a:r>
            <a:r>
              <a:rPr lang="ru-RU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проблемы с вирусами бактериями и патогенной микрофлорой?……</a:t>
            </a:r>
            <a:endParaRPr lang="ru-RU" sz="3600" dirty="0"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-71470" y="642918"/>
            <a:ext cx="9144000" cy="609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Пассивные технологии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81000" y="1905000"/>
            <a:ext cx="4648200" cy="413036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282575" indent="-282575" eaLnBrk="0" hangingPunct="0"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  <a:buSzPct val="120000"/>
              <a:buFontTx/>
              <a:buChar char="•"/>
            </a:pPr>
            <a:r>
              <a:rPr lang="ru-RU" sz="2000" b="1" dirty="0">
                <a:latin typeface="Calibri" pitchFamily="34" charset="0"/>
                <a:cs typeface="Calibri" pitchFamily="34" charset="0"/>
              </a:rPr>
              <a:t>Фильтрация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  <a:p>
            <a:pPr marL="282575" indent="-282575" eaLnBrk="0" hangingPunct="0"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  <a:buSzPct val="120000"/>
              <a:buFontTx/>
              <a:buChar char="•"/>
            </a:pPr>
            <a:endParaRPr lang="en-US" sz="2000" b="1" dirty="0">
              <a:latin typeface="Calibri" pitchFamily="34" charset="0"/>
              <a:cs typeface="Calibri" pitchFamily="34" charset="0"/>
            </a:endParaRPr>
          </a:p>
          <a:p>
            <a:pPr marL="282575" indent="-282575" eaLnBrk="0" hangingPunct="0"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  <a:buSzPct val="120000"/>
              <a:buFontTx/>
              <a:buChar char="•"/>
            </a:pPr>
            <a:r>
              <a:rPr lang="ru-RU" sz="2000" b="1" dirty="0">
                <a:latin typeface="Calibri" pitchFamily="34" charset="0"/>
                <a:cs typeface="Calibri" pitchFamily="34" charset="0"/>
              </a:rPr>
              <a:t>Ионизация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 … </a:t>
            </a:r>
          </a:p>
          <a:p>
            <a:pPr marL="282575" indent="-282575" eaLnBrk="0" hangingPunct="0"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en-US" sz="2000" b="1" dirty="0">
                <a:latin typeface="Calibri" pitchFamily="34" charset="0"/>
                <a:cs typeface="Calibri" pitchFamily="34" charset="0"/>
              </a:rPr>
              <a:t>		“</a:t>
            </a:r>
            <a:r>
              <a:rPr lang="ru-RU" sz="2000" b="1" dirty="0">
                <a:latin typeface="Calibri" pitchFamily="34" charset="0"/>
                <a:cs typeface="Calibri" pitchFamily="34" charset="0"/>
              </a:rPr>
              <a:t>непонятая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” </a:t>
            </a:r>
          </a:p>
          <a:p>
            <a:pPr marL="282575" indent="-282575" eaLnBrk="0" hangingPunct="0"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en-US" sz="2000" b="1" dirty="0">
                <a:latin typeface="Calibri" pitchFamily="34" charset="0"/>
                <a:cs typeface="Calibri" pitchFamily="34" charset="0"/>
              </a:rPr>
              <a:t>		</a:t>
            </a:r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технология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 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282575" indent="-282575" eaLnBrk="0" hangingPunct="0"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  <a:buSzPct val="120000"/>
              <a:buFontTx/>
              <a:buChar char="•"/>
            </a:pPr>
            <a:r>
              <a:rPr lang="ru-RU" sz="2000" b="1" dirty="0">
                <a:latin typeface="Calibri" pitchFamily="34" charset="0"/>
                <a:cs typeface="Calibri" pitchFamily="34" charset="0"/>
              </a:rPr>
              <a:t>Электронные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“</a:t>
            </a:r>
            <a:r>
              <a:rPr lang="ru-RU" sz="2000" b="1" dirty="0">
                <a:latin typeface="Calibri" pitchFamily="34" charset="0"/>
                <a:cs typeface="Calibri" pitchFamily="34" charset="0"/>
              </a:rPr>
              <a:t>очистители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”</a:t>
            </a:r>
            <a:r>
              <a:rPr lang="ru-RU" sz="2000" b="1" dirty="0">
                <a:latin typeface="Calibri" pitchFamily="34" charset="0"/>
                <a:cs typeface="Calibri" pitchFamily="34" charset="0"/>
              </a:rPr>
              <a:t> воздуха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  <a:p>
            <a:pPr marL="282575" indent="-282575" eaLnBrk="0" hangingPunct="0"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  <a:buSzPct val="120000"/>
            </a:pP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282575" indent="-282575" eaLnBrk="0" hangingPunct="0"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  <a:buFontTx/>
              <a:buChar char="•"/>
            </a:pPr>
            <a:r>
              <a:rPr lang="ru-RU" sz="2000" b="1" dirty="0">
                <a:latin typeface="Calibri" pitchFamily="34" charset="0"/>
                <a:cs typeface="Calibri" pitchFamily="34" charset="0"/>
              </a:rPr>
              <a:t>УФ лампы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 … </a:t>
            </a:r>
            <a:r>
              <a:rPr lang="ru-RU" sz="2000" b="1" dirty="0">
                <a:latin typeface="Calibri" pitchFamily="34" charset="0"/>
                <a:cs typeface="Calibri" pitchFamily="34" charset="0"/>
              </a:rPr>
              <a:t>проблема с расстоянием от лампы и временем воздействия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  <a:p>
            <a:pPr marL="282575" indent="-282575" eaLnBrk="0" hangingPunct="0"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</a:pPr>
            <a:endParaRPr lang="en-US" sz="2000" b="1" dirty="0">
              <a:latin typeface="Calibri" pitchFamily="34" charset="0"/>
              <a:cs typeface="Calibri" pitchFamily="34" charset="0"/>
            </a:endParaRPr>
          </a:p>
          <a:p>
            <a:pPr marL="282575" indent="-282575" eaLnBrk="0" hangingPunct="0"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  <a:buFontTx/>
              <a:buChar char="•"/>
            </a:pPr>
            <a:r>
              <a:rPr lang="ru-RU" sz="2000" b="1" dirty="0">
                <a:latin typeface="Calibri" pitchFamily="34" charset="0"/>
                <a:cs typeface="Calibri" pitchFamily="34" charset="0"/>
              </a:rPr>
              <a:t>Переносные приборы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…</a:t>
            </a:r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  маленькие </a:t>
            </a:r>
            <a:r>
              <a:rPr lang="ru-RU" sz="2000" b="1" dirty="0">
                <a:latin typeface="Calibri" pitchFamily="34" charset="0"/>
                <a:cs typeface="Calibri" pitchFamily="34" charset="0"/>
              </a:rPr>
              <a:t>помещения, неудобные,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b="1" dirty="0">
                <a:latin typeface="Calibri" pitchFamily="34" charset="0"/>
                <a:cs typeface="Calibri" pitchFamily="34" charset="0"/>
              </a:rPr>
              <a:t>неэффективные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200400"/>
            <a:ext cx="1576388" cy="15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447800"/>
            <a:ext cx="1614488" cy="15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5029200"/>
            <a:ext cx="1549400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4648200"/>
            <a:ext cx="111468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6"/>
          <p:cNvPicPr>
            <a:picLocks noChangeAspect="1" noChangeArrowheads="1"/>
          </p:cNvPicPr>
          <p:nvPr/>
        </p:nvPicPr>
        <p:blipFill>
          <a:blip r:embed="rId6" cstate="print"/>
          <a:srcRect b="10187"/>
          <a:stretch>
            <a:fillRect/>
          </a:stretch>
        </p:blipFill>
        <p:spPr bwMode="auto">
          <a:xfrm>
            <a:off x="3505200" y="1524000"/>
            <a:ext cx="22193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28956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0" y="1502688"/>
            <a:ext cx="8991600" cy="53553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282575" indent="-282575" eaLnBrk="0" hangingPunct="0">
              <a:spcBef>
                <a:spcPct val="30000"/>
              </a:spcBef>
              <a:spcAft>
                <a:spcPct val="35000"/>
              </a:spcAft>
              <a:buClr>
                <a:schemeClr val="hlink"/>
              </a:buClr>
              <a:buFontTx/>
              <a:buChar char="•"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Невозможно пропустить через них весь воздух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!</a:t>
            </a:r>
          </a:p>
          <a:p>
            <a:pPr marL="282575" indent="-282575" eaLnBrk="0" hangingPunct="0">
              <a:spcBef>
                <a:spcPct val="30000"/>
              </a:spcBef>
              <a:spcAft>
                <a:spcPct val="35000"/>
              </a:spcAft>
              <a:buClr>
                <a:schemeClr val="hlink"/>
              </a:buClr>
              <a:buFontTx/>
              <a:buChar char="•"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Как убрать плесень, грибки, вирусы, бактерии и запахи с поверхностей в помещении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?</a:t>
            </a:r>
          </a:p>
          <a:p>
            <a:pPr marL="282575" indent="-282575" eaLnBrk="0" hangingPunct="0">
              <a:spcBef>
                <a:spcPct val="30000"/>
              </a:spcBef>
              <a:spcAft>
                <a:spcPct val="35000"/>
              </a:spcAft>
              <a:buClr>
                <a:schemeClr val="hlink"/>
              </a:buClr>
              <a:buFontTx/>
              <a:buChar char="•"/>
              <a:defRPr/>
            </a:pPr>
            <a:r>
              <a:rPr lang="ru-RU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Фильтры</a:t>
            </a: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сами могут стать источниками загрязнений, и не решают проблемы с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В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OC, 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запахами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,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 бактериями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вирусами, плесенью и грибками. 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282575" indent="-282575" eaLnBrk="0" hangingPunct="0">
              <a:spcBef>
                <a:spcPct val="30000"/>
              </a:spcBef>
              <a:buClr>
                <a:schemeClr val="hlink"/>
              </a:buClr>
              <a:buFontTx/>
              <a:buChar char="•"/>
              <a:defRPr/>
            </a:pPr>
            <a:r>
              <a:rPr lang="ru-RU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УФ лампы 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эффективны только на поверхностях... Малоэффективны в воздушном потоке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. Опасны для человека!!!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282575" indent="-282575" eaLnBrk="0" hangingPunct="0">
              <a:spcBef>
                <a:spcPct val="30000"/>
              </a:spcBef>
              <a:spcAft>
                <a:spcPct val="35000"/>
              </a:spcAft>
              <a:buClr>
                <a:schemeClr val="hlink"/>
              </a:buClr>
              <a:buFontTx/>
              <a:buChar char="•"/>
              <a:defRPr/>
            </a:pPr>
            <a:r>
              <a:rPr lang="ru-RU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Вентиляция 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– 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оборудование не из дешевых при круглогодичной эксплуатации,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энергозатратно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, не удалят запахи и тем более не уничтожает патогенную микрофлору в воздухе и на поверхностях.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447800" y="457200"/>
            <a:ext cx="5943600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Пассивные технологии</a:t>
            </a:r>
          </a:p>
          <a:p>
            <a:pPr algn="ctr">
              <a:defRPr/>
            </a:pPr>
            <a:r>
              <a:rPr lang="ru-RU" sz="2800" i="1" dirty="0">
                <a:latin typeface="Calibri" pitchFamily="34" charset="0"/>
                <a:cs typeface="Calibri" pitchFamily="34" charset="0"/>
              </a:rPr>
              <a:t>Общие проблемы…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0" y="1428736"/>
            <a:ext cx="8228012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 algn="ctr">
              <a:spcBef>
                <a:spcPts val="900"/>
              </a:spcBef>
              <a:buClr>
                <a:schemeClr val="accent1"/>
              </a:buClr>
              <a:buSzPct val="68000"/>
            </a:pPr>
            <a:r>
              <a:rPr lang="ru-RU" sz="24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Пример со свечой:</a:t>
            </a:r>
            <a:endParaRPr lang="en-US" sz="2400" dirty="0">
              <a:solidFill>
                <a:schemeClr val="hlink"/>
              </a:solidFill>
              <a:latin typeface="Calibri" pitchFamily="34" charset="0"/>
              <a:cs typeface="Calibri" pitchFamily="34" charset="0"/>
            </a:endParaRPr>
          </a:p>
          <a:p>
            <a:pPr marL="365125" indent="-255588">
              <a:spcBef>
                <a:spcPts val="9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ru-RU" sz="2100" dirty="0">
                <a:latin typeface="Calibri" pitchFamily="34" charset="0"/>
                <a:cs typeface="Calibri" pitchFamily="34" charset="0"/>
              </a:rPr>
              <a:t>Если быстро провести рукой над пламенем, то вы ничего не почувствуете</a:t>
            </a:r>
            <a:r>
              <a:rPr lang="en-US" sz="2100" dirty="0">
                <a:latin typeface="Calibri" pitchFamily="34" charset="0"/>
                <a:cs typeface="Calibri" pitchFamily="34" charset="0"/>
              </a:rPr>
              <a:t>. </a:t>
            </a:r>
            <a:r>
              <a:rPr lang="ru-RU" sz="2100" dirty="0">
                <a:latin typeface="Calibri" pitchFamily="34" charset="0"/>
                <a:cs typeface="Calibri" pitchFamily="34" charset="0"/>
              </a:rPr>
              <a:t>Чем медленнее вы ведете рукой, тем сильнее вы чувствуете жар.</a:t>
            </a:r>
            <a:endParaRPr lang="en-US" sz="2100" dirty="0">
              <a:latin typeface="Calibri" pitchFamily="34" charset="0"/>
              <a:cs typeface="Calibri" pitchFamily="34" charset="0"/>
            </a:endParaRPr>
          </a:p>
          <a:p>
            <a:pPr marL="365125" indent="-255588">
              <a:lnSpc>
                <a:spcPct val="73000"/>
              </a:lnSpc>
              <a:spcBef>
                <a:spcPts val="400"/>
              </a:spcBef>
              <a:buClr>
                <a:schemeClr val="accent1"/>
              </a:buClr>
              <a:buSzPct val="68000"/>
            </a:pP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 marL="365125" indent="-255588">
              <a:lnSpc>
                <a:spcPct val="73000"/>
              </a:lnSpc>
              <a:spcBef>
                <a:spcPts val="400"/>
              </a:spcBef>
              <a:buClr>
                <a:schemeClr val="accent1"/>
              </a:buClr>
              <a:buSzPct val="68000"/>
            </a:pP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 marL="365125" indent="-255588">
              <a:lnSpc>
                <a:spcPct val="73000"/>
              </a:lnSpc>
              <a:spcBef>
                <a:spcPts val="400"/>
              </a:spcBef>
              <a:buClr>
                <a:schemeClr val="accent1"/>
              </a:buClr>
              <a:buSzPct val="68000"/>
            </a:pP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 marL="365125" indent="-255588">
              <a:lnSpc>
                <a:spcPct val="73000"/>
              </a:lnSpc>
              <a:spcBef>
                <a:spcPts val="400"/>
              </a:spcBef>
              <a:buClr>
                <a:schemeClr val="accent1"/>
              </a:buClr>
              <a:buSzPct val="68000"/>
            </a:pP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 marL="365125" indent="-255588">
              <a:spcBef>
                <a:spcPts val="9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ru-RU" sz="2100" dirty="0">
                <a:latin typeface="Calibri" pitchFamily="34" charset="0"/>
                <a:cs typeface="Calibri" pitchFamily="34" charset="0"/>
              </a:rPr>
              <a:t>Чтобы уничтожить плесень, она должна быть подвержена УФ свету минимум на</a:t>
            </a:r>
            <a:r>
              <a:rPr lang="en-US" sz="2100" dirty="0">
                <a:latin typeface="Calibri" pitchFamily="34" charset="0"/>
                <a:cs typeface="Calibri" pitchFamily="34" charset="0"/>
              </a:rPr>
              <a:t> 3 </a:t>
            </a:r>
            <a:r>
              <a:rPr lang="ru-RU" sz="2100" dirty="0">
                <a:latin typeface="Calibri" pitchFamily="34" charset="0"/>
                <a:cs typeface="Calibri" pitchFamily="34" charset="0"/>
              </a:rPr>
              <a:t>секунды с близкого расстояния. Плесень</a:t>
            </a:r>
            <a:r>
              <a:rPr lang="en-US" sz="21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100" dirty="0">
                <a:latin typeface="Calibri" pitchFamily="34" charset="0"/>
                <a:cs typeface="Calibri" pitchFamily="34" charset="0"/>
              </a:rPr>
              <a:t>прошедшая быстро перед УФ лампой не будет уничтожена, что приводит её к возврату в окружающую среду.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 marL="365125" indent="-255588">
              <a:lnSpc>
                <a:spcPct val="73000"/>
              </a:lnSpc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sz="2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pic>
        <p:nvPicPr>
          <p:cNvPr id="3" name="Picture 4" descr="Hand and candle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6400" y="3028936"/>
            <a:ext cx="2562225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Hand and candl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0200" y="3028936"/>
            <a:ext cx="12541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357422" y="5786454"/>
            <a:ext cx="7391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buClr>
                <a:schemeClr val="hlink"/>
              </a:buClr>
              <a:buSzPct val="120000"/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Calibri" pitchFamily="34" charset="0"/>
              </a:rPr>
              <a:t>Эффективность зависит от расстояния, </a:t>
            </a:r>
            <a:endParaRPr lang="ru-RU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 algn="ctr">
              <a:buClr>
                <a:schemeClr val="hlink"/>
              </a:buClr>
              <a:buSzPct val="120000"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Calibri" pitchFamily="34" charset="0"/>
              </a:rPr>
              <a:t>интенсивности </a:t>
            </a: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Calibri" pitchFamily="34" charset="0"/>
              </a:rPr>
              <a:t>и времени  под излучением</a:t>
            </a:r>
            <a:endParaRPr lang="en-US" sz="2400" b="1" dirty="0">
              <a:effectLst>
                <a:outerShdw blurRad="38100" dist="38100" dir="2700000" algn="tl">
                  <a:srgbClr val="FFFFFF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142908" y="857232"/>
            <a:ext cx="95012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Неэффективность </a:t>
            </a:r>
            <a:r>
              <a:rPr lang="ru-RU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бактерицидной</a:t>
            </a:r>
            <a:r>
              <a:rPr 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УФ лампы в отдельности</a:t>
            </a:r>
            <a:endParaRPr lang="ru-RU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4800" y="1295400"/>
            <a:ext cx="6643734" cy="5429264"/>
          </a:xfrm>
          <a:prstGeom prst="rect">
            <a:avLst/>
          </a:prstGeom>
        </p:spPr>
        <p:txBody>
          <a:bodyPr lIns="92075" tIns="46038" rIns="92075" bIns="46038">
            <a:noAutofit/>
          </a:bodyPr>
          <a:lstStyle/>
          <a:p>
            <a:pPr marL="274320" marR="0" lvl="0" indent="-27432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УФ лампы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не уменьшают микробный состав всего объема воздуха и поверхностей в помещениях</a:t>
            </a:r>
            <a:r>
              <a:rPr kumimoji="0" lang="ru-RU" sz="17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птичников 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не являются 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эффективными!!!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marR="0" lvl="0" indent="-27432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7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lvl="0" indent="-274320">
              <a:buFont typeface="Wingdings" pitchFamily="2" charset="2"/>
              <a:buChar char="Ø"/>
              <a:defRPr/>
            </a:pP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Применение УФ ламп с высокой интенсивностью излучения в присутствии животных опасно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  <a:endParaRPr lang="ru-RU" sz="1700" b="1" kern="0" dirty="0" smtClean="0">
              <a:solidFill>
                <a:sysClr val="windowText" lastClr="000000"/>
              </a:solidFill>
            </a:endParaRPr>
          </a:p>
          <a:p>
            <a:pPr marL="274320" lvl="0" indent="-274320">
              <a:buFont typeface="Wingdings" pitchFamily="2" charset="2"/>
              <a:buChar char="Ø"/>
              <a:defRPr/>
            </a:pPr>
            <a:endParaRPr lang="ru-RU" sz="1700" b="1" kern="0" dirty="0" smtClean="0">
              <a:solidFill>
                <a:sysClr val="windowText" lastClr="000000"/>
              </a:solidFill>
            </a:endParaRPr>
          </a:p>
          <a:p>
            <a:pPr marL="274320" lvl="0" indent="-274320">
              <a:buFont typeface="Wingdings" pitchFamily="2" charset="2"/>
              <a:buChar char="Ø"/>
              <a:defRPr/>
            </a:pPr>
            <a:r>
              <a:rPr lang="ru-RU" sz="1700" b="1" kern="0" dirty="0" smtClean="0">
                <a:solidFill>
                  <a:sysClr val="windowText" lastClr="000000"/>
                </a:solidFill>
              </a:rPr>
              <a:t>Использование УФ</a:t>
            </a:r>
            <a:r>
              <a:rPr lang="en-US" sz="1700" b="1" kern="0" dirty="0" smtClean="0">
                <a:solidFill>
                  <a:sysClr val="windowText" lastClr="000000"/>
                </a:solidFill>
              </a:rPr>
              <a:t>- </a:t>
            </a:r>
            <a:r>
              <a:rPr lang="ru-RU" sz="1700" b="1" kern="0" dirty="0" err="1" smtClean="0">
                <a:solidFill>
                  <a:sysClr val="windowText" lastClr="000000"/>
                </a:solidFill>
              </a:rPr>
              <a:t>рециркуляторов</a:t>
            </a:r>
            <a:r>
              <a:rPr lang="ru-RU" sz="1700" b="1" kern="0" dirty="0" smtClean="0">
                <a:solidFill>
                  <a:sysClr val="windowText" lastClr="000000"/>
                </a:solidFill>
              </a:rPr>
              <a:t> неэффективно</a:t>
            </a:r>
            <a:r>
              <a:rPr lang="ru-RU" sz="1700" kern="0" dirty="0" smtClean="0">
                <a:solidFill>
                  <a:sysClr val="windowText" lastClr="000000"/>
                </a:solidFill>
              </a:rPr>
              <a:t>, так как для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уничтожения микрофлоры и бактерий, они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должны быть подвержены УФ свету минимум на 3 секунды с близкого расстояния</a:t>
            </a:r>
            <a:r>
              <a:rPr lang="ru-RU" sz="1700" kern="0" noProof="0" dirty="0" smtClean="0">
                <a:solidFill>
                  <a:sysClr val="windowText" lastClr="000000"/>
                </a:solidFill>
              </a:rPr>
              <a:t>.</a:t>
            </a:r>
            <a:r>
              <a:rPr lang="ru-RU" sz="1700" kern="0" dirty="0" smtClean="0">
                <a:solidFill>
                  <a:sysClr val="windowText" lastClr="000000"/>
                </a:solidFill>
              </a:rPr>
              <a:t> А 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бактерии и вирусы быстро перемещаются в воздушном потоке,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обсеменяя воздух и поверхности в птичниках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они не успевают обрабатываться УФ лампами и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 будут уничтожены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274320" lvl="0" indent="-274320">
              <a:defRPr/>
            </a:pPr>
            <a:endParaRPr kumimoji="0" lang="ru-RU" sz="17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  <a:p>
            <a:pPr marL="274320" marR="0" lvl="0" indent="-27432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Применение различных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фильтров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для очистки воздуха является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неэффективным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lang="ru-RU" sz="1700" b="1" kern="0" dirty="0" smtClean="0">
                <a:solidFill>
                  <a:sysClr val="windowText" lastClr="000000"/>
                </a:solidFill>
              </a:rPr>
              <a:t>Ф</a:t>
            </a:r>
            <a:r>
              <a:rPr kumimoji="0" lang="ru-RU" sz="17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ильтры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являются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источниками загрязнений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 пропуская через себя воздух генерируют в него различные типы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патогенной микрофлоры и мелкодисперсную пыль.</a:t>
            </a: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17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52400" y="685800"/>
            <a:ext cx="89154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2075" tIns="46038" rIns="92075" bIns="46038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Неэффективность применения пассивных технологий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на птичнике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Рисунок 8" descr="IMG_1449.JPG"/>
          <p:cNvPicPr>
            <a:picLocks noChangeAspect="1"/>
          </p:cNvPicPr>
          <p:nvPr/>
        </p:nvPicPr>
        <p:blipFill>
          <a:blip r:embed="rId2" cstate="print"/>
          <a:srcRect l="16667" t="19790" b="5998"/>
          <a:stretch>
            <a:fillRect/>
          </a:stretch>
        </p:blipFill>
        <p:spPr>
          <a:xfrm>
            <a:off x="7239000" y="5257800"/>
            <a:ext cx="1428760" cy="114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IMG_1448.JPG"/>
          <p:cNvPicPr>
            <a:picLocks noChangeAspect="1"/>
          </p:cNvPicPr>
          <p:nvPr/>
        </p:nvPicPr>
        <p:blipFill>
          <a:blip r:embed="rId3" cstate="print"/>
          <a:srcRect l="15929" t="20354" b="3319"/>
          <a:stretch>
            <a:fillRect/>
          </a:stretch>
        </p:blipFill>
        <p:spPr>
          <a:xfrm>
            <a:off x="7239000" y="3971916"/>
            <a:ext cx="1428760" cy="1055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IMG_1451.JPG"/>
          <p:cNvPicPr>
            <a:picLocks noChangeAspect="1"/>
          </p:cNvPicPr>
          <p:nvPr/>
        </p:nvPicPr>
        <p:blipFill>
          <a:blip r:embed="rId4" cstate="print"/>
          <a:srcRect l="18174" t="15833" b="5000"/>
          <a:stretch>
            <a:fillRect/>
          </a:stretch>
        </p:blipFill>
        <p:spPr>
          <a:xfrm>
            <a:off x="7238999" y="1471586"/>
            <a:ext cx="1406769" cy="1041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FullSizeRender.jpg"/>
          <p:cNvPicPr>
            <a:picLocks noChangeAspect="1"/>
          </p:cNvPicPr>
          <p:nvPr/>
        </p:nvPicPr>
        <p:blipFill>
          <a:blip r:embed="rId5" cstate="print"/>
          <a:srcRect l="15549" t="19000" b="5000"/>
          <a:stretch>
            <a:fillRect/>
          </a:stretch>
        </p:blipFill>
        <p:spPr>
          <a:xfrm>
            <a:off x="7238999" y="2686032"/>
            <a:ext cx="1406769" cy="1036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ter_uf_.jpg"/>
          <p:cNvPicPr>
            <a:picLocks noChangeAspect="1"/>
          </p:cNvPicPr>
          <p:nvPr/>
        </p:nvPicPr>
        <p:blipFill>
          <a:blip r:embed="rId2" cstate="print"/>
          <a:srcRect b="12871"/>
          <a:stretch>
            <a:fillRect/>
          </a:stretch>
        </p:blipFill>
        <p:spPr>
          <a:xfrm rot="16200000" flipH="1">
            <a:off x="1987634" y="3193966"/>
            <a:ext cx="3181350" cy="197501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4800" y="990600"/>
            <a:ext cx="8358246" cy="13234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2575" indent="-282575" algn="ctr" eaLnBrk="0" hangingPunct="0"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ru-RU" sz="2000" dirty="0" smtClean="0">
                <a:ea typeface="Yu Gothic UI Light" pitchFamily="34" charset="-128"/>
                <a:cs typeface="Times New Roman" pitchFamily="18" charset="0"/>
              </a:rPr>
              <a:t>Применяемые технологии в оборудовании от компании </a:t>
            </a:r>
            <a:r>
              <a:rPr lang="ru-RU" sz="2000" b="1" dirty="0" smtClean="0">
                <a:ea typeface="Yu Gothic UI Light" pitchFamily="34" charset="-128"/>
                <a:cs typeface="Times New Roman" pitchFamily="18" charset="0"/>
              </a:rPr>
              <a:t>«</a:t>
            </a:r>
            <a:r>
              <a:rPr lang="en-US" sz="2000" b="1" dirty="0" smtClean="0">
                <a:ea typeface="Yu Gothic UI Light" pitchFamily="34" charset="-128"/>
                <a:cs typeface="Times New Roman" pitchFamily="18" charset="0"/>
              </a:rPr>
              <a:t>CLEARUS</a:t>
            </a:r>
            <a:r>
              <a:rPr lang="ru-RU" sz="2000" b="1" dirty="0" smtClean="0">
                <a:ea typeface="Yu Gothic UI Light" pitchFamily="34" charset="-128"/>
                <a:cs typeface="Times New Roman" pitchFamily="18" charset="0"/>
              </a:rPr>
              <a:t>» </a:t>
            </a:r>
            <a:r>
              <a:rPr lang="ru-RU" sz="2000" dirty="0" smtClean="0">
                <a:ea typeface="Yu Gothic UI Light" pitchFamily="34" charset="-128"/>
                <a:cs typeface="Times New Roman" pitchFamily="18" charset="0"/>
              </a:rPr>
              <a:t>основаны на </a:t>
            </a:r>
            <a:r>
              <a:rPr lang="ru-RU" sz="2000" b="1" dirty="0" smtClean="0">
                <a:ea typeface="Yu Gothic UI Light" pitchFamily="34" charset="-128"/>
                <a:cs typeface="Times New Roman" pitchFamily="18" charset="0"/>
              </a:rPr>
              <a:t>АКТИВНЫХ способах очистки воздуха,</a:t>
            </a:r>
            <a:r>
              <a:rPr lang="ru-RU" sz="2000" dirty="0" smtClean="0">
                <a:ea typeface="Yu Gothic UI Light" pitchFamily="34" charset="-128"/>
                <a:cs typeface="Times New Roman" pitchFamily="18" charset="0"/>
              </a:rPr>
              <a:t> в отличие от </a:t>
            </a:r>
            <a:r>
              <a:rPr lang="ru-RU" sz="2000" b="1" dirty="0" smtClean="0">
                <a:ea typeface="Yu Gothic UI Light" pitchFamily="34" charset="-128"/>
                <a:cs typeface="Times New Roman" pitchFamily="18" charset="0"/>
              </a:rPr>
              <a:t>ПАССИВНЫХ </a:t>
            </a:r>
            <a:r>
              <a:rPr lang="ru-RU" sz="2000" dirty="0" smtClean="0">
                <a:ea typeface="Yu Gothic UI Light" pitchFamily="34" charset="-128"/>
                <a:cs typeface="Times New Roman" pitchFamily="18" charset="0"/>
              </a:rPr>
              <a:t>технологий (фильтры, однополярные ионизаторы, электронные </a:t>
            </a:r>
            <a:r>
              <a:rPr lang="en-US" sz="2000" dirty="0" smtClean="0">
                <a:ea typeface="Yu Gothic UI Light" pitchFamily="34" charset="-128"/>
                <a:cs typeface="Times New Roman" pitchFamily="18" charset="0"/>
              </a:rPr>
              <a:t>“</a:t>
            </a:r>
            <a:r>
              <a:rPr lang="ru-RU" sz="2000" dirty="0" smtClean="0">
                <a:ea typeface="Yu Gothic UI Light" pitchFamily="34" charset="-128"/>
                <a:cs typeface="Times New Roman" pitchFamily="18" charset="0"/>
              </a:rPr>
              <a:t>очистители</a:t>
            </a:r>
            <a:r>
              <a:rPr lang="en-US" sz="2000" dirty="0" smtClean="0">
                <a:ea typeface="Yu Gothic UI Light" pitchFamily="34" charset="-128"/>
                <a:cs typeface="Times New Roman" pitchFamily="18" charset="0"/>
              </a:rPr>
              <a:t>”</a:t>
            </a:r>
            <a:r>
              <a:rPr lang="ru-RU" sz="2000" dirty="0" smtClean="0">
                <a:ea typeface="Yu Gothic UI Light" pitchFamily="34" charset="-128"/>
                <a:cs typeface="Times New Roman" pitchFamily="18" charset="0"/>
              </a:rPr>
              <a:t> воздуха, обычные УФ лампы).</a:t>
            </a:r>
            <a:endParaRPr lang="ru-RU" sz="2000" dirty="0"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438400"/>
            <a:ext cx="1576388" cy="15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267200"/>
            <a:ext cx="1614488" cy="15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2514600"/>
            <a:ext cx="1549400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9400" y="41910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2819400"/>
            <a:ext cx="1524000" cy="270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500034" y="2571744"/>
            <a:ext cx="8143932" cy="321471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500034" y="2500306"/>
            <a:ext cx="7929618" cy="307183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642910" y="6072206"/>
            <a:ext cx="7786742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2575" indent="-282575" algn="ctr" eaLnBrk="0" hangingPunct="0"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ru-RU" sz="2800" b="1" u="sng" dirty="0" smtClean="0">
                <a:solidFill>
                  <a:srgbClr val="FF0000"/>
                </a:solidFill>
                <a:cs typeface="Times New Roman" pitchFamily="18" charset="0"/>
              </a:rPr>
              <a:t>Пассивные технологии – НЕ РАБОТАЮТ!</a:t>
            </a:r>
            <a:endParaRPr lang="ru-RU" sz="24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0" y="357166"/>
            <a:ext cx="9144000" cy="1706562"/>
          </a:xfrm>
          <a:prstGeom prst="rect">
            <a:avLst/>
          </a:prstGeom>
        </p:spPr>
        <p:txBody>
          <a:bodyPr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>
              <a:defRPr/>
            </a:pPr>
            <a:r>
              <a:rPr lang="ru-RU" altLang="zh-TW" sz="2800" b="1" dirty="0" smtClean="0">
                <a:solidFill>
                  <a:srgbClr val="00B0F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itchFamily="34" charset="0"/>
                <a:ea typeface="新細明體" pitchFamily="18" charset="-120"/>
                <a:cs typeface="Calibri" pitchFamily="34" charset="0"/>
              </a:rPr>
              <a:t> Активные технологии</a:t>
            </a:r>
            <a:r>
              <a:rPr lang="ru-RU" altLang="zh-TW" sz="2800" b="1" dirty="0">
                <a:solidFill>
                  <a:srgbClr val="00B0F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itchFamily="34" charset="0"/>
                <a:ea typeface="新細明體" pitchFamily="18" charset="-120"/>
                <a:cs typeface="Calibri" pitchFamily="34" charset="0"/>
              </a:rPr>
              <a:t> </a:t>
            </a:r>
            <a:r>
              <a:rPr lang="ru-RU" altLang="zh-TW" sz="2800" b="1" dirty="0" smtClean="0">
                <a:solidFill>
                  <a:srgbClr val="00B0F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itchFamily="34" charset="0"/>
                <a:ea typeface="新細明體" pitchFamily="18" charset="-120"/>
                <a:cs typeface="Calibri" pitchFamily="34" charset="0"/>
              </a:rPr>
              <a:t>     </a:t>
            </a:r>
            <a:r>
              <a:rPr lang="ru-RU" altLang="zh-TW" sz="2800" b="1" i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itchFamily="34" charset="0"/>
                <a:ea typeface="新細明體" pitchFamily="18" charset="-120"/>
                <a:cs typeface="Calibri" pitchFamily="34" charset="0"/>
              </a:rPr>
              <a:t>против       </a:t>
            </a:r>
            <a:r>
              <a:rPr lang="ru-RU" altLang="zh-TW" sz="2800" b="1" dirty="0" smtClean="0">
                <a:solidFill>
                  <a:srgbClr val="FFC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itchFamily="34" charset="0"/>
                <a:ea typeface="新細明體" pitchFamily="18" charset="-120"/>
                <a:cs typeface="Calibri" pitchFamily="34" charset="0"/>
              </a:rPr>
              <a:t>Пассивных </a:t>
            </a:r>
            <a:r>
              <a:rPr lang="ru-RU" altLang="zh-TW" sz="2800" b="1" dirty="0">
                <a:solidFill>
                  <a:srgbClr val="FFC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itchFamily="34" charset="0"/>
                <a:ea typeface="新細明體" pitchFamily="18" charset="-120"/>
                <a:cs typeface="Calibri" pitchFamily="34" charset="0"/>
              </a:rPr>
              <a:t>технологий</a:t>
            </a:r>
            <a:endParaRPr lang="en-US" sz="2800" b="1" dirty="0">
              <a:solidFill>
                <a:srgbClr val="FFC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4857752" y="5072074"/>
            <a:ext cx="4143404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Calibri" pitchFamily="34" charset="0"/>
                <a:cs typeface="Calibri" pitchFamily="34" charset="0"/>
              </a:rPr>
              <a:t>Фильтры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Бактерицидные </a:t>
            </a:r>
            <a:r>
              <a:rPr lang="ru-RU" sz="2000" dirty="0">
                <a:latin typeface="Calibri" pitchFamily="34" charset="0"/>
                <a:cs typeface="Calibri" pitchFamily="34" charset="0"/>
              </a:rPr>
              <a:t>УФ лампы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" name="Picture 11" descr="DC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2285992"/>
            <a:ext cx="1862134" cy="1862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285720" y="6000768"/>
            <a:ext cx="2786082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Calibri" pitchFamily="34" charset="0"/>
                <a:cs typeface="Calibri" pitchFamily="34" charset="0"/>
              </a:rPr>
              <a:t>Оборудование</a:t>
            </a:r>
            <a:r>
              <a:rPr lang="ru-RU" sz="2000" dirty="0" smtClean="0">
                <a:latin typeface="Calibri" pitchFamily="34" charset="0"/>
                <a:ea typeface="新細明體" pitchFamily="18" charset="-120"/>
                <a:cs typeface="Calibri" pitchFamily="34" charset="0"/>
              </a:rPr>
              <a:t> </a:t>
            </a:r>
            <a:r>
              <a:rPr lang="en-US" sz="2000" dirty="0" smtClean="0">
                <a:latin typeface="Calibri" pitchFamily="34" charset="0"/>
                <a:ea typeface="新細明體" pitchFamily="18" charset="-120"/>
                <a:cs typeface="Calibri" pitchFamily="34" charset="0"/>
              </a:rPr>
              <a:t>CLEARUS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1" name="Picture 7" descr="E:\Фото\Фото оборудования\fresh_air_surround_purifier_1443583625_f7d49c9a_jpg_1024x102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643182"/>
            <a:ext cx="1452562" cy="1452562"/>
          </a:xfrm>
          <a:prstGeom prst="rect">
            <a:avLst/>
          </a:prstGeom>
          <a:noFill/>
        </p:spPr>
      </p:pic>
      <p:pic>
        <p:nvPicPr>
          <p:cNvPr id="22" name="Picture 8" descr="E:\Фото\Фото оборудования\activtek-induct-10000-400x400 (1).jpg"/>
          <p:cNvPicPr>
            <a:picLocks noChangeAspect="1" noChangeArrowheads="1"/>
          </p:cNvPicPr>
          <p:nvPr/>
        </p:nvPicPr>
        <p:blipFill>
          <a:blip r:embed="rId4" cstate="print"/>
          <a:srcRect t="5000" b="10625"/>
          <a:stretch>
            <a:fillRect/>
          </a:stretch>
        </p:blipFill>
        <p:spPr bwMode="auto">
          <a:xfrm>
            <a:off x="0" y="4429132"/>
            <a:ext cx="1624543" cy="1370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10" descr="E:\Фото\Фото оборудования\AS-10S _фото для презентаций.jpg"/>
          <p:cNvPicPr>
            <a:picLocks noChangeAspect="1" noChangeArrowheads="1"/>
          </p:cNvPicPr>
          <p:nvPr/>
        </p:nvPicPr>
        <p:blipFill>
          <a:blip r:embed="rId5" cstate="print"/>
          <a:srcRect t="18212" r="7281" b="2315"/>
          <a:stretch>
            <a:fillRect/>
          </a:stretch>
        </p:blipFill>
        <p:spPr bwMode="auto">
          <a:xfrm>
            <a:off x="1643042" y="2571744"/>
            <a:ext cx="1571636" cy="1796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 descr="filter_uf_.jpg"/>
          <p:cNvPicPr>
            <a:picLocks noChangeAspect="1"/>
          </p:cNvPicPr>
          <p:nvPr/>
        </p:nvPicPr>
        <p:blipFill>
          <a:blip r:embed="rId6" cstate="print"/>
          <a:srcRect b="12871"/>
          <a:stretch>
            <a:fillRect/>
          </a:stretch>
        </p:blipFill>
        <p:spPr>
          <a:xfrm rot="10800000" flipH="1">
            <a:off x="5715008" y="3643314"/>
            <a:ext cx="2357454" cy="1463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2462" y="3286124"/>
            <a:ext cx="955688" cy="1698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" descr="Похожее изображени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00364" y="2786058"/>
            <a:ext cx="2786082" cy="3088338"/>
          </a:xfrm>
          <a:prstGeom prst="rect">
            <a:avLst/>
          </a:prstGeom>
          <a:noFill/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57950" y="1714488"/>
            <a:ext cx="1076322" cy="1076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15272" y="1714488"/>
            <a:ext cx="1321239" cy="1287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28" descr="Без названия (1)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19200" y="1828800"/>
            <a:ext cx="876740" cy="68580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30" name="Picture 4" descr="E:\Фото\Производство в Украине\PureCloud\IMG_1275.JPEG"/>
          <p:cNvPicPr>
            <a:picLocks noChangeAspect="1" noChangeArrowheads="1"/>
          </p:cNvPicPr>
          <p:nvPr/>
        </p:nvPicPr>
        <p:blipFill>
          <a:blip r:embed="rId12" cstate="print"/>
          <a:srcRect l="4049" t="2614" r="4370" b="2614"/>
          <a:stretch>
            <a:fillRect/>
          </a:stretch>
        </p:blipFill>
        <p:spPr bwMode="auto">
          <a:xfrm>
            <a:off x="1676400" y="4419600"/>
            <a:ext cx="1263713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 txBox="1"/>
          <p:nvPr/>
        </p:nvSpPr>
        <p:spPr>
          <a:xfrm>
            <a:off x="381000" y="990600"/>
            <a:ext cx="8273415" cy="1246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spc="-5" dirty="0" err="1">
                <a:latin typeface="+mj-lt"/>
                <a:cs typeface="Times New Roman" panose="02020603050405020304" pitchFamily="18" charset="0"/>
              </a:rPr>
              <a:t>Мы</a:t>
            </a:r>
            <a:r>
              <a:rPr sz="2000" spc="-5" dirty="0">
                <a:latin typeface="+mj-lt"/>
                <a:cs typeface="Times New Roman" panose="02020603050405020304" pitchFamily="18" charset="0"/>
              </a:rPr>
              <a:t> </a:t>
            </a:r>
            <a:r>
              <a:rPr sz="2000" spc="-15" dirty="0" err="1" smtClean="0">
                <a:latin typeface="+mj-lt"/>
                <a:cs typeface="Times New Roman" panose="02020603050405020304" pitchFamily="18" charset="0"/>
              </a:rPr>
              <a:t>обеспечиваем</a:t>
            </a:r>
            <a:r>
              <a:rPr sz="2000" spc="-15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sz="2000" spc="-15" dirty="0" err="1" smtClean="0">
                <a:latin typeface="+mj-lt"/>
                <a:cs typeface="Times New Roman" panose="02020603050405020304" pitchFamily="18" charset="0"/>
              </a:rPr>
              <a:t>создани</a:t>
            </a:r>
            <a:r>
              <a:rPr lang="ru-RU" sz="2000" spc="-15" dirty="0" smtClean="0">
                <a:latin typeface="+mj-lt"/>
                <a:cs typeface="Times New Roman" panose="02020603050405020304" pitchFamily="18" charset="0"/>
              </a:rPr>
              <a:t>е</a:t>
            </a:r>
            <a:r>
              <a:rPr sz="2000" spc="-15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000" b="1" spc="-10" dirty="0" smtClean="0">
                <a:latin typeface="+mj-lt"/>
                <a:cs typeface="Times New Roman" panose="02020603050405020304" pitchFamily="18" charset="0"/>
              </a:rPr>
              <a:t>природных процессов очистки воздуха и поверхностей </a:t>
            </a:r>
            <a:r>
              <a:rPr lang="ru-RU" sz="2000" spc="-10" dirty="0" smtClean="0">
                <a:latin typeface="+mj-lt"/>
                <a:cs typeface="Times New Roman" panose="02020603050405020304" pitchFamily="18" charset="0"/>
              </a:rPr>
              <a:t>в закрытых помещениях</a:t>
            </a:r>
            <a:r>
              <a:rPr sz="2000" spc="-10" dirty="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sz="2000" dirty="0">
                <a:latin typeface="+mj-lt"/>
                <a:cs typeface="Times New Roman" panose="02020603050405020304" pitchFamily="18" charset="0"/>
              </a:rPr>
              <a:t>с </a:t>
            </a:r>
            <a:r>
              <a:rPr sz="2000" spc="-10" dirty="0">
                <a:latin typeface="+mj-lt"/>
                <a:cs typeface="Times New Roman" panose="02020603050405020304" pitchFamily="18" charset="0"/>
              </a:rPr>
              <a:t>помощью </a:t>
            </a:r>
            <a:r>
              <a:rPr sz="2000" spc="-15" dirty="0">
                <a:latin typeface="+mj-lt"/>
                <a:cs typeface="Times New Roman" panose="02020603050405020304" pitchFamily="18" charset="0"/>
              </a:rPr>
              <a:t>оборудования, </a:t>
            </a:r>
            <a:r>
              <a:rPr sz="2000" spc="-15" dirty="0" err="1">
                <a:latin typeface="+mj-lt"/>
                <a:cs typeface="Times New Roman" panose="02020603050405020304" pitchFamily="18" charset="0"/>
              </a:rPr>
              <a:t>действующего</a:t>
            </a:r>
            <a:r>
              <a:rPr sz="2000" spc="-15" dirty="0">
                <a:latin typeface="+mj-lt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+mj-lt"/>
                <a:cs typeface="Times New Roman" panose="02020603050405020304" pitchFamily="18" charset="0"/>
              </a:rPr>
              <a:t>на</a:t>
            </a:r>
            <a:r>
              <a:rPr sz="2000" spc="-5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sz="2000" spc="-10" dirty="0" err="1">
                <a:latin typeface="+mj-lt"/>
                <a:cs typeface="Times New Roman" panose="02020603050405020304" pitchFamily="18" charset="0"/>
              </a:rPr>
              <a:t>основе</a:t>
            </a:r>
            <a:r>
              <a:rPr sz="2000" spc="-10" dirty="0">
                <a:latin typeface="+mj-lt"/>
                <a:cs typeface="Times New Roman" panose="02020603050405020304" pitchFamily="18" charset="0"/>
              </a:rPr>
              <a:t> </a:t>
            </a:r>
            <a:r>
              <a:rPr sz="2000" b="1" spc="-5" dirty="0" err="1" smtClean="0">
                <a:latin typeface="+mj-lt"/>
                <a:cs typeface="Times New Roman" panose="02020603050405020304" pitchFamily="18" charset="0"/>
              </a:rPr>
              <a:t>новейших</a:t>
            </a:r>
            <a:r>
              <a:rPr lang="ru-RU" sz="2000" b="1" spc="-5" dirty="0" smtClean="0">
                <a:latin typeface="+mj-lt"/>
                <a:cs typeface="Times New Roman" panose="02020603050405020304" pitchFamily="18" charset="0"/>
              </a:rPr>
              <a:t> и</a:t>
            </a:r>
            <a:r>
              <a:rPr sz="2000" b="1" spc="-5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+mj-lt"/>
                <a:cs typeface="Times New Roman" panose="02020603050405020304" pitchFamily="18" charset="0"/>
              </a:rPr>
              <a:t>прогрессивных</a:t>
            </a:r>
            <a:r>
              <a:rPr sz="2000" b="1" spc="434" dirty="0">
                <a:latin typeface="+mj-lt"/>
                <a:cs typeface="Times New Roman" panose="02020603050405020304" pitchFamily="18" charset="0"/>
              </a:rPr>
              <a:t> </a:t>
            </a:r>
            <a:r>
              <a:rPr sz="2000" b="1" spc="-10" dirty="0">
                <a:latin typeface="+mj-lt"/>
                <a:cs typeface="Times New Roman" panose="02020603050405020304" pitchFamily="18" charset="0"/>
              </a:rPr>
              <a:t>технологий.</a:t>
            </a:r>
            <a:endParaRPr sz="2000" b="1" dirty="0">
              <a:latin typeface="+mj-l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381000" y="2057400"/>
            <a:ext cx="8763000" cy="3077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2000" dirty="0" smtClean="0">
                <a:latin typeface="+mj-lt"/>
                <a:cs typeface="Times New Roman" pitchFamily="18" charset="0"/>
              </a:rPr>
              <a:t>Наша  компания использует технологию </a:t>
            </a:r>
            <a:r>
              <a:rPr lang="en-US" sz="2000" b="1" dirty="0" err="1" smtClean="0">
                <a:latin typeface="+mj-lt"/>
                <a:cs typeface="Times New Roman" pitchFamily="18" charset="0"/>
              </a:rPr>
              <a:t>ActivePure</a:t>
            </a:r>
            <a:r>
              <a:rPr lang="en-US" sz="2000" b="1" dirty="0" smtClean="0">
                <a:latin typeface="+mj-lt"/>
                <a:cs typeface="Times New Roman" pitchFamily="18" charset="0"/>
              </a:rPr>
              <a:t>®</a:t>
            </a:r>
            <a:r>
              <a:rPr lang="en-US" sz="2000" dirty="0" smtClean="0">
                <a:latin typeface="+mj-lt"/>
                <a:cs typeface="Times New Roman" pitchFamily="18" charset="0"/>
              </a:rPr>
              <a:t>,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которая на сегодняшний день является самой 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эффективной по очистке и регенерации воздуха.</a:t>
            </a:r>
          </a:p>
          <a:p>
            <a:endParaRPr lang="ru-RU" sz="2000" dirty="0" smtClean="0">
              <a:latin typeface="+mj-lt"/>
              <a:cs typeface="Times New Roman" pitchFamily="18" charset="0"/>
            </a:endParaRPr>
          </a:p>
          <a:p>
            <a:r>
              <a:rPr lang="ru-RU" sz="2000" dirty="0" smtClean="0">
                <a:latin typeface="+mj-lt"/>
                <a:cs typeface="Times New Roman" pitchFamily="18" charset="0"/>
              </a:rPr>
              <a:t>Технология </a:t>
            </a:r>
            <a:r>
              <a:rPr lang="ru-RU" sz="2000" b="1" dirty="0" err="1" smtClean="0">
                <a:latin typeface="+mj-lt"/>
                <a:cs typeface="Times New Roman" pitchFamily="18" charset="0"/>
              </a:rPr>
              <a:t>ActivePure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®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основывается на исследованиях и разработках для 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Международной Космической Программы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по очистке и 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регенерации* воздуха</a:t>
            </a:r>
            <a:r>
              <a:rPr lang="ru-RU" sz="2000" dirty="0" smtClean="0">
                <a:latin typeface="+mj-lt"/>
                <a:cs typeface="Times New Roman" pitchFamily="18" charset="0"/>
              </a:rPr>
              <a:t>, и сокращению вредных загрязняющих веществ в помещениях.</a:t>
            </a:r>
          </a:p>
          <a:p>
            <a:endParaRPr lang="ru-RU" sz="2000" dirty="0" smtClean="0">
              <a:latin typeface="+mj-lt"/>
              <a:cs typeface="Times New Roman" pitchFamily="18" charset="0"/>
            </a:endParaRPr>
          </a:p>
          <a:p>
            <a:r>
              <a:rPr lang="ru-RU" sz="2000" dirty="0" smtClean="0">
                <a:latin typeface="+mj-lt"/>
                <a:cs typeface="Times New Roman" pitchFamily="18" charset="0"/>
              </a:rPr>
              <a:t>Компания «</a:t>
            </a:r>
            <a:r>
              <a:rPr lang="en-US" sz="2000" b="1" dirty="0" smtClean="0">
                <a:latin typeface="+mj-lt"/>
                <a:cs typeface="Times New Roman" pitchFamily="18" charset="0"/>
              </a:rPr>
              <a:t>CLEARUS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» получила право на применение знака «</a:t>
            </a:r>
            <a:r>
              <a:rPr lang="en-US" sz="2000" b="1" dirty="0" smtClean="0">
                <a:latin typeface="+mj-lt"/>
                <a:cs typeface="Times New Roman" pitchFamily="18" charset="0"/>
              </a:rPr>
              <a:t>Certified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+mj-lt"/>
                <a:cs typeface="Times New Roman" pitchFamily="18" charset="0"/>
              </a:rPr>
              <a:t>Space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+mj-lt"/>
                <a:cs typeface="Times New Roman" pitchFamily="18" charset="0"/>
              </a:rPr>
              <a:t>Technology»,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подтверждающего статус сертифицированной 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космической технологии </a:t>
            </a:r>
            <a:r>
              <a:rPr lang="en-US" sz="2000" b="1" dirty="0" err="1" smtClean="0">
                <a:latin typeface="+mj-lt"/>
                <a:cs typeface="Times New Roman" pitchFamily="18" charset="0"/>
              </a:rPr>
              <a:t>ActivePure</a:t>
            </a:r>
            <a:r>
              <a:rPr lang="en-US" sz="2000" dirty="0" smtClean="0">
                <a:latin typeface="+mj-lt"/>
                <a:cs typeface="Times New Roman" pitchFamily="18" charset="0"/>
              </a:rPr>
              <a:t>®,</a:t>
            </a:r>
            <a:r>
              <a:rPr lang="ru-RU" sz="2000" dirty="0" smtClean="0">
                <a:latin typeface="+mj-lt"/>
                <a:cs typeface="Times New Roman" pitchFamily="18" charset="0"/>
              </a:rPr>
              <a:t> в поставляемом ей оборудовании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. </a:t>
            </a:r>
          </a:p>
        </p:txBody>
      </p:sp>
      <p:sp>
        <p:nvSpPr>
          <p:cNvPr id="8" name="object 14"/>
          <p:cNvSpPr/>
          <p:nvPr/>
        </p:nvSpPr>
        <p:spPr>
          <a:xfrm>
            <a:off x="3810000" y="5257800"/>
            <a:ext cx="1600200" cy="91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472" y="6215082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cs typeface="Times New Roman" pitchFamily="18" charset="0"/>
              </a:rPr>
              <a:t>*Регенерация воздуха  </a:t>
            </a:r>
            <a:r>
              <a:rPr lang="ru-RU" sz="1600" dirty="0" smtClean="0">
                <a:cs typeface="Times New Roman" pitchFamily="18" charset="0"/>
              </a:rPr>
              <a:t>– это восстановление нормального природного состава воздуха, </a:t>
            </a:r>
          </a:p>
          <a:p>
            <a:r>
              <a:rPr lang="ru-RU" sz="1600" dirty="0" smtClean="0">
                <a:cs typeface="Times New Roman" pitchFamily="18" charset="0"/>
              </a:rPr>
              <a:t>изменившегося вследствие жизнедеятельности людей, работы технических устройств. </a:t>
            </a: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9200" y="6324600"/>
            <a:ext cx="67056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12700" marR="5080" indent="-635" algn="ctr">
              <a:lnSpc>
                <a:spcPct val="100000"/>
              </a:lnSpc>
            </a:pPr>
            <a:r>
              <a:rPr lang="ru-RU" sz="2400" b="1" dirty="0" smtClean="0">
                <a:solidFill>
                  <a:srgbClr val="0066CC"/>
                </a:solidFill>
                <a:latin typeface="+mj-lt"/>
                <a:cs typeface="Times New Roman" panose="02020603050405020304" pitchFamily="18" charset="0"/>
              </a:rPr>
              <a:t>Канзасский  </a:t>
            </a:r>
            <a:r>
              <a:rPr lang="ru-RU" sz="2400" b="1" spc="-20" dirty="0" smtClean="0">
                <a:solidFill>
                  <a:srgbClr val="0066CC"/>
                </a:solidFill>
                <a:latin typeface="+mj-lt"/>
                <a:cs typeface="Times New Roman" panose="02020603050405020304" pitchFamily="18" charset="0"/>
              </a:rPr>
              <a:t>г</a:t>
            </a:r>
            <a:r>
              <a:rPr lang="ru-RU" sz="2400" b="1" spc="-25" dirty="0" smtClean="0">
                <a:solidFill>
                  <a:srgbClr val="0066CC"/>
                </a:solidFill>
                <a:latin typeface="+mj-lt"/>
                <a:cs typeface="Times New Roman" panose="02020603050405020304" pitchFamily="18" charset="0"/>
              </a:rPr>
              <a:t>о</a:t>
            </a:r>
            <a:r>
              <a:rPr lang="ru-RU" sz="2400" b="1" dirty="0" smtClean="0">
                <a:solidFill>
                  <a:srgbClr val="0066CC"/>
                </a:solidFill>
                <a:latin typeface="+mj-lt"/>
                <a:cs typeface="Times New Roman" panose="02020603050405020304" pitchFamily="18" charset="0"/>
              </a:rPr>
              <a:t>с</a:t>
            </a:r>
            <a:r>
              <a:rPr lang="ru-RU" sz="2400" b="1" spc="-85" dirty="0" smtClean="0">
                <a:solidFill>
                  <a:srgbClr val="0066CC"/>
                </a:solidFill>
                <a:latin typeface="+mj-lt"/>
                <a:cs typeface="Times New Roman" panose="02020603050405020304" pitchFamily="18" charset="0"/>
              </a:rPr>
              <a:t>у</a:t>
            </a:r>
            <a:r>
              <a:rPr lang="ru-RU" sz="2400" b="1" dirty="0" smtClean="0">
                <a:solidFill>
                  <a:srgbClr val="0066CC"/>
                </a:solidFill>
                <a:latin typeface="+mj-lt"/>
                <a:cs typeface="Times New Roman" panose="02020603050405020304" pitchFamily="18" charset="0"/>
              </a:rPr>
              <a:t>дарс</a:t>
            </a:r>
            <a:r>
              <a:rPr lang="ru-RU" sz="2400" b="1" spc="-35" dirty="0" smtClean="0">
                <a:solidFill>
                  <a:srgbClr val="0066CC"/>
                </a:solidFill>
                <a:latin typeface="+mj-lt"/>
                <a:cs typeface="Times New Roman" panose="02020603050405020304" pitchFamily="18" charset="0"/>
              </a:rPr>
              <a:t>т</a:t>
            </a:r>
            <a:r>
              <a:rPr lang="ru-RU" sz="2400" b="1" spc="-20" dirty="0" smtClean="0">
                <a:solidFill>
                  <a:srgbClr val="0066CC"/>
                </a:solidFill>
                <a:latin typeface="+mj-lt"/>
                <a:cs typeface="Times New Roman" panose="02020603050405020304" pitchFamily="18" charset="0"/>
              </a:rPr>
              <a:t>в</a:t>
            </a:r>
            <a:r>
              <a:rPr lang="ru-RU" sz="2400" b="1" dirty="0" smtClean="0">
                <a:solidFill>
                  <a:srgbClr val="0066CC"/>
                </a:solidFill>
                <a:latin typeface="+mj-lt"/>
                <a:cs typeface="Times New Roman" panose="02020603050405020304" pitchFamily="18" charset="0"/>
              </a:rPr>
              <a:t>енн</a:t>
            </a:r>
            <a:r>
              <a:rPr lang="ru-RU" sz="2400" b="1" spc="5" dirty="0" smtClean="0">
                <a:solidFill>
                  <a:srgbClr val="0066CC"/>
                </a:solidFill>
                <a:latin typeface="+mj-lt"/>
                <a:cs typeface="Times New Roman" panose="02020603050405020304" pitchFamily="18" charset="0"/>
              </a:rPr>
              <a:t>ы</a:t>
            </a:r>
            <a:r>
              <a:rPr lang="ru-RU" sz="2400" b="1" dirty="0" smtClean="0">
                <a:solidFill>
                  <a:srgbClr val="0066CC"/>
                </a:solidFill>
                <a:latin typeface="+mj-lt"/>
                <a:cs typeface="Times New Roman" panose="02020603050405020304" pitchFamily="18" charset="0"/>
              </a:rPr>
              <a:t>й  </a:t>
            </a:r>
            <a:r>
              <a:rPr lang="ru-RU" sz="2400" b="1" spc="-10" dirty="0" smtClean="0">
                <a:solidFill>
                  <a:srgbClr val="0066CC"/>
                </a:solidFill>
                <a:latin typeface="+mj-lt"/>
                <a:cs typeface="Times New Roman" panose="02020603050405020304" pitchFamily="18" charset="0"/>
              </a:rPr>
              <a:t>университет</a:t>
            </a:r>
            <a:endParaRPr lang="ru-RU" sz="2400" dirty="0">
              <a:solidFill>
                <a:srgbClr val="0066CC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9789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2743200"/>
            <a:ext cx="66437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  <a:cs typeface="Times New Roman" pitchFamily="18" charset="0"/>
              </a:rPr>
              <a:t> •</a:t>
            </a:r>
            <a:r>
              <a:rPr lang="ru-RU" b="1" dirty="0" smtClean="0">
                <a:latin typeface="+mj-lt"/>
                <a:cs typeface="Times New Roman" pitchFamily="18" charset="0"/>
              </a:rPr>
              <a:t>Стафилококк </a:t>
            </a:r>
            <a:r>
              <a:rPr lang="ru-RU" i="1" dirty="0" smtClean="0">
                <a:latin typeface="+mj-lt"/>
                <a:cs typeface="Times New Roman" pitchFamily="18" charset="0"/>
              </a:rPr>
              <a:t>(</a:t>
            </a:r>
            <a:r>
              <a:rPr lang="ru-RU" i="1" dirty="0" err="1" smtClean="0">
                <a:latin typeface="+mj-lt"/>
                <a:cs typeface="Times New Roman" pitchFamily="18" charset="0"/>
              </a:rPr>
              <a:t>Staphylococcus</a:t>
            </a:r>
            <a:r>
              <a:rPr lang="ru-RU" i="1" dirty="0" smtClean="0">
                <a:latin typeface="+mj-lt"/>
                <a:cs typeface="Times New Roman" pitchFamily="18" charset="0"/>
              </a:rPr>
              <a:t> </a:t>
            </a:r>
            <a:r>
              <a:rPr lang="ru-RU" i="1" dirty="0" err="1" smtClean="0">
                <a:latin typeface="+mj-lt"/>
                <a:cs typeface="Times New Roman" pitchFamily="18" charset="0"/>
              </a:rPr>
              <a:t>aureus</a:t>
            </a:r>
            <a:r>
              <a:rPr lang="ru-RU" i="1" dirty="0" smtClean="0">
                <a:latin typeface="+mj-lt"/>
                <a:cs typeface="Times New Roman" pitchFamily="18" charset="0"/>
              </a:rPr>
              <a:t>)</a:t>
            </a:r>
            <a:r>
              <a:rPr lang="ru-RU" dirty="0" smtClean="0">
                <a:latin typeface="+mj-lt"/>
                <a:cs typeface="Times New Roman" pitchFamily="18" charset="0"/>
              </a:rPr>
              <a:t>: уменьшение на 98.5%</a:t>
            </a:r>
          </a:p>
          <a:p>
            <a:r>
              <a:rPr lang="ru-RU" dirty="0" smtClean="0">
                <a:latin typeface="+mj-lt"/>
                <a:cs typeface="Times New Roman" pitchFamily="18" charset="0"/>
              </a:rPr>
              <a:t>•</a:t>
            </a:r>
            <a:r>
              <a:rPr lang="ru-RU" b="1" dirty="0" smtClean="0">
                <a:latin typeface="+mj-lt"/>
                <a:cs typeface="Times New Roman" pitchFamily="18" charset="0"/>
              </a:rPr>
              <a:t>Устойчивый к антибиотикам стафилококк </a:t>
            </a:r>
            <a:r>
              <a:rPr lang="ru-RU" i="1" dirty="0" smtClean="0">
                <a:latin typeface="+mj-lt"/>
                <a:cs typeface="Times New Roman" pitchFamily="18" charset="0"/>
              </a:rPr>
              <a:t>(</a:t>
            </a:r>
            <a:r>
              <a:rPr lang="ru-RU" i="1" dirty="0" err="1" smtClean="0">
                <a:latin typeface="+mj-lt"/>
                <a:cs typeface="Times New Roman" pitchFamily="18" charset="0"/>
              </a:rPr>
              <a:t>MethycillinResistant</a:t>
            </a:r>
            <a:r>
              <a:rPr lang="ru-RU" i="1" dirty="0" smtClean="0">
                <a:latin typeface="+mj-lt"/>
                <a:cs typeface="Times New Roman" pitchFamily="18" charset="0"/>
              </a:rPr>
              <a:t> </a:t>
            </a:r>
            <a:r>
              <a:rPr lang="ru-RU" i="1" dirty="0" err="1" smtClean="0">
                <a:latin typeface="+mj-lt"/>
                <a:cs typeface="Times New Roman" pitchFamily="18" charset="0"/>
              </a:rPr>
              <a:t>Staphylococcus</a:t>
            </a:r>
            <a:r>
              <a:rPr lang="ru-RU" i="1" dirty="0" smtClean="0">
                <a:latin typeface="+mj-lt"/>
                <a:cs typeface="Times New Roman" pitchFamily="18" charset="0"/>
              </a:rPr>
              <a:t> </a:t>
            </a:r>
            <a:r>
              <a:rPr lang="ru-RU" i="1" dirty="0" err="1" smtClean="0">
                <a:latin typeface="+mj-lt"/>
                <a:cs typeface="Times New Roman" pitchFamily="18" charset="0"/>
              </a:rPr>
              <a:t>aureus</a:t>
            </a:r>
            <a:r>
              <a:rPr lang="ru-RU" i="1" dirty="0" smtClean="0">
                <a:latin typeface="+mj-lt"/>
                <a:cs typeface="Times New Roman" pitchFamily="18" charset="0"/>
              </a:rPr>
              <a:t>)</a:t>
            </a:r>
            <a:r>
              <a:rPr lang="ru-RU" dirty="0" smtClean="0">
                <a:latin typeface="+mj-lt"/>
                <a:cs typeface="Times New Roman" pitchFamily="18" charset="0"/>
              </a:rPr>
              <a:t>: уменьшение на 99.8%</a:t>
            </a:r>
          </a:p>
          <a:p>
            <a:r>
              <a:rPr lang="ru-RU" dirty="0" smtClean="0">
                <a:latin typeface="+mj-lt"/>
                <a:cs typeface="Times New Roman" pitchFamily="18" charset="0"/>
              </a:rPr>
              <a:t>•</a:t>
            </a:r>
            <a:r>
              <a:rPr lang="ru-RU" b="1" dirty="0" smtClean="0">
                <a:latin typeface="+mj-lt"/>
                <a:cs typeface="Times New Roman" pitchFamily="18" charset="0"/>
              </a:rPr>
              <a:t>Кишечная палочка </a:t>
            </a:r>
            <a:r>
              <a:rPr lang="ru-RU" b="1" dirty="0" err="1" smtClean="0">
                <a:latin typeface="+mj-lt"/>
                <a:cs typeface="Times New Roman" pitchFamily="18" charset="0"/>
              </a:rPr>
              <a:t>E-Coli</a:t>
            </a:r>
            <a:r>
              <a:rPr lang="ru-RU" b="1" dirty="0" smtClean="0">
                <a:latin typeface="+mj-lt"/>
                <a:cs typeface="Times New Roman" pitchFamily="18" charset="0"/>
              </a:rPr>
              <a:t> </a:t>
            </a:r>
            <a:r>
              <a:rPr lang="ru-RU" i="1" dirty="0" smtClean="0">
                <a:latin typeface="+mj-lt"/>
                <a:cs typeface="Times New Roman" pitchFamily="18" charset="0"/>
              </a:rPr>
              <a:t>(</a:t>
            </a:r>
            <a:r>
              <a:rPr lang="ru-RU" i="1" dirty="0" err="1" smtClean="0">
                <a:latin typeface="+mj-lt"/>
                <a:cs typeface="Times New Roman" pitchFamily="18" charset="0"/>
              </a:rPr>
              <a:t>Escherichia</a:t>
            </a:r>
            <a:r>
              <a:rPr lang="ru-RU" i="1" dirty="0" smtClean="0">
                <a:latin typeface="+mj-lt"/>
                <a:cs typeface="Times New Roman" pitchFamily="18" charset="0"/>
              </a:rPr>
              <a:t> </a:t>
            </a:r>
            <a:r>
              <a:rPr lang="ru-RU" i="1" dirty="0" err="1" smtClean="0">
                <a:latin typeface="+mj-lt"/>
                <a:cs typeface="Times New Roman" pitchFamily="18" charset="0"/>
              </a:rPr>
              <a:t>coli</a:t>
            </a:r>
            <a:r>
              <a:rPr lang="ru-RU" i="1" dirty="0" smtClean="0">
                <a:latin typeface="+mj-lt"/>
                <a:cs typeface="Times New Roman" pitchFamily="18" charset="0"/>
              </a:rPr>
              <a:t>)</a:t>
            </a:r>
            <a:r>
              <a:rPr lang="ru-RU" dirty="0" smtClean="0">
                <a:latin typeface="+mj-lt"/>
                <a:cs typeface="Times New Roman" pitchFamily="18" charset="0"/>
              </a:rPr>
              <a:t>: уменьшение на 98.1% </a:t>
            </a:r>
          </a:p>
          <a:p>
            <a:r>
              <a:rPr lang="ru-RU" dirty="0" smtClean="0">
                <a:latin typeface="+mj-lt"/>
                <a:cs typeface="Times New Roman" pitchFamily="18" charset="0"/>
              </a:rPr>
              <a:t>•</a:t>
            </a:r>
            <a:r>
              <a:rPr lang="ru-RU" b="1" dirty="0" smtClean="0">
                <a:latin typeface="+mj-lt"/>
                <a:cs typeface="Times New Roman" pitchFamily="18" charset="0"/>
              </a:rPr>
              <a:t>Сибирская язва</a:t>
            </a:r>
            <a:r>
              <a:rPr lang="ru-RU" dirty="0" smtClean="0">
                <a:latin typeface="+mj-lt"/>
                <a:cs typeface="Times New Roman" pitchFamily="18" charset="0"/>
              </a:rPr>
              <a:t>(</a:t>
            </a:r>
            <a:r>
              <a:rPr lang="ru-RU" i="1" dirty="0" err="1" smtClean="0">
                <a:latin typeface="+mj-lt"/>
                <a:cs typeface="Times New Roman" pitchFamily="18" charset="0"/>
              </a:rPr>
              <a:t>Bacillus</a:t>
            </a:r>
            <a:r>
              <a:rPr lang="ru-RU" i="1" dirty="0" smtClean="0">
                <a:latin typeface="+mj-lt"/>
                <a:cs typeface="Times New Roman" pitchFamily="18" charset="0"/>
              </a:rPr>
              <a:t> </a:t>
            </a:r>
            <a:r>
              <a:rPr lang="ru-RU" dirty="0" err="1" smtClean="0">
                <a:latin typeface="+mj-lt"/>
                <a:cs typeface="Times New Roman" pitchFamily="18" charset="0"/>
              </a:rPr>
              <a:t>spp</a:t>
            </a:r>
            <a:r>
              <a:rPr lang="ru-RU" dirty="0" smtClean="0">
                <a:latin typeface="+mj-lt"/>
                <a:cs typeface="Times New Roman" pitchFamily="18" charset="0"/>
              </a:rPr>
              <a:t>.): уменьшение на 99.38%</a:t>
            </a:r>
          </a:p>
          <a:p>
            <a:r>
              <a:rPr lang="ru-RU" dirty="0" smtClean="0">
                <a:latin typeface="+mj-lt"/>
                <a:cs typeface="Times New Roman" pitchFamily="18" charset="0"/>
              </a:rPr>
              <a:t>•</a:t>
            </a:r>
            <a:r>
              <a:rPr lang="ru-RU" b="1" dirty="0" smtClean="0">
                <a:latin typeface="+mj-lt"/>
                <a:cs typeface="Times New Roman" pitchFamily="18" charset="0"/>
              </a:rPr>
              <a:t>Стрептококк </a:t>
            </a:r>
            <a:r>
              <a:rPr lang="ru-RU" i="1" dirty="0" smtClean="0">
                <a:latin typeface="+mj-lt"/>
                <a:cs typeface="Times New Roman" pitchFamily="18" charset="0"/>
              </a:rPr>
              <a:t>(</a:t>
            </a:r>
            <a:r>
              <a:rPr lang="ru-RU" i="1" dirty="0" err="1" smtClean="0">
                <a:latin typeface="+mj-lt"/>
                <a:cs typeface="Times New Roman" pitchFamily="18" charset="0"/>
              </a:rPr>
              <a:t>Streptococcus</a:t>
            </a:r>
            <a:r>
              <a:rPr lang="ru-RU" i="1" dirty="0" smtClean="0">
                <a:latin typeface="+mj-lt"/>
                <a:cs typeface="Times New Roman" pitchFamily="18" charset="0"/>
              </a:rPr>
              <a:t> </a:t>
            </a:r>
            <a:r>
              <a:rPr lang="ru-RU" dirty="0" err="1" smtClean="0">
                <a:latin typeface="+mj-lt"/>
                <a:cs typeface="Times New Roman" pitchFamily="18" charset="0"/>
              </a:rPr>
              <a:t>spp</a:t>
            </a:r>
            <a:r>
              <a:rPr lang="ru-RU" dirty="0" smtClean="0">
                <a:latin typeface="+mj-lt"/>
                <a:cs typeface="Times New Roman" pitchFamily="18" charset="0"/>
              </a:rPr>
              <a:t>.): уменьшение на 96.4%</a:t>
            </a:r>
          </a:p>
          <a:p>
            <a:r>
              <a:rPr lang="ru-RU" dirty="0" smtClean="0">
                <a:latin typeface="+mj-lt"/>
                <a:cs typeface="Times New Roman" pitchFamily="18" charset="0"/>
              </a:rPr>
              <a:t>•</a:t>
            </a:r>
            <a:r>
              <a:rPr lang="ru-RU" b="1" dirty="0" err="1" smtClean="0">
                <a:latin typeface="+mj-lt"/>
                <a:cs typeface="Times New Roman" pitchFamily="18" charset="0"/>
              </a:rPr>
              <a:t>Pseudomonas</a:t>
            </a:r>
            <a:r>
              <a:rPr lang="ru-RU" b="1" dirty="0" smtClean="0">
                <a:latin typeface="+mj-lt"/>
                <a:cs typeface="Times New Roman" pitchFamily="18" charset="0"/>
              </a:rPr>
              <a:t> </a:t>
            </a:r>
            <a:r>
              <a:rPr lang="ru-RU" b="1" dirty="0" err="1" smtClean="0">
                <a:latin typeface="+mj-lt"/>
                <a:cs typeface="Times New Roman" pitchFamily="18" charset="0"/>
              </a:rPr>
              <a:t>aureuginosa</a:t>
            </a:r>
            <a:r>
              <a:rPr lang="ru-RU" dirty="0" smtClean="0">
                <a:latin typeface="+mj-lt"/>
                <a:cs typeface="Times New Roman" pitchFamily="18" charset="0"/>
              </a:rPr>
              <a:t>: уменьшение на 99.0%</a:t>
            </a:r>
          </a:p>
          <a:p>
            <a:r>
              <a:rPr lang="ru-RU" dirty="0" smtClean="0">
                <a:latin typeface="+mj-lt"/>
                <a:cs typeface="Times New Roman" pitchFamily="18" charset="0"/>
              </a:rPr>
              <a:t>•</a:t>
            </a:r>
            <a:r>
              <a:rPr lang="ru-RU" b="1" dirty="0" smtClean="0">
                <a:latin typeface="+mj-lt"/>
                <a:cs typeface="Times New Roman" pitchFamily="18" charset="0"/>
              </a:rPr>
              <a:t>Листерия</a:t>
            </a:r>
            <a:r>
              <a:rPr lang="ru-RU" dirty="0" smtClean="0">
                <a:latin typeface="+mj-lt"/>
                <a:cs typeface="Times New Roman" pitchFamily="18" charset="0"/>
              </a:rPr>
              <a:t>: уменьшение на 99.75%</a:t>
            </a:r>
          </a:p>
          <a:p>
            <a:r>
              <a:rPr lang="ru-RU" dirty="0" smtClean="0">
                <a:latin typeface="+mj-lt"/>
                <a:cs typeface="Times New Roman" pitchFamily="18" charset="0"/>
              </a:rPr>
              <a:t>•</a:t>
            </a:r>
            <a:r>
              <a:rPr lang="ru-RU" b="1" dirty="0" smtClean="0">
                <a:latin typeface="+mj-lt"/>
                <a:cs typeface="Times New Roman" pitchFamily="18" charset="0"/>
              </a:rPr>
              <a:t>Грибы </a:t>
            </a:r>
            <a:r>
              <a:rPr lang="ru-RU" b="1" dirty="0" err="1" smtClean="0">
                <a:latin typeface="+mj-lt"/>
                <a:cs typeface="Times New Roman" pitchFamily="18" charset="0"/>
              </a:rPr>
              <a:t>кандиды</a:t>
            </a:r>
            <a:r>
              <a:rPr lang="ru-RU" dirty="0" smtClean="0">
                <a:latin typeface="+mj-lt"/>
                <a:cs typeface="Times New Roman" pitchFamily="18" charset="0"/>
              </a:rPr>
              <a:t>: уменьшение на 99.92%</a:t>
            </a:r>
          </a:p>
          <a:p>
            <a:r>
              <a:rPr lang="ru-RU" dirty="0" smtClean="0">
                <a:latin typeface="+mj-lt"/>
                <a:cs typeface="Times New Roman" pitchFamily="18" charset="0"/>
              </a:rPr>
              <a:t>•</a:t>
            </a:r>
            <a:r>
              <a:rPr lang="ru-RU" b="1" dirty="0" smtClean="0">
                <a:latin typeface="+mj-lt"/>
                <a:cs typeface="Times New Roman" pitchFamily="18" charset="0"/>
              </a:rPr>
              <a:t>Чёрная плесень </a:t>
            </a:r>
            <a:r>
              <a:rPr lang="ru-RU" i="1" dirty="0" smtClean="0">
                <a:latin typeface="+mj-lt"/>
                <a:cs typeface="Times New Roman" pitchFamily="18" charset="0"/>
              </a:rPr>
              <a:t>(</a:t>
            </a:r>
            <a:r>
              <a:rPr lang="ru-RU" i="1" dirty="0" err="1" smtClean="0">
                <a:latin typeface="+mj-lt"/>
                <a:cs typeface="Times New Roman" pitchFamily="18" charset="0"/>
              </a:rPr>
              <a:t>Stachybotryschartarum</a:t>
            </a:r>
            <a:r>
              <a:rPr lang="ru-RU" i="1" dirty="0" smtClean="0">
                <a:latin typeface="+mj-lt"/>
                <a:cs typeface="Times New Roman" pitchFamily="18" charset="0"/>
              </a:rPr>
              <a:t>)</a:t>
            </a:r>
            <a:r>
              <a:rPr lang="ru-RU" dirty="0" smtClean="0">
                <a:latin typeface="+mj-lt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+mj-lt"/>
                <a:cs typeface="Times New Roman" pitchFamily="18" charset="0"/>
              </a:rPr>
              <a:t> уменьшение на 99.93%</a:t>
            </a:r>
          </a:p>
          <a:p>
            <a:r>
              <a:rPr lang="ru-RU" dirty="0" smtClean="0">
                <a:latin typeface="+mj-lt"/>
                <a:cs typeface="Times New Roman" pitchFamily="18" charset="0"/>
              </a:rPr>
              <a:t>•</a:t>
            </a:r>
            <a:r>
              <a:rPr lang="ru-RU" b="1" dirty="0" smtClean="0">
                <a:latin typeface="+mj-lt"/>
                <a:cs typeface="Times New Roman" pitchFamily="18" charset="0"/>
              </a:rPr>
              <a:t>Птичий грипп(H5N8)</a:t>
            </a:r>
            <a:r>
              <a:rPr lang="ru-RU" dirty="0" smtClean="0">
                <a:latin typeface="+mj-lt"/>
                <a:cs typeface="Times New Roman" pitchFamily="18" charset="0"/>
              </a:rPr>
              <a:t>: уменьшение на 100%</a:t>
            </a:r>
          </a:p>
          <a:p>
            <a:endParaRPr lang="ru-RU" dirty="0" smtClean="0">
              <a:latin typeface="+mj-lt"/>
              <a:cs typeface="Times New Roman" pitchFamily="18" charset="0"/>
            </a:endParaRPr>
          </a:p>
          <a:p>
            <a:r>
              <a:rPr lang="ru-RU" dirty="0" smtClean="0">
                <a:latin typeface="+mj-lt"/>
                <a:cs typeface="Times New Roman" pitchFamily="18" charset="0"/>
              </a:rPr>
              <a:t> </a:t>
            </a:r>
          </a:p>
        </p:txBody>
      </p:sp>
      <p:pic>
        <p:nvPicPr>
          <p:cNvPr id="20" name="Picture 6" descr="C:\Users\GarnaRich\Desktop\презентация\скачанные файлы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00" y="2667000"/>
            <a:ext cx="1928826" cy="1439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3600" y="4495800"/>
            <a:ext cx="3022661" cy="16133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28600" y="990600"/>
            <a:ext cx="8915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-10" dirty="0" smtClean="0">
                <a:solidFill>
                  <a:srgbClr val="0070C0"/>
                </a:solidFill>
                <a:latin typeface="+mj-lt"/>
                <a:ea typeface="+mj-ea"/>
                <a:cs typeface="Times New Roman" panose="02020603050405020304" pitchFamily="18" charset="0"/>
              </a:rPr>
              <a:t>Эффективность технологии </a:t>
            </a:r>
            <a:r>
              <a:rPr lang="ru-RU" b="1" spc="-10" dirty="0" err="1" smtClean="0">
                <a:solidFill>
                  <a:srgbClr val="0070C0"/>
                </a:solidFill>
                <a:latin typeface="+mj-lt"/>
                <a:ea typeface="+mj-ea"/>
                <a:cs typeface="Times New Roman" panose="02020603050405020304" pitchFamily="18" charset="0"/>
              </a:rPr>
              <a:t>ActivePure</a:t>
            </a:r>
            <a:r>
              <a:rPr lang="ru-RU" b="1" spc="-10" dirty="0" smtClean="0">
                <a:solidFill>
                  <a:srgbClr val="0070C0"/>
                </a:solidFill>
                <a:latin typeface="+mj-lt"/>
                <a:ea typeface="+mj-ea"/>
                <a:cs typeface="Times New Roman" panose="02020603050405020304" pitchFamily="18" charset="0"/>
              </a:rPr>
              <a:t>® была протестирована на различных штаммах вирусов и микроорганизмов в Канзасском Университете и Университете </a:t>
            </a:r>
            <a:r>
              <a:rPr lang="ru-RU" b="1" spc="-10" dirty="0" err="1" smtClean="0">
                <a:solidFill>
                  <a:srgbClr val="0070C0"/>
                </a:solidFill>
                <a:latin typeface="+mj-lt"/>
                <a:ea typeface="+mj-ea"/>
                <a:cs typeface="Times New Roman" panose="02020603050405020304" pitchFamily="18" charset="0"/>
              </a:rPr>
              <a:t>Цинцинати</a:t>
            </a:r>
            <a:r>
              <a:rPr lang="ru-RU" b="1" spc="-10" dirty="0" smtClean="0">
                <a:solidFill>
                  <a:srgbClr val="0070C0"/>
                </a:solidFill>
                <a:latin typeface="+mj-lt"/>
                <a:ea typeface="+mj-ea"/>
                <a:cs typeface="Times New Roman" panose="02020603050405020304" pitchFamily="18" charset="0"/>
              </a:rPr>
              <a:t>. </a:t>
            </a:r>
          </a:p>
          <a:p>
            <a:endParaRPr lang="ru-RU" b="1" spc="-10" dirty="0" smtClean="0">
              <a:solidFill>
                <a:srgbClr val="0070C0"/>
              </a:solidFill>
              <a:latin typeface="+mj-lt"/>
              <a:ea typeface="+mj-ea"/>
              <a:cs typeface="Times New Roman" panose="02020603050405020304" pitchFamily="18" charset="0"/>
            </a:endParaRPr>
          </a:p>
          <a:p>
            <a:r>
              <a:rPr lang="ru-RU" b="1" spc="-10" dirty="0" smtClean="0">
                <a:solidFill>
                  <a:srgbClr val="0070C0"/>
                </a:solidFill>
                <a:latin typeface="+mj-lt"/>
                <a:ea typeface="+mj-ea"/>
                <a:cs typeface="Times New Roman" panose="02020603050405020304" pitchFamily="18" charset="0"/>
              </a:rPr>
              <a:t>Тестирования подтверждают эффективность технологии  </a:t>
            </a:r>
            <a:r>
              <a:rPr lang="en-US" b="1" spc="-10" dirty="0" err="1" smtClean="0">
                <a:solidFill>
                  <a:srgbClr val="0070C0"/>
                </a:solidFill>
                <a:latin typeface="+mj-lt"/>
                <a:ea typeface="+mj-ea"/>
                <a:cs typeface="Times New Roman" panose="02020603050405020304" pitchFamily="18" charset="0"/>
              </a:rPr>
              <a:t>ActivePure</a:t>
            </a:r>
            <a:r>
              <a:rPr lang="ru-RU" b="1" spc="-10" dirty="0" smtClean="0">
                <a:solidFill>
                  <a:srgbClr val="0070C0"/>
                </a:solidFill>
                <a:latin typeface="+mj-lt"/>
                <a:ea typeface="+mj-ea"/>
                <a:cs typeface="Times New Roman" panose="02020603050405020304" pitchFamily="18" charset="0"/>
              </a:rPr>
              <a:t>® в уменьшении микробного состава</a:t>
            </a:r>
            <a:r>
              <a:rPr lang="ru-RU" b="1" dirty="0" smtClean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10150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marsde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71546"/>
            <a:ext cx="2571768" cy="3175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928926" y="714356"/>
            <a:ext cx="5786478" cy="144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Др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.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Джэймс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Марсден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,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Профессор, член правления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Канзасского государственного университета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2" name="Picture 2" descr="DSC_08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000364" y="1857364"/>
            <a:ext cx="5715040" cy="3717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928629" y="5715016"/>
            <a:ext cx="82153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cs typeface="Times New Roman" pitchFamily="18" charset="0"/>
              </a:rPr>
              <a:t>Встреча Бойчука Олега (основатель </a:t>
            </a:r>
            <a:r>
              <a:rPr lang="en-US" sz="2000" b="1" dirty="0" smtClean="0">
                <a:cs typeface="Times New Roman" pitchFamily="18" charset="0"/>
              </a:rPr>
              <a:t>CLEARUS) </a:t>
            </a:r>
            <a:r>
              <a:rPr lang="ru-RU" sz="2000" b="1" dirty="0" smtClean="0">
                <a:cs typeface="Times New Roman" pitchFamily="18" charset="0"/>
              </a:rPr>
              <a:t>с доктором </a:t>
            </a:r>
            <a:r>
              <a:rPr lang="ru-RU" sz="2000" b="1" dirty="0" err="1" smtClean="0">
                <a:cs typeface="Times New Roman" pitchFamily="18" charset="0"/>
              </a:rPr>
              <a:t>Джэймсом</a:t>
            </a:r>
            <a:r>
              <a:rPr lang="ru-RU" sz="2000" b="1" dirty="0" smtClean="0">
                <a:cs typeface="Times New Roman" pitchFamily="18" charset="0"/>
              </a:rPr>
              <a:t>  </a:t>
            </a:r>
            <a:r>
              <a:rPr lang="ru-RU" sz="2000" b="1" dirty="0" err="1" smtClean="0">
                <a:cs typeface="Times New Roman" pitchFamily="18" charset="0"/>
              </a:rPr>
              <a:t>Марсденом</a:t>
            </a:r>
            <a:r>
              <a:rPr lang="ru-RU" sz="2000" b="1" dirty="0" smtClean="0">
                <a:cs typeface="Times New Roman" pitchFamily="18" charset="0"/>
              </a:rPr>
              <a:t>  </a:t>
            </a:r>
          </a:p>
          <a:p>
            <a:pPr algn="ctr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в г. </a:t>
            </a:r>
            <a:r>
              <a:rPr lang="vi-VN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Канзас-Сити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, штат Канзас (США)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39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0"/>
          <p:cNvSpPr txBox="1"/>
          <p:nvPr/>
        </p:nvSpPr>
        <p:spPr>
          <a:xfrm>
            <a:off x="500034" y="714356"/>
            <a:ext cx="8067399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b="1" dirty="0" err="1">
                <a:cs typeface="Times New Roman" panose="02020603050405020304" pitchFamily="18" charset="0"/>
              </a:rPr>
              <a:t>Эффективность</a:t>
            </a:r>
            <a:r>
              <a:rPr b="1" dirty="0">
                <a:cs typeface="Times New Roman" panose="02020603050405020304" pitchFamily="18" charset="0"/>
              </a:rPr>
              <a:t> </a:t>
            </a:r>
            <a:r>
              <a:rPr b="1" spc="-10" dirty="0" err="1" smtClean="0">
                <a:cs typeface="Times New Roman" panose="02020603050405020304" pitchFamily="18" charset="0"/>
              </a:rPr>
              <a:t>технологии</a:t>
            </a:r>
            <a:r>
              <a:rPr lang="ru-RU" b="1" dirty="0" smtClean="0">
                <a:cs typeface="Times New Roman" panose="02020603050405020304" pitchFamily="18" charset="0"/>
              </a:rPr>
              <a:t> </a:t>
            </a:r>
            <a:r>
              <a:rPr spc="-5" dirty="0" err="1" smtClean="0">
                <a:cs typeface="Times New Roman" panose="02020603050405020304" pitchFamily="18" charset="0"/>
              </a:rPr>
              <a:t>на</a:t>
            </a:r>
            <a:r>
              <a:rPr spc="-5" dirty="0" smtClean="0">
                <a:cs typeface="Times New Roman" panose="02020603050405020304" pitchFamily="18" charset="0"/>
              </a:rPr>
              <a:t> </a:t>
            </a:r>
            <a:r>
              <a:rPr spc="-10" dirty="0">
                <a:cs typeface="Times New Roman" panose="02020603050405020304" pitchFamily="18" charset="0"/>
              </a:rPr>
              <a:t>примере сокращения наиболее распространенных бактерий </a:t>
            </a:r>
            <a:r>
              <a:rPr dirty="0">
                <a:cs typeface="Times New Roman" panose="02020603050405020304" pitchFamily="18" charset="0"/>
              </a:rPr>
              <a:t>и </a:t>
            </a:r>
            <a:r>
              <a:rPr spc="-5" dirty="0">
                <a:cs typeface="Times New Roman" panose="02020603050405020304" pitchFamily="18" charset="0"/>
              </a:rPr>
              <a:t>грибков  на </a:t>
            </a:r>
            <a:r>
              <a:rPr spc="-10" dirty="0">
                <a:cs typeface="Times New Roman" panose="02020603050405020304" pitchFamily="18" charset="0"/>
              </a:rPr>
              <a:t>поверхностях </a:t>
            </a:r>
            <a:r>
              <a:rPr spc="-5" dirty="0">
                <a:cs typeface="Times New Roman" panose="02020603050405020304" pitchFamily="18" charset="0"/>
              </a:rPr>
              <a:t>в </a:t>
            </a:r>
            <a:r>
              <a:rPr spc="-15" dirty="0">
                <a:cs typeface="Times New Roman" panose="02020603050405020304" pitchFamily="18" charset="0"/>
              </a:rPr>
              <a:t>течении </a:t>
            </a:r>
            <a:r>
              <a:rPr spc="-10" dirty="0">
                <a:cs typeface="Times New Roman" panose="02020603050405020304" pitchFamily="18" charset="0"/>
              </a:rPr>
              <a:t>24 </a:t>
            </a:r>
            <a:r>
              <a:rPr spc="-5" dirty="0" err="1" smtClean="0">
                <a:cs typeface="Times New Roman" panose="02020603050405020304" pitchFamily="18" charset="0"/>
              </a:rPr>
              <a:t>часов</a:t>
            </a:r>
            <a:endParaRPr lang="ru-RU" spc="-5" dirty="0" smtClean="0"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</a:pPr>
            <a:r>
              <a:rPr spc="-5" dirty="0" smtClean="0">
                <a:cs typeface="Times New Roman" panose="02020603050405020304" pitchFamily="18" charset="0"/>
              </a:rPr>
              <a:t> </a:t>
            </a:r>
            <a:r>
              <a:rPr spc="-5" dirty="0">
                <a:cs typeface="Times New Roman" panose="02020603050405020304" pitchFamily="18" charset="0"/>
              </a:rPr>
              <a:t>действия </a:t>
            </a:r>
            <a:r>
              <a:rPr spc="-10" dirty="0">
                <a:cs typeface="Times New Roman" panose="02020603050405020304" pitchFamily="18" charset="0"/>
              </a:rPr>
              <a:t>технологии</a:t>
            </a:r>
            <a:r>
              <a:rPr spc="90" dirty="0">
                <a:cs typeface="Times New Roman" panose="02020603050405020304" pitchFamily="18" charset="0"/>
              </a:rPr>
              <a:t> </a:t>
            </a:r>
            <a:r>
              <a:rPr b="1" spc="-5" dirty="0">
                <a:cs typeface="Times New Roman" panose="02020603050405020304" pitchFamily="18" charset="0"/>
              </a:rPr>
              <a:t>ActivePure®</a:t>
            </a:r>
            <a:endParaRPr b="1" dirty="0">
              <a:cs typeface="Times New Roman" panose="02020603050405020304" pitchFamily="18" charset="0"/>
            </a:endParaRPr>
          </a:p>
        </p:txBody>
      </p:sp>
      <p:sp>
        <p:nvSpPr>
          <p:cNvPr id="5" name="object 11"/>
          <p:cNvSpPr/>
          <p:nvPr/>
        </p:nvSpPr>
        <p:spPr>
          <a:xfrm>
            <a:off x="1928794" y="1714488"/>
            <a:ext cx="5429288" cy="44291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"/>
          <p:cNvSpPr/>
          <p:nvPr/>
        </p:nvSpPr>
        <p:spPr>
          <a:xfrm>
            <a:off x="1285852" y="6215082"/>
            <a:ext cx="6643734" cy="4905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marL="12700" marR="5080" indent="-635" algn="ctr">
              <a:lnSpc>
                <a:spcPct val="100000"/>
              </a:lnSpc>
            </a:pPr>
            <a:r>
              <a:rPr lang="ru-RU" sz="2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Канзасский  </a:t>
            </a:r>
            <a:r>
              <a:rPr lang="ru-RU" sz="2400" b="1" spc="-2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г</a:t>
            </a:r>
            <a:r>
              <a:rPr lang="ru-RU" sz="2400" b="1" spc="-25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о</a:t>
            </a:r>
            <a:r>
              <a:rPr lang="ru-RU" sz="2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</a:t>
            </a:r>
            <a:r>
              <a:rPr lang="ru-RU" sz="2400" b="1" spc="-85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у</a:t>
            </a:r>
            <a:r>
              <a:rPr lang="ru-RU" sz="2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дарс</a:t>
            </a:r>
            <a:r>
              <a:rPr lang="ru-RU" sz="2400" b="1" spc="-35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т</a:t>
            </a:r>
            <a:r>
              <a:rPr lang="ru-RU" sz="2400" b="1" spc="-2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в</a:t>
            </a:r>
            <a:r>
              <a:rPr lang="ru-RU" sz="2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енн</a:t>
            </a:r>
            <a:r>
              <a:rPr lang="ru-RU" sz="2400" b="1" spc="5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ы</a:t>
            </a:r>
            <a:r>
              <a:rPr lang="ru-RU" sz="2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й  </a:t>
            </a:r>
            <a:r>
              <a:rPr lang="ru-RU" sz="2400" b="1" spc="-1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университет</a:t>
            </a:r>
            <a:r>
              <a:rPr lang="en-US" sz="2400" b="1" spc="-1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 (</a:t>
            </a:r>
            <a:r>
              <a:rPr lang="ru-RU" sz="2400" b="1" spc="-1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США</a:t>
            </a:r>
            <a:r>
              <a:rPr lang="en-US" sz="2400" b="1" spc="-1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  <a:endParaRPr lang="ru-RU" sz="2400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762000"/>
            <a:ext cx="87630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rgbClr val="FF0000"/>
                </a:solidFill>
              </a:rPr>
              <a:t>На сегодня проблема в мире номер один – это вирус SARS-CoV-2, который является РНК-содержащим вирусом.  </a:t>
            </a:r>
            <a:endParaRPr lang="en-US" sz="2000" b="1" u="sng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r>
              <a:rPr lang="ru-RU" b="1" dirty="0" err="1" smtClean="0"/>
              <a:t>Коронавирусом</a:t>
            </a:r>
            <a:r>
              <a:rPr lang="ru-RU" b="1" dirty="0" smtClean="0"/>
              <a:t> SARS-CoV-2 </a:t>
            </a:r>
            <a:r>
              <a:rPr lang="ru-RU" dirty="0" smtClean="0"/>
              <a:t>с начала пандемии заразились почти 80 </a:t>
            </a:r>
            <a:r>
              <a:rPr lang="ru-RU" dirty="0" err="1" smtClean="0"/>
              <a:t>млн</a:t>
            </a:r>
            <a:r>
              <a:rPr lang="ru-RU" dirty="0" smtClean="0"/>
              <a:t> человек во всем мире!!! Вирус </a:t>
            </a:r>
            <a:r>
              <a:rPr lang="ru-RU" b="1" dirty="0" smtClean="0"/>
              <a:t>SARS-CoV-2 </a:t>
            </a:r>
            <a:r>
              <a:rPr lang="ru-RU" dirty="0" smtClean="0"/>
              <a:t>представляет опасность для всего человечества!</a:t>
            </a:r>
            <a:endParaRPr lang="en-US" dirty="0" smtClean="0"/>
          </a:p>
          <a:p>
            <a:endParaRPr lang="ru-RU" dirty="0" smtClean="0"/>
          </a:p>
          <a:p>
            <a:r>
              <a:rPr lang="ru-RU" b="1" dirty="0" smtClean="0"/>
              <a:t>SARS-CoV-2</a:t>
            </a:r>
            <a:r>
              <a:rPr lang="en-US" dirty="0" smtClean="0"/>
              <a:t> </a:t>
            </a:r>
            <a:r>
              <a:rPr lang="ru-RU" dirty="0" smtClean="0"/>
              <a:t>передается воздушно-капельным путем (кашель и чихание) и контактным путём (через прикосновения, поручни в метро, дверные ручки и другие поверхности).</a:t>
            </a:r>
          </a:p>
          <a:p>
            <a:endParaRPr lang="ru-RU" dirty="0" smtClean="0"/>
          </a:p>
          <a:p>
            <a:r>
              <a:rPr lang="ru-RU" b="1" dirty="0" smtClean="0"/>
              <a:t>Основная масса людей заражаются SARS-CoV-2 в закрытых помещениях. </a:t>
            </a:r>
            <a:endParaRPr lang="en-US" b="1" dirty="0" smtClean="0"/>
          </a:p>
          <a:p>
            <a:r>
              <a:rPr lang="ru-RU" dirty="0" smtClean="0"/>
              <a:t>Площадь распространения вируса при капельном пути (чихании) составляет 0,3-0,5 м, а при попадании вируса в воздух (вирус оседает на пыль в воздухе и разносится потоком воздуха) составляет до 100 м. </a:t>
            </a:r>
            <a:endParaRPr lang="en-US" dirty="0" smtClean="0"/>
          </a:p>
          <a:p>
            <a:endParaRPr lang="ru-RU" dirty="0" smtClean="0"/>
          </a:p>
          <a:p>
            <a:r>
              <a:rPr lang="ru-RU" b="1" dirty="0" smtClean="0"/>
              <a:t>Соответственно, находясь в закрытом помещении медицинского учреждения, </a:t>
            </a:r>
            <a:r>
              <a:rPr lang="ru-RU" dirty="0" smtClean="0"/>
              <a:t>возникает </a:t>
            </a:r>
            <a:r>
              <a:rPr lang="ru-RU" b="1" dirty="0" smtClean="0"/>
              <a:t>высокая степень заражения и распространения данного вируса.</a:t>
            </a:r>
            <a:endParaRPr lang="ru-RU" b="1" dirty="0"/>
          </a:p>
        </p:txBody>
      </p:sp>
      <p:pic>
        <p:nvPicPr>
          <p:cNvPr id="1026" name="Picture 2" descr="Vaccines | Free Full-Text | Progress and Prospects on Vaccine Development  against SARS-CoV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5334000"/>
            <a:ext cx="2286000" cy="1300381"/>
          </a:xfrm>
          <a:prstGeom prst="rect">
            <a:avLst/>
          </a:prstGeom>
          <a:noFill/>
        </p:spPr>
      </p:pic>
      <p:pic>
        <p:nvPicPr>
          <p:cNvPr id="1028" name="Picture 4" descr="SARS-CoV-2's nonstructural proteins dysregulate immune responses, study  find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5410200"/>
            <a:ext cx="1905000" cy="127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838200"/>
            <a:ext cx="8686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Тестирование эффективности </a:t>
            </a:r>
            <a:r>
              <a:rPr lang="ru-RU" b="1" dirty="0" smtClean="0"/>
              <a:t>технологии </a:t>
            </a:r>
            <a:r>
              <a:rPr lang="en-US" b="1" dirty="0" err="1" smtClean="0"/>
              <a:t>ActivePure</a:t>
            </a:r>
            <a:r>
              <a:rPr lang="en-US" b="1" dirty="0" smtClean="0"/>
              <a:t> </a:t>
            </a:r>
            <a:r>
              <a:rPr lang="ru-RU" dirty="0" smtClean="0"/>
              <a:t>по борьбе с вирусом </a:t>
            </a:r>
            <a:r>
              <a:rPr lang="ru-RU" b="1" dirty="0" smtClean="0"/>
              <a:t>SARS-CoV-2 </a:t>
            </a:r>
            <a:r>
              <a:rPr lang="ru-RU" dirty="0" smtClean="0"/>
              <a:t>проводились в течение 2020 года</a:t>
            </a:r>
            <a:r>
              <a:rPr lang="en-US" dirty="0" smtClean="0"/>
              <a:t> </a:t>
            </a:r>
            <a:r>
              <a:rPr lang="ru-RU" dirty="0" smtClean="0"/>
              <a:t>независимой лабораторией </a:t>
            </a:r>
            <a:r>
              <a:rPr lang="ru-RU" b="1" dirty="0" err="1" smtClean="0"/>
              <a:t>MRIGlobal</a:t>
            </a:r>
            <a:r>
              <a:rPr lang="ru-RU" b="1" dirty="0" smtClean="0"/>
              <a:t> (США)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которая </a:t>
            </a:r>
            <a:r>
              <a:rPr lang="ru-RU" b="1" dirty="0" smtClean="0"/>
              <a:t>соответствует требованиям FDA. </a:t>
            </a:r>
          </a:p>
          <a:p>
            <a:endParaRPr lang="ru-RU" dirty="0" smtClean="0"/>
          </a:p>
          <a:p>
            <a:r>
              <a:rPr lang="ru-RU" dirty="0" smtClean="0"/>
              <a:t>             </a:t>
            </a:r>
            <a:r>
              <a:rPr lang="ru-RU" sz="2000" b="1" u="sng" dirty="0" smtClean="0">
                <a:solidFill>
                  <a:srgbClr val="00B0F0"/>
                </a:solidFill>
              </a:rPr>
              <a:t>На сегодня мы имеем официальные заключения лаборатории!</a:t>
            </a:r>
          </a:p>
          <a:p>
            <a:endParaRPr lang="ru-RU" dirty="0" smtClean="0"/>
          </a:p>
          <a:p>
            <a:pPr algn="ctr"/>
            <a:r>
              <a:rPr lang="ru-RU" b="1" dirty="0" smtClean="0"/>
              <a:t>Процент снижения вируса SARS-CoV-2 достиг 99,98%. </a:t>
            </a:r>
            <a:endParaRPr lang="ru-RU" sz="1600" b="1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971800"/>
            <a:ext cx="5334000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8200" y="838200"/>
            <a:ext cx="7315200" cy="40011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/>
              <a:t>Средний процент снижения SARS-CoV-2 </a:t>
            </a:r>
            <a:r>
              <a:rPr lang="ru-RU" sz="2000" b="1" dirty="0" smtClean="0"/>
              <a:t>в </a:t>
            </a:r>
            <a:r>
              <a:rPr lang="ru-RU" sz="2000" b="1" dirty="0"/>
              <a:t>воздушной среде</a:t>
            </a:r>
            <a:endParaRPr lang="ru-RU" sz="2000" dirty="0"/>
          </a:p>
        </p:txBody>
      </p:sp>
      <p:pic>
        <p:nvPicPr>
          <p:cNvPr id="3" name="Рисунок 2" descr="C:\Users\IRINA\Desktop\SARS-COV-2_Airborne_Chartrev1.jpg"/>
          <p:cNvPicPr/>
          <p:nvPr/>
        </p:nvPicPr>
        <p:blipFill>
          <a:blip r:embed="rId2" cstate="print"/>
          <a:srcRect t="3547" b="13699"/>
          <a:stretch>
            <a:fillRect/>
          </a:stretch>
        </p:blipFill>
        <p:spPr bwMode="auto">
          <a:xfrm>
            <a:off x="1828800" y="1371600"/>
            <a:ext cx="5486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1066800"/>
            <a:ext cx="88392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Официальное заявление</a:t>
            </a:r>
            <a:r>
              <a:rPr lang="en-US" sz="2000" dirty="0" smtClean="0"/>
              <a:t>*</a:t>
            </a:r>
            <a:r>
              <a:rPr lang="ru-RU" sz="2000" dirty="0" smtClean="0"/>
              <a:t> от </a:t>
            </a:r>
            <a:r>
              <a:rPr lang="ru-RU" sz="2000" b="1" dirty="0" err="1" smtClean="0"/>
              <a:t>Dr</a:t>
            </a:r>
            <a:r>
              <a:rPr lang="ru-RU" sz="2000" b="1" dirty="0"/>
              <a:t>. </a:t>
            </a:r>
            <a:r>
              <a:rPr lang="ru-RU" sz="2000" b="1" dirty="0" err="1"/>
              <a:t>Deborah</a:t>
            </a:r>
            <a:r>
              <a:rPr lang="ru-RU" sz="2000" b="1" dirty="0"/>
              <a:t> </a:t>
            </a:r>
            <a:r>
              <a:rPr lang="ru-RU" sz="2000" b="1" dirty="0" err="1" smtClean="0"/>
              <a:t>Birx</a:t>
            </a:r>
            <a:r>
              <a:rPr lang="ru-RU" sz="2000" dirty="0" smtClean="0"/>
              <a:t>, подтверждающее эффективность технологии </a:t>
            </a:r>
            <a:r>
              <a:rPr lang="en-US" sz="2000" b="1" dirty="0" err="1" smtClean="0"/>
              <a:t>ActivePure</a:t>
            </a:r>
            <a:r>
              <a:rPr lang="en-US" sz="2000" dirty="0" smtClean="0"/>
              <a:t> </a:t>
            </a:r>
            <a:r>
              <a:rPr lang="ru-RU" sz="2000" dirty="0" smtClean="0"/>
              <a:t>в решении проблемы </a:t>
            </a:r>
            <a:r>
              <a:rPr lang="ru-RU" sz="2000" b="1" dirty="0" smtClean="0"/>
              <a:t>SARS-CoV-2 в США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6334780"/>
            <a:ext cx="891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*-</a:t>
            </a:r>
            <a:r>
              <a:rPr lang="ru-RU" sz="1400" dirty="0" smtClean="0"/>
              <a:t>ссылка на первоисточник </a:t>
            </a:r>
            <a:r>
              <a:rPr lang="en-US" sz="1400" dirty="0" smtClean="0">
                <a:hlinkClick r:id="rId2"/>
              </a:rPr>
              <a:t>https://dallasinnovates.com/activepure-technologies-names-a-former-white-house-coronavirus-coordinator-as-a-chief-advisor/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pic>
        <p:nvPicPr>
          <p:cNvPr id="5" name="Picture 2" descr="Virus coordinator Birx is Trump's data-whisper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876800"/>
            <a:ext cx="2133600" cy="1421244"/>
          </a:xfrm>
          <a:prstGeom prst="rect">
            <a:avLst/>
          </a:prstGeom>
          <a:noFill/>
        </p:spPr>
      </p:pic>
      <p:pic>
        <p:nvPicPr>
          <p:cNvPr id="6" name="Picture 4" descr="Deborah Birx Finds New Jobs - CenturyLin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3276600"/>
            <a:ext cx="2133600" cy="1422179"/>
          </a:xfrm>
          <a:prstGeom prst="rect">
            <a:avLst/>
          </a:prstGeom>
          <a:noFill/>
        </p:spPr>
      </p:pic>
      <p:pic>
        <p:nvPicPr>
          <p:cNvPr id="7" name="Picture 2" descr="Birx says she 'always' considered quitting Trump's Covid-19 task force -  CNN Vide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1905000"/>
            <a:ext cx="2133600" cy="120023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04800" y="2057400"/>
            <a:ext cx="6019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Dr</a:t>
            </a:r>
            <a:r>
              <a:rPr lang="ru-RU" b="1" dirty="0" smtClean="0"/>
              <a:t>. </a:t>
            </a:r>
            <a:r>
              <a:rPr lang="en-US" b="1" dirty="0" smtClean="0"/>
              <a:t>Deborah </a:t>
            </a:r>
            <a:r>
              <a:rPr lang="en-US" b="1" dirty="0" err="1" smtClean="0"/>
              <a:t>Birx</a:t>
            </a:r>
            <a:r>
              <a:rPr lang="en-US" b="1" dirty="0" smtClean="0"/>
              <a:t> </a:t>
            </a:r>
            <a:r>
              <a:rPr lang="ru-RU" dirty="0" smtClean="0"/>
              <a:t>– доктор </a:t>
            </a:r>
            <a:r>
              <a:rPr lang="ru-RU" dirty="0" err="1" smtClean="0"/>
              <a:t>Дебора</a:t>
            </a:r>
            <a:r>
              <a:rPr lang="ru-RU" dirty="0" smtClean="0"/>
              <a:t> Лия </a:t>
            </a:r>
            <a:r>
              <a:rPr lang="ru-RU" dirty="0" err="1" smtClean="0"/>
              <a:t>Биркс</a:t>
            </a:r>
            <a:r>
              <a:rPr lang="ru-RU" dirty="0" smtClean="0"/>
              <a:t>  американский врач, научный сотрудник по вопросам глобального здравоохранения, дипломат, </a:t>
            </a:r>
            <a:r>
              <a:rPr lang="ru-RU" b="1" dirty="0" smtClean="0"/>
              <a:t>координатор Белого дома по вопросам борьбы с</a:t>
            </a:r>
            <a:r>
              <a:rPr lang="en-US" b="1" dirty="0" smtClean="0"/>
              <a:t> </a:t>
            </a:r>
            <a:r>
              <a:rPr lang="ru-RU" b="1" dirty="0" err="1" smtClean="0"/>
              <a:t>коронавирусом</a:t>
            </a:r>
            <a:r>
              <a:rPr lang="ru-RU" b="1" dirty="0" smtClean="0"/>
              <a:t> </a:t>
            </a:r>
            <a:r>
              <a:rPr lang="en-US" b="1" dirty="0" err="1" smtClean="0"/>
              <a:t>Covid</a:t>
            </a:r>
            <a:r>
              <a:rPr lang="ru-RU" b="1" dirty="0" smtClean="0"/>
              <a:t>19 </a:t>
            </a:r>
            <a:r>
              <a:rPr lang="ru-RU" dirty="0" smtClean="0"/>
              <a:t>под руководством президента Дональда Трампа с 2020 до 2021. </a:t>
            </a:r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Она была координатором США по вопросам борьбы со СПИДОМ для президентов Барака </a:t>
            </a:r>
            <a:r>
              <a:rPr lang="ru-RU" dirty="0" err="1" smtClean="0"/>
              <a:t>Обамы</a:t>
            </a:r>
            <a:r>
              <a:rPr lang="ru-RU" dirty="0" smtClean="0"/>
              <a:t> и Дональда Трампа </a:t>
            </a:r>
            <a:r>
              <a:rPr lang="en-US" dirty="0" smtClean="0"/>
              <a:t>c</a:t>
            </a:r>
            <a:r>
              <a:rPr lang="ru-RU" dirty="0" smtClean="0"/>
              <a:t> 2014 по 2020 годы. </a:t>
            </a:r>
            <a:endParaRPr lang="en-US" dirty="0" smtClean="0"/>
          </a:p>
          <a:p>
            <a:endParaRPr lang="en-US" dirty="0" smtClean="0"/>
          </a:p>
          <a:p>
            <a:r>
              <a:rPr lang="ru-RU" b="1" dirty="0" smtClean="0"/>
              <a:t>С февраля 2020 года по январь 2021 года она работала в Целевой группе Белого дома по вопросам </a:t>
            </a:r>
            <a:r>
              <a:rPr lang="en-US" b="1" dirty="0" err="1" smtClean="0"/>
              <a:t>Covid</a:t>
            </a:r>
            <a:r>
              <a:rPr lang="ru-RU" b="1" dirty="0" smtClean="0"/>
              <a:t>19</a:t>
            </a:r>
            <a:r>
              <a:rPr lang="ru-RU" dirty="0" smtClean="0"/>
              <a:t>. Также она специализируется по вопросам иммунологии, </a:t>
            </a:r>
            <a:r>
              <a:rPr lang="ru-RU" b="1" dirty="0" smtClean="0"/>
              <a:t>исследования вакцин и глобального здравоохранения</a:t>
            </a:r>
            <a:r>
              <a:rPr lang="ru-RU" dirty="0" smtClean="0"/>
              <a:t>. 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8400" y="838200"/>
            <a:ext cx="40386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/>
              <a:t>Цитата </a:t>
            </a:r>
            <a:r>
              <a:rPr lang="en-US" sz="2800" dirty="0"/>
              <a:t>Dr</a:t>
            </a:r>
            <a:r>
              <a:rPr lang="ru-RU" sz="2800" dirty="0"/>
              <a:t>. </a:t>
            </a:r>
            <a:r>
              <a:rPr lang="en-US" sz="2800" dirty="0"/>
              <a:t>Deborah </a:t>
            </a:r>
            <a:r>
              <a:rPr lang="en-US" sz="2800" dirty="0" err="1" smtClean="0"/>
              <a:t>Birx</a:t>
            </a:r>
            <a:r>
              <a:rPr lang="en-US" sz="2800" dirty="0" smtClean="0"/>
              <a:t>*</a:t>
            </a:r>
            <a:r>
              <a:rPr lang="ru-RU" sz="2800" dirty="0" smtClean="0"/>
              <a:t>  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524000"/>
            <a:ext cx="8624910" cy="513986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«По мере того, как Америка начинает сокращать свои требования к безопасности в масштабах </a:t>
            </a:r>
            <a:r>
              <a:rPr lang="ru-RU" sz="1400" dirty="0" smtClean="0"/>
              <a:t>штатов, </a:t>
            </a:r>
            <a:r>
              <a:rPr lang="ru-RU" sz="1400" dirty="0"/>
              <a:t>многие компании, школы, рестораны и культовые сооружения продолжают применять протоколы Центров США по контролю и профилактике заболеваний. К ним относятся снижение пропускной способности и необходимость </a:t>
            </a:r>
            <a:r>
              <a:rPr lang="ru-RU" sz="1400" dirty="0" smtClean="0"/>
              <a:t>находиться в </a:t>
            </a:r>
            <a:r>
              <a:rPr lang="ru-RU" sz="1400" dirty="0"/>
              <a:t>масках для лица для обеспечения безопасности и комфорта всех. Американцы хотят вернуться к своей нормальной </a:t>
            </a:r>
            <a:r>
              <a:rPr lang="ru-RU" sz="1400" dirty="0" smtClean="0"/>
              <a:t>жизни, </a:t>
            </a:r>
            <a:r>
              <a:rPr lang="ru-RU" sz="1400" dirty="0"/>
              <a:t>но единственный способ обеспечить душевное спокойствие - это сделать это с помощью дополнительных уровней защиты, таких как </a:t>
            </a:r>
            <a:r>
              <a:rPr lang="ru-RU" sz="1400" b="1" dirty="0"/>
              <a:t>технология </a:t>
            </a:r>
            <a:r>
              <a:rPr lang="ru-RU" sz="1400" b="1" dirty="0" err="1"/>
              <a:t>ActivePure</a:t>
            </a:r>
            <a:r>
              <a:rPr lang="ru-RU" sz="1400" b="1" dirty="0"/>
              <a:t>. </a:t>
            </a:r>
            <a:endParaRPr lang="en-US" sz="1400" b="1" dirty="0" smtClean="0"/>
          </a:p>
          <a:p>
            <a:endParaRPr lang="en-US" sz="1400" dirty="0" smtClean="0"/>
          </a:p>
          <a:p>
            <a:r>
              <a:rPr lang="ru-RU" sz="1400" b="1" dirty="0" smtClean="0"/>
              <a:t>Технология </a:t>
            </a:r>
            <a:r>
              <a:rPr lang="ru-RU" sz="1400" b="1" dirty="0" err="1" smtClean="0"/>
              <a:t>ActivePure</a:t>
            </a:r>
            <a:r>
              <a:rPr lang="ru-RU" sz="1400" dirty="0" smtClean="0"/>
              <a:t>, подтвержденная научными исследованиями, является самым быстродействующим и мощным очистителем для дезинфекции поверхностей и воздуха, который безопасен для использования в жилых помещениях. </a:t>
            </a:r>
            <a:endParaRPr lang="en-US" sz="1400" dirty="0" smtClean="0"/>
          </a:p>
          <a:p>
            <a:pPr algn="ctr"/>
            <a:endParaRPr lang="ru-RU" sz="1400" dirty="0" smtClean="0"/>
          </a:p>
          <a:p>
            <a:pPr algn="ctr"/>
            <a:r>
              <a:rPr lang="ru-RU" sz="1600" b="1" u="sng" dirty="0" smtClean="0">
                <a:solidFill>
                  <a:srgbClr val="00B0F0"/>
                </a:solidFill>
              </a:rPr>
              <a:t>Это единственная технология, которая работает сразу в режиме реального времени 24/7/365.</a:t>
            </a:r>
            <a:endParaRPr lang="en-US" sz="1600" b="1" u="sng" dirty="0" smtClean="0">
              <a:solidFill>
                <a:srgbClr val="00B0F0"/>
              </a:solidFill>
            </a:endParaRPr>
          </a:p>
          <a:p>
            <a:endParaRPr lang="en-US" sz="1400" dirty="0" smtClean="0"/>
          </a:p>
          <a:p>
            <a:r>
              <a:rPr lang="ru-RU" sz="1400" b="1" dirty="0" smtClean="0"/>
              <a:t>Корни разработки технологии </a:t>
            </a:r>
            <a:r>
              <a:rPr lang="ru-RU" sz="1400" b="1" dirty="0" err="1" smtClean="0"/>
              <a:t>ActivePure</a:t>
            </a:r>
            <a:r>
              <a:rPr lang="ru-RU" sz="1400" b="1" dirty="0" smtClean="0"/>
              <a:t> начинаются с НАСА</a:t>
            </a:r>
            <a:r>
              <a:rPr lang="ru-RU" sz="1400" dirty="0" smtClean="0"/>
              <a:t>, ей обладают более 100 устройств, включая портативные, установленные и переносные устройства. Портативные устройства позволяют клиентам использовать </a:t>
            </a:r>
            <a:r>
              <a:rPr lang="ru-RU" sz="1400" b="1" dirty="0" err="1" smtClean="0"/>
              <a:t>ActivePure</a:t>
            </a:r>
            <a:r>
              <a:rPr lang="ru-RU" sz="1400" dirty="0" smtClean="0"/>
              <a:t> в течение нескольких минут, просто подключив устройство к розетке.  </a:t>
            </a:r>
          </a:p>
          <a:p>
            <a:endParaRPr lang="ru-RU" sz="1400" b="1" dirty="0" smtClean="0"/>
          </a:p>
          <a:p>
            <a:pPr algn="ctr"/>
            <a:r>
              <a:rPr lang="ru-RU" sz="1400" b="1" u="sng" dirty="0" smtClean="0"/>
              <a:t>В 2020 году продукты с технологией </a:t>
            </a:r>
            <a:r>
              <a:rPr lang="ru-RU" sz="1400" b="1" u="sng" dirty="0" err="1" smtClean="0"/>
              <a:t>ActivePure</a:t>
            </a:r>
            <a:r>
              <a:rPr lang="ru-RU" sz="1400" b="1" u="sng" dirty="0" smtClean="0"/>
              <a:t> был</a:t>
            </a:r>
            <a:r>
              <a:rPr lang="uk-UA" sz="1400" b="1" u="sng" dirty="0" smtClean="0"/>
              <a:t>и</a:t>
            </a:r>
            <a:r>
              <a:rPr lang="ru-RU" sz="1400" b="1" u="sng" dirty="0" smtClean="0"/>
              <a:t> зарегистрированы и одобрены FDA как медицинское устройство класса II. </a:t>
            </a:r>
          </a:p>
          <a:p>
            <a:pPr algn="ctr"/>
            <a:endParaRPr lang="ru-RU" sz="1400" b="1" dirty="0" smtClean="0"/>
          </a:p>
          <a:p>
            <a:r>
              <a:rPr lang="ru-RU" sz="1400" dirty="0" smtClean="0"/>
              <a:t>В настоящее время клиника Кливленда проводит двухлетнее клиническое испытание для изучения влияния </a:t>
            </a:r>
            <a:r>
              <a:rPr lang="ru-RU" sz="1400" b="1" dirty="0" err="1" smtClean="0"/>
              <a:t>ActivePure</a:t>
            </a:r>
            <a:r>
              <a:rPr lang="ru-RU" sz="1400" dirty="0" smtClean="0"/>
              <a:t> на снижение инфекций в области хирургического вмешательства»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6334780"/>
            <a:ext cx="891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*-</a:t>
            </a:r>
            <a:r>
              <a:rPr lang="ru-RU" sz="1400" dirty="0" smtClean="0"/>
              <a:t>ссылка на первоисточник </a:t>
            </a:r>
            <a:r>
              <a:rPr lang="en-US" sz="1400" dirty="0" smtClean="0">
                <a:hlinkClick r:id="rId2"/>
              </a:rPr>
              <a:t>https://www.businesswire.com/news/home/20210312005537/en/ActivePure-Technologies-Appoints-Deborah-Birx-M.D</a:t>
            </a:r>
            <a:r>
              <a:rPr lang="en-US" sz="1400" dirty="0" smtClean="0"/>
              <a:t>.</a:t>
            </a:r>
            <a:r>
              <a:rPr lang="ru-RU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838200" y="1066800"/>
          <a:ext cx="7445558" cy="5637046"/>
        </p:xfrm>
        <a:graphic>
          <a:graphicData uri="http://schemas.openxmlformats.org/drawingml/2006/table">
            <a:tbl>
              <a:tblPr/>
              <a:tblGrid>
                <a:gridCol w="1897576"/>
                <a:gridCol w="697509"/>
                <a:gridCol w="771639"/>
                <a:gridCol w="1096171"/>
                <a:gridCol w="1169132"/>
                <a:gridCol w="540173"/>
                <a:gridCol w="838200"/>
                <a:gridCol w="435158"/>
              </a:tblGrid>
              <a:tr h="340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4444"/>
                          </a:solidFill>
                          <a:latin typeface="Calibri"/>
                          <a:ea typeface="Times New Roman"/>
                          <a:cs typeface="Calibri"/>
                        </a:rPr>
                        <a:t>ActivePure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4444"/>
                          </a:solidFill>
                          <a:latin typeface="Calibri"/>
                          <a:ea typeface="Times New Roman"/>
                          <a:cs typeface="Calibri"/>
                        </a:rPr>
                        <a:t>Ионизация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444444"/>
                          </a:solidFill>
                          <a:latin typeface="Calibri"/>
                          <a:ea typeface="Times New Roman"/>
                          <a:cs typeface="Calibri"/>
                        </a:rPr>
                        <a:t>Экранированный</a:t>
                      </a:r>
                      <a:br>
                        <a:rPr lang="ru-RU" sz="1000" b="1" dirty="0">
                          <a:solidFill>
                            <a:srgbClr val="444444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000" b="1" dirty="0">
                          <a:solidFill>
                            <a:srgbClr val="444444"/>
                          </a:solidFill>
                          <a:latin typeface="Calibri"/>
                          <a:ea typeface="Times New Roman"/>
                          <a:cs typeface="Calibri"/>
                        </a:rPr>
                        <a:t>UVC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444444"/>
                          </a:solidFill>
                          <a:latin typeface="Calibri"/>
                          <a:ea typeface="Times New Roman"/>
                          <a:cs typeface="Calibri"/>
                        </a:rPr>
                        <a:t>Неэкранированный</a:t>
                      </a:r>
                      <a:br>
                        <a:rPr lang="ru-RU" sz="1000" b="1" dirty="0">
                          <a:solidFill>
                            <a:srgbClr val="444444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000" b="1" dirty="0">
                          <a:solidFill>
                            <a:srgbClr val="444444"/>
                          </a:solidFill>
                          <a:latin typeface="Calibri"/>
                          <a:ea typeface="Times New Roman"/>
                          <a:cs typeface="Calibri"/>
                        </a:rPr>
                        <a:t>UVC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444444"/>
                          </a:solidFill>
                          <a:latin typeface="Calibri"/>
                          <a:ea typeface="Times New Roman"/>
                          <a:cs typeface="Calibri"/>
                        </a:rPr>
                        <a:t>HEPA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444444"/>
                          </a:solidFill>
                          <a:latin typeface="Calibri"/>
                          <a:ea typeface="Times New Roman"/>
                          <a:cs typeface="Calibri"/>
                        </a:rPr>
                        <a:t>Угольный фильтр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4444"/>
                          </a:solidFill>
                          <a:latin typeface="Calibri"/>
                          <a:ea typeface="Times New Roman"/>
                          <a:cs typeface="Calibri"/>
                        </a:rPr>
                        <a:t>Озон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9F4"/>
                    </a:solidFill>
                  </a:tcPr>
                </a:tc>
              </a:tr>
              <a:tr h="534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Быстро уничтожает переносимые по воздуху вирусы, бактерии, плесень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3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Безопасно работает в жилых помещениях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Частично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</a:tr>
              <a:tr h="363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Не требует длительного времени воздействия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3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Опасно, запрещено законом или может нанести косвенный ущерб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</a:tr>
              <a:tr h="363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Быстро нейтрализует повторное загрязнение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3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Удаляет летучие органические соединения (ЛОС)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</a:tr>
              <a:tr h="363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Уменьшает количество частиц PM 2,5 или меньше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Частично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Может отрицательно повлиять на работу системы отопления, вентиляции или кондиционирования воздуха.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</a:tr>
              <a:tr h="363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Малый ресурс, требуется частая замена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73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Поддается очистке без замены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Частично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</a:tr>
              <a:tr h="534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Сертифицированная космическая технология, отмеченная в Зале славы космических технологий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MS Gothic"/>
                          <a:ea typeface="Calibri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Ключевая технология в </a:t>
                      </a:r>
                      <a:r>
                        <a:rPr lang="ru-RU" sz="1000" dirty="0" err="1">
                          <a:latin typeface="Calibri"/>
                          <a:ea typeface="Times New Roman"/>
                          <a:cs typeface="Calibri"/>
                        </a:rPr>
                        <a:t>Aerus</a:t>
                      </a: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000" dirty="0" err="1">
                          <a:latin typeface="Calibri"/>
                          <a:ea typeface="Times New Roman"/>
                          <a:cs typeface="Calibri"/>
                        </a:rPr>
                        <a:t>Medical</a:t>
                      </a: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000" dirty="0" err="1">
                          <a:latin typeface="Calibri"/>
                          <a:ea typeface="Times New Roman"/>
                          <a:cs typeface="Calibri"/>
                        </a:rPr>
                        <a:t>Guardian</a:t>
                      </a: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>, медицинском устройстве класса II, одобренном FDA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✔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  <a:t/>
                      </a:r>
                      <a:br>
                        <a:rPr lang="ru-RU" sz="1000" dirty="0">
                          <a:latin typeface="Calibri"/>
                          <a:ea typeface="Times New Roman"/>
                          <a:cs typeface="Calibri"/>
                        </a:rPr>
                      </a:b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8269" marB="826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57200" y="609600"/>
            <a:ext cx="8229600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1600" dirty="0" smtClean="0"/>
              <a:t>Сравнение действия </a:t>
            </a:r>
            <a:r>
              <a:rPr lang="ru-RU" sz="1600" b="1" dirty="0" smtClean="0"/>
              <a:t>технологии </a:t>
            </a:r>
            <a:r>
              <a:rPr lang="ru-RU" sz="1600" b="1" dirty="0" err="1" smtClean="0"/>
              <a:t>ActivePure</a:t>
            </a:r>
            <a:r>
              <a:rPr lang="ru-RU" sz="1600" b="1" dirty="0" smtClean="0"/>
              <a:t> </a:t>
            </a:r>
            <a:r>
              <a:rPr lang="ru-RU" sz="1600" dirty="0" smtClean="0"/>
              <a:t>с другими технологиями (перевод с англ.)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857232"/>
            <a:ext cx="864399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cs typeface="Times New Roman" pitchFamily="18" charset="0"/>
              </a:rPr>
              <a:t>Применяемые </a:t>
            </a:r>
            <a:r>
              <a:rPr lang="ru-RU" sz="2400" b="1" dirty="0" smtClean="0">
                <a:cs typeface="Times New Roman" pitchFamily="18" charset="0"/>
              </a:rPr>
              <a:t>Активные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cs typeface="Times New Roman" pitchFamily="18" charset="0"/>
              </a:rPr>
              <a:t>технологии</a:t>
            </a:r>
            <a:r>
              <a:rPr lang="ru-RU" sz="2400" dirty="0" smtClean="0">
                <a:cs typeface="Times New Roman" pitchFamily="18" charset="0"/>
              </a:rPr>
              <a:t> основаны на </a:t>
            </a:r>
          </a:p>
          <a:p>
            <a:pPr algn="ctr"/>
            <a:r>
              <a:rPr lang="ru-RU" sz="2400" b="1" dirty="0" smtClean="0">
                <a:cs typeface="Times New Roman" pitchFamily="18" charset="0"/>
              </a:rPr>
              <a:t>природных способах очистки воздуха</a:t>
            </a:r>
            <a:r>
              <a:rPr lang="ru-RU" sz="2400" dirty="0" smtClean="0">
                <a:cs typeface="Times New Roman" pitchFamily="18" charset="0"/>
              </a:rPr>
              <a:t>:</a:t>
            </a:r>
          </a:p>
          <a:p>
            <a:endParaRPr lang="ru-RU" dirty="0" smtClean="0">
              <a:cs typeface="Times New Roman" pitchFamily="18" charset="0"/>
            </a:endParaRPr>
          </a:p>
          <a:p>
            <a:endParaRPr lang="ru-RU" dirty="0" smtClean="0">
              <a:cs typeface="Times New Roman" pitchFamily="18" charset="0"/>
            </a:endParaRPr>
          </a:p>
          <a:p>
            <a:endParaRPr lang="ru-RU" dirty="0" smtClean="0">
              <a:cs typeface="Times New Roman" pitchFamily="18" charset="0"/>
            </a:endParaRPr>
          </a:p>
          <a:p>
            <a:endParaRPr lang="ru-RU" dirty="0" smtClean="0">
              <a:cs typeface="Times New Roman" pitchFamily="18" charset="0"/>
            </a:endParaRPr>
          </a:p>
          <a:p>
            <a:endParaRPr lang="ru-RU" dirty="0" smtClean="0">
              <a:cs typeface="Times New Roman" pitchFamily="18" charset="0"/>
            </a:endParaRPr>
          </a:p>
          <a:p>
            <a:endParaRPr lang="ru-RU" dirty="0" smtClean="0">
              <a:cs typeface="Times New Roman" pitchFamily="18" charset="0"/>
            </a:endParaRPr>
          </a:p>
          <a:p>
            <a:endParaRPr lang="ru-RU" dirty="0" smtClean="0">
              <a:cs typeface="Times New Roman" pitchFamily="18" charset="0"/>
            </a:endParaRPr>
          </a:p>
          <a:p>
            <a:endParaRPr lang="ru-RU" dirty="0" smtClean="0">
              <a:cs typeface="Times New Roman" pitchFamily="18" charset="0"/>
            </a:endParaRPr>
          </a:p>
          <a:p>
            <a:endParaRPr lang="ru-RU" dirty="0" smtClean="0">
              <a:cs typeface="Times New Roman" pitchFamily="18" charset="0"/>
            </a:endParaRP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b="1" dirty="0" smtClean="0">
                <a:cs typeface="Times New Roman" pitchFamily="18" charset="0"/>
              </a:rPr>
              <a:t>- </a:t>
            </a:r>
            <a:r>
              <a:rPr lang="ru-RU" dirty="0" smtClean="0">
                <a:cs typeface="Times New Roman" pitchFamily="18" charset="0"/>
              </a:rPr>
              <a:t>технология </a:t>
            </a:r>
            <a:r>
              <a:rPr lang="ru-RU" b="1" dirty="0" smtClean="0">
                <a:cs typeface="Times New Roman" pitchFamily="18" charset="0"/>
              </a:rPr>
              <a:t>объемной ионизации</a:t>
            </a:r>
            <a:r>
              <a:rPr lang="ru-RU" dirty="0" smtClean="0">
                <a:cs typeface="Times New Roman" pitchFamily="18" charset="0"/>
              </a:rPr>
              <a:t> для осаждения пыли; </a:t>
            </a:r>
          </a:p>
          <a:p>
            <a:r>
              <a:rPr lang="ru-RU" dirty="0" smtClean="0">
                <a:cs typeface="Times New Roman" pitchFamily="18" charset="0"/>
              </a:rPr>
              <a:t/>
            </a:r>
            <a:br>
              <a:rPr lang="ru-RU" dirty="0" smtClean="0">
                <a:cs typeface="Times New Roman" pitchFamily="18" charset="0"/>
              </a:rPr>
            </a:br>
            <a:r>
              <a:rPr lang="ru-RU" b="1" dirty="0" smtClean="0">
                <a:cs typeface="Times New Roman" pitchFamily="18" charset="0"/>
              </a:rPr>
              <a:t>- </a:t>
            </a:r>
            <a:r>
              <a:rPr lang="ru-RU" dirty="0" smtClean="0">
                <a:cs typeface="Times New Roman" pitchFamily="18" charset="0"/>
              </a:rPr>
              <a:t>генерация </a:t>
            </a:r>
            <a:r>
              <a:rPr lang="ru-RU" b="1" dirty="0" smtClean="0">
                <a:cs typeface="Times New Roman" pitchFamily="18" charset="0"/>
              </a:rPr>
              <a:t>активного кислорода </a:t>
            </a:r>
            <a:r>
              <a:rPr lang="ru-RU" dirty="0" smtClean="0">
                <a:cs typeface="Times New Roman" pitchFamily="18" charset="0"/>
              </a:rPr>
              <a:t>для удаления запахов, ВОС*, химических соединений;</a:t>
            </a:r>
            <a:r>
              <a:rPr lang="en-US" dirty="0" smtClean="0">
                <a:cs typeface="Times New Roman" pitchFamily="18" charset="0"/>
              </a:rPr>
              <a:t/>
            </a:r>
            <a:br>
              <a:rPr lang="en-US" dirty="0" smtClean="0">
                <a:cs typeface="Times New Roman" pitchFamily="18" charset="0"/>
              </a:rPr>
            </a:br>
            <a:r>
              <a:rPr lang="ru-RU" dirty="0" smtClean="0">
                <a:cs typeface="Times New Roman" pitchFamily="18" charset="0"/>
              </a:rPr>
              <a:t/>
            </a:r>
            <a:br>
              <a:rPr lang="ru-RU" dirty="0" smtClean="0">
                <a:cs typeface="Times New Roman" pitchFamily="18" charset="0"/>
              </a:rPr>
            </a:br>
            <a:r>
              <a:rPr lang="ru-RU" b="1" dirty="0" smtClean="0">
                <a:cs typeface="Times New Roman" pitchFamily="18" charset="0"/>
              </a:rPr>
              <a:t>- </a:t>
            </a:r>
            <a:r>
              <a:rPr lang="ru-RU" dirty="0" smtClean="0">
                <a:cs typeface="Times New Roman" pitchFamily="18" charset="0"/>
              </a:rPr>
              <a:t>технология </a:t>
            </a:r>
            <a:r>
              <a:rPr lang="ru-RU" b="1" dirty="0" err="1" smtClean="0">
                <a:cs typeface="Times New Roman" pitchFamily="18" charset="0"/>
              </a:rPr>
              <a:t>ActivePure</a:t>
            </a:r>
            <a:r>
              <a:rPr lang="en-US" b="1" dirty="0" smtClean="0">
                <a:cs typeface="Times New Roman" pitchFamily="18" charset="0"/>
              </a:rPr>
              <a:t>®</a:t>
            </a:r>
            <a:r>
              <a:rPr lang="ru-RU" dirty="0" smtClean="0">
                <a:cs typeface="Times New Roman" pitchFamily="18" charset="0"/>
              </a:rPr>
              <a:t> для уничтожения бактерий, </a:t>
            </a:r>
            <a:r>
              <a:rPr lang="ru-RU" dirty="0" err="1" smtClean="0">
                <a:cs typeface="Times New Roman" pitchFamily="18" charset="0"/>
              </a:rPr>
              <a:t>патогенов</a:t>
            </a:r>
            <a:r>
              <a:rPr lang="ru-RU" dirty="0" smtClean="0">
                <a:cs typeface="Times New Roman" pitchFamily="18" charset="0"/>
              </a:rPr>
              <a:t>, грибков и плесени; 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3" name="Picture 2" descr="C:\Users\GarnaRich\Desktop\20141920.jpg"/>
          <p:cNvPicPr>
            <a:picLocks noChangeAspect="1" noChangeArrowheads="1"/>
          </p:cNvPicPr>
          <p:nvPr/>
        </p:nvPicPr>
        <p:blipFill>
          <a:blip r:embed="rId2" cstate="print"/>
          <a:srcRect b="14815"/>
          <a:stretch>
            <a:fillRect/>
          </a:stretch>
        </p:blipFill>
        <p:spPr bwMode="auto">
          <a:xfrm>
            <a:off x="4786314" y="1928802"/>
            <a:ext cx="3242663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C:\Users\GarnaRich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928802"/>
            <a:ext cx="3286148" cy="2071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285984" y="6357958"/>
            <a:ext cx="41434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cs typeface="Times New Roman" pitchFamily="18" charset="0"/>
              </a:rPr>
              <a:t>* ВОС - вредные органические соединения.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43042" y="1214422"/>
            <a:ext cx="5748358" cy="708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Tahoma" pitchFamily="34" charset="0"/>
              <a:buNone/>
              <a:defRPr/>
            </a:pP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Технология </a:t>
            </a:r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ActivePure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®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57158" y="1928802"/>
            <a:ext cx="83058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endParaRPr lang="ru-RU" altLang="zh-TW" dirty="0">
              <a:solidFill>
                <a:srgbClr val="FF0000"/>
              </a:solidFill>
            </a:endParaRPr>
          </a:p>
          <a:p>
            <a:pPr algn="ctr">
              <a:spcBef>
                <a:spcPct val="10000"/>
              </a:spcBef>
            </a:pPr>
            <a:r>
              <a:rPr lang="ru-RU" altLang="zh-TW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Единственная сертифицированная космическая технология </a:t>
            </a:r>
            <a:r>
              <a:rPr lang="ru-RU" altLang="zh-TW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 очистке воздуха и поверхностей</a:t>
            </a:r>
          </a:p>
          <a:p>
            <a:pPr algn="ctr">
              <a:spcBef>
                <a:spcPct val="10000"/>
              </a:spcBef>
            </a:pPr>
            <a:endParaRPr lang="ru-RU" altLang="zh-TW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spcBef>
                <a:spcPct val="10000"/>
              </a:spcBef>
            </a:pPr>
            <a:r>
              <a:rPr lang="ru-RU" sz="3200" b="1" dirty="0">
                <a:cs typeface="Times New Roman" pitchFamily="18" charset="0"/>
              </a:rPr>
              <a:t>Сайт</a:t>
            </a:r>
            <a:r>
              <a:rPr lang="en-US" sz="3200" b="1" dirty="0">
                <a:cs typeface="Times New Roman" pitchFamily="18" charset="0"/>
              </a:rPr>
              <a:t>: </a:t>
            </a:r>
            <a:r>
              <a:rPr lang="en-US" sz="3200" b="1" dirty="0">
                <a:hlinkClick r:id="rId2"/>
              </a:rPr>
              <a:t>www.spacefoundation.org</a:t>
            </a:r>
            <a:r>
              <a:rPr lang="en-US" sz="2400" b="1" i="1" dirty="0"/>
              <a:t> </a:t>
            </a:r>
          </a:p>
        </p:txBody>
      </p:sp>
      <p:pic>
        <p:nvPicPr>
          <p:cNvPr id="6" name="Рисунок 5" descr="Без названия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7828" y="4505332"/>
            <a:ext cx="2286000" cy="173140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Рисунок 6" descr="Без названия (1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4429132"/>
            <a:ext cx="2647950" cy="172402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 txBox="1">
            <a:spLocks/>
          </p:cNvSpPr>
          <p:nvPr/>
        </p:nvSpPr>
        <p:spPr>
          <a:xfrm>
            <a:off x="395288" y="1268413"/>
            <a:ext cx="8229600" cy="47085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E43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ЭКСКЛЮЗИВНАЯ СЕРТИФИКАЦИЯ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2E43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2E43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2E43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9" descr="KEVIN COOK SPACE FOUND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133600"/>
            <a:ext cx="19748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42844" y="4857760"/>
            <a:ext cx="370522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ГОСПОДИН КЕВИН 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УК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endPara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ДИРЕКТОР КОСМИЧЕСКОГО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ФОНДА ПРОГРАММ ОСВЕДОМЛЕННОСТИ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267200" y="4343400"/>
            <a:ext cx="4162452" cy="193899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ОБОРУДОВАНИЕ С ТЕХНОЛОГИЕЙ </a:t>
            </a:r>
            <a:r>
              <a:rPr lang="en-US" sz="2400" b="1" dirty="0" smtClean="0">
                <a:solidFill>
                  <a:schemeClr val="tx1"/>
                </a:solidFill>
              </a:rPr>
              <a:t>ACTIVEPURE </a:t>
            </a:r>
            <a:r>
              <a:rPr lang="ru-RU" sz="2400" b="1" dirty="0" smtClean="0">
                <a:solidFill>
                  <a:schemeClr val="tx1"/>
                </a:solidFill>
              </a:rPr>
              <a:t>ОБЛАДАЕТ </a:t>
            </a:r>
            <a:r>
              <a:rPr lang="ru-RU" sz="2400" b="1" dirty="0">
                <a:solidFill>
                  <a:schemeClr val="tx1"/>
                </a:solidFill>
              </a:rPr>
              <a:t>ЭКСКЛЮЗИВНЫМ СЕРТИФИКАТОМ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КОСМИЧЕСКОЙ ТЕХНОЛОГИИ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8" name="Рисунок 7" descr="Без названия (1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2285992"/>
            <a:ext cx="2647950" cy="172402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513"/>
            <a:ext cx="4741863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10" descr="E:\Office\TIMUR\Презентация для саммита\ПИСЬМО КАРТИН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062038"/>
            <a:ext cx="4572000" cy="579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2895600" y="3352800"/>
            <a:ext cx="1905000" cy="18288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ru-RU" sz="180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819400" y="2590800"/>
            <a:ext cx="1143000" cy="45720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zh-TW" altLang="en-US" sz="2400" b="1" baseline="30000">
                <a:solidFill>
                  <a:schemeClr val="tx1"/>
                </a:solidFill>
                <a:effectLst/>
                <a:latin typeface="+mj-lt"/>
              </a:rPr>
              <a:t>  </a:t>
            </a:r>
            <a:r>
              <a:rPr lang="en-US" altLang="zh-TW" sz="2400" b="1" baseline="30000">
                <a:solidFill>
                  <a:schemeClr val="tx1"/>
                </a:solidFill>
                <a:effectLst/>
                <a:latin typeface="+mj-lt"/>
              </a:rPr>
              <a:t>0</a:t>
            </a:r>
            <a:r>
              <a:rPr lang="en-US" altLang="zh-TW" sz="2400" b="1">
                <a:solidFill>
                  <a:schemeClr val="tx1"/>
                </a:solidFill>
                <a:effectLst/>
                <a:latin typeface="+mj-lt"/>
              </a:rPr>
              <a:t>OH</a:t>
            </a:r>
            <a:endParaRPr lang="en-US" altLang="zh-TW" sz="2400" b="1" baseline="3000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19400" y="5486400"/>
            <a:ext cx="1143000" cy="466725"/>
          </a:xfrm>
          <a:prstGeom prst="rect">
            <a:avLst/>
          </a:prstGeom>
          <a:solidFill>
            <a:srgbClr val="000066"/>
          </a:solidFill>
          <a:ln w="9525">
            <a:solidFill>
              <a:srgbClr val="11111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zh-TW" altLang="en-US" sz="2400" b="1">
                <a:solidFill>
                  <a:schemeClr val="tx1"/>
                </a:solidFill>
                <a:effectLst/>
                <a:latin typeface="+mj-lt"/>
              </a:rPr>
              <a:t>  </a:t>
            </a:r>
            <a:r>
              <a:rPr lang="en-US" altLang="zh-TW" sz="2400" b="1" baseline="30000">
                <a:solidFill>
                  <a:schemeClr val="tx1"/>
                </a:solidFill>
                <a:effectLst/>
                <a:latin typeface="+mj-lt"/>
              </a:rPr>
              <a:t>0</a:t>
            </a:r>
            <a:r>
              <a:rPr lang="en-US" altLang="zh-TW" sz="2400" b="1">
                <a:solidFill>
                  <a:schemeClr val="tx1"/>
                </a:solidFill>
                <a:effectLst/>
                <a:latin typeface="+mj-lt"/>
              </a:rPr>
              <a:t>OH</a:t>
            </a:r>
            <a:endParaRPr lang="en-US" altLang="zh-TW" sz="2400" b="1" baseline="3000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810000" y="2362200"/>
            <a:ext cx="914400" cy="457200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TW" sz="2400" b="1">
                <a:solidFill>
                  <a:schemeClr val="tx1"/>
                </a:solidFill>
                <a:effectLst/>
                <a:latin typeface="+mj-lt"/>
              </a:rPr>
              <a:t>OH-</a:t>
            </a:r>
            <a:endParaRPr lang="en-US" altLang="zh-TW" sz="2400" b="1" baseline="-25000">
              <a:solidFill>
                <a:schemeClr val="tx1"/>
              </a:solidFill>
              <a:effectLst/>
              <a:latin typeface="+mj-lt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295400" y="2209800"/>
            <a:ext cx="1447800" cy="4343400"/>
            <a:chOff x="768" y="672"/>
            <a:chExt cx="1152" cy="3216"/>
          </a:xfrm>
        </p:grpSpPr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768" y="672"/>
              <a:ext cx="1152" cy="321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768" y="720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768" y="1008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768" y="1296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768" y="1584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768" y="1872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768" y="2160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768" y="2448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768" y="2736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768" y="3024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768" y="3312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768" y="3600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</p:grp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3962400" y="5867400"/>
            <a:ext cx="838200" cy="457200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TW" sz="2400" b="1">
                <a:solidFill>
                  <a:schemeClr val="tx1"/>
                </a:solidFill>
                <a:effectLst/>
                <a:latin typeface="+mj-lt"/>
              </a:rPr>
              <a:t>OH-</a:t>
            </a:r>
            <a:endParaRPr lang="en-US" altLang="zh-TW" sz="2400" b="1" baseline="-2500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3962400" y="5105400"/>
            <a:ext cx="914400" cy="457200"/>
          </a:xfrm>
          <a:prstGeom prst="rect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TW" sz="2400" b="1">
                <a:solidFill>
                  <a:schemeClr val="tx1"/>
                </a:solidFill>
                <a:effectLst/>
                <a:latin typeface="+mj-lt"/>
              </a:rPr>
              <a:t>H</a:t>
            </a:r>
            <a:r>
              <a:rPr lang="en-US" altLang="zh-TW" sz="2400" b="1" baseline="-25000">
                <a:solidFill>
                  <a:schemeClr val="tx1"/>
                </a:solidFill>
                <a:effectLst/>
                <a:latin typeface="+mj-lt"/>
              </a:rPr>
              <a:t>2</a:t>
            </a:r>
            <a:r>
              <a:rPr lang="en-US" altLang="zh-TW" sz="2400" b="1">
                <a:solidFill>
                  <a:schemeClr val="tx1"/>
                </a:solidFill>
                <a:effectLst/>
                <a:latin typeface="+mj-lt"/>
              </a:rPr>
              <a:t>O</a:t>
            </a:r>
            <a:r>
              <a:rPr lang="en-US" altLang="zh-TW" sz="2400" b="1" baseline="-25000">
                <a:solidFill>
                  <a:schemeClr val="tx1"/>
                </a:solidFill>
                <a:effectLst/>
                <a:latin typeface="+mj-lt"/>
              </a:rPr>
              <a:t>2</a:t>
            </a:r>
          </a:p>
        </p:txBody>
      </p: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953000" y="2209800"/>
            <a:ext cx="1447800" cy="4343400"/>
            <a:chOff x="768" y="672"/>
            <a:chExt cx="1152" cy="3216"/>
          </a:xfrm>
        </p:grpSpPr>
        <p:sp>
          <p:nvSpPr>
            <p:cNvPr id="23" name="Rectangle 26"/>
            <p:cNvSpPr>
              <a:spLocks noChangeArrowheads="1"/>
            </p:cNvSpPr>
            <p:nvPr/>
          </p:nvSpPr>
          <p:spPr bwMode="auto">
            <a:xfrm>
              <a:off x="768" y="672"/>
              <a:ext cx="1152" cy="321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24" name="Rectangle 27"/>
            <p:cNvSpPr>
              <a:spLocks noChangeArrowheads="1"/>
            </p:cNvSpPr>
            <p:nvPr/>
          </p:nvSpPr>
          <p:spPr bwMode="auto">
            <a:xfrm>
              <a:off x="768" y="720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25" name="Rectangle 28"/>
            <p:cNvSpPr>
              <a:spLocks noChangeArrowheads="1"/>
            </p:cNvSpPr>
            <p:nvPr/>
          </p:nvSpPr>
          <p:spPr bwMode="auto">
            <a:xfrm>
              <a:off x="768" y="1008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26" name="Rectangle 29"/>
            <p:cNvSpPr>
              <a:spLocks noChangeArrowheads="1"/>
            </p:cNvSpPr>
            <p:nvPr/>
          </p:nvSpPr>
          <p:spPr bwMode="auto">
            <a:xfrm>
              <a:off x="768" y="1296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27" name="Rectangle 30"/>
            <p:cNvSpPr>
              <a:spLocks noChangeArrowheads="1"/>
            </p:cNvSpPr>
            <p:nvPr/>
          </p:nvSpPr>
          <p:spPr bwMode="auto">
            <a:xfrm>
              <a:off x="768" y="1584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28" name="Rectangle 31"/>
            <p:cNvSpPr>
              <a:spLocks noChangeArrowheads="1"/>
            </p:cNvSpPr>
            <p:nvPr/>
          </p:nvSpPr>
          <p:spPr bwMode="auto">
            <a:xfrm>
              <a:off x="768" y="1872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29" name="Rectangle 32"/>
            <p:cNvSpPr>
              <a:spLocks noChangeArrowheads="1"/>
            </p:cNvSpPr>
            <p:nvPr/>
          </p:nvSpPr>
          <p:spPr bwMode="auto">
            <a:xfrm>
              <a:off x="768" y="2160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30" name="Rectangle 33"/>
            <p:cNvSpPr>
              <a:spLocks noChangeArrowheads="1"/>
            </p:cNvSpPr>
            <p:nvPr/>
          </p:nvSpPr>
          <p:spPr bwMode="auto">
            <a:xfrm>
              <a:off x="768" y="2448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31" name="Rectangle 34"/>
            <p:cNvSpPr>
              <a:spLocks noChangeArrowheads="1"/>
            </p:cNvSpPr>
            <p:nvPr/>
          </p:nvSpPr>
          <p:spPr bwMode="auto">
            <a:xfrm>
              <a:off x="768" y="2736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32" name="Rectangle 35"/>
            <p:cNvSpPr>
              <a:spLocks noChangeArrowheads="1"/>
            </p:cNvSpPr>
            <p:nvPr/>
          </p:nvSpPr>
          <p:spPr bwMode="auto">
            <a:xfrm>
              <a:off x="768" y="3024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33" name="Rectangle 36"/>
            <p:cNvSpPr>
              <a:spLocks noChangeArrowheads="1"/>
            </p:cNvSpPr>
            <p:nvPr/>
          </p:nvSpPr>
          <p:spPr bwMode="auto">
            <a:xfrm>
              <a:off x="768" y="3312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34" name="Rectangle 37"/>
            <p:cNvSpPr>
              <a:spLocks noChangeArrowheads="1"/>
            </p:cNvSpPr>
            <p:nvPr/>
          </p:nvSpPr>
          <p:spPr bwMode="auto">
            <a:xfrm>
              <a:off x="768" y="3600"/>
              <a:ext cx="1152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800">
                <a:solidFill>
                  <a:schemeClr val="tx1"/>
                </a:solidFill>
                <a:effectLst/>
                <a:latin typeface="+mj-lt"/>
              </a:endParaRPr>
            </a:p>
          </p:txBody>
        </p:sp>
      </p:grpSp>
      <p:sp>
        <p:nvSpPr>
          <p:cNvPr id="35" name="Line 38"/>
          <p:cNvSpPr>
            <a:spLocks noChangeShapeType="1"/>
          </p:cNvSpPr>
          <p:nvPr/>
        </p:nvSpPr>
        <p:spPr bwMode="auto">
          <a:xfrm flipH="1">
            <a:off x="4419600" y="2819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36" name="Line 39"/>
          <p:cNvSpPr>
            <a:spLocks noChangeShapeType="1"/>
          </p:cNvSpPr>
          <p:nvPr/>
        </p:nvSpPr>
        <p:spPr bwMode="auto">
          <a:xfrm flipH="1">
            <a:off x="4419600" y="59436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 flipH="1">
            <a:off x="4419600" y="51816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38" name="Line 41"/>
          <p:cNvSpPr>
            <a:spLocks noChangeShapeType="1"/>
          </p:cNvSpPr>
          <p:nvPr/>
        </p:nvSpPr>
        <p:spPr bwMode="auto">
          <a:xfrm flipH="1">
            <a:off x="4419600" y="4343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flipH="1">
            <a:off x="4419600" y="3581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40" name="Line 43"/>
          <p:cNvSpPr>
            <a:spLocks noChangeShapeType="1"/>
          </p:cNvSpPr>
          <p:nvPr/>
        </p:nvSpPr>
        <p:spPr bwMode="auto">
          <a:xfrm flipH="1">
            <a:off x="5943600" y="2819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flipH="1">
            <a:off x="5943600" y="59436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42" name="Line 45"/>
          <p:cNvSpPr>
            <a:spLocks noChangeShapeType="1"/>
          </p:cNvSpPr>
          <p:nvPr/>
        </p:nvSpPr>
        <p:spPr bwMode="auto">
          <a:xfrm flipH="1">
            <a:off x="5943600" y="51816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flipH="1">
            <a:off x="5943600" y="4343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44" name="Line 47"/>
          <p:cNvSpPr>
            <a:spLocks noChangeShapeType="1"/>
          </p:cNvSpPr>
          <p:nvPr/>
        </p:nvSpPr>
        <p:spPr bwMode="auto">
          <a:xfrm flipH="1">
            <a:off x="5943600" y="3581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pic>
        <p:nvPicPr>
          <p:cNvPr id="45" name="Picture 48" descr="Sms_star"/>
          <p:cNvPicPr>
            <a:picLocks noChangeAspect="1" noChangeArrowheads="1" noCrop="1"/>
          </p:cNvPicPr>
          <p:nvPr/>
        </p:nvPicPr>
        <p:blipFill>
          <a:blip r:embed="rId2" cstate="print">
            <a:lum contrast="100000"/>
          </a:blip>
          <a:srcRect/>
          <a:stretch>
            <a:fillRect/>
          </a:stretch>
        </p:blipFill>
        <p:spPr bwMode="auto">
          <a:xfrm>
            <a:off x="4953000" y="23622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9" descr="Sms_star"/>
          <p:cNvPicPr>
            <a:picLocks noChangeAspect="1" noChangeArrowheads="1" noCrop="1"/>
          </p:cNvPicPr>
          <p:nvPr/>
        </p:nvPicPr>
        <p:blipFill>
          <a:blip r:embed="rId2" cstate="print">
            <a:lum contrast="100000"/>
          </a:blip>
          <a:srcRect/>
          <a:stretch>
            <a:fillRect/>
          </a:stretch>
        </p:blipFill>
        <p:spPr bwMode="auto">
          <a:xfrm>
            <a:off x="4876800" y="32004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50" descr="Sms_star"/>
          <p:cNvPicPr>
            <a:picLocks noChangeAspect="1" noChangeArrowheads="1" noCrop="1"/>
          </p:cNvPicPr>
          <p:nvPr/>
        </p:nvPicPr>
        <p:blipFill>
          <a:blip r:embed="rId2" cstate="print">
            <a:lum contrast="100000"/>
          </a:blip>
          <a:srcRect/>
          <a:stretch>
            <a:fillRect/>
          </a:stretch>
        </p:blipFill>
        <p:spPr bwMode="auto">
          <a:xfrm>
            <a:off x="5029200" y="41148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51" descr="Sms_star"/>
          <p:cNvPicPr>
            <a:picLocks noChangeAspect="1" noChangeArrowheads="1" noCrop="1"/>
          </p:cNvPicPr>
          <p:nvPr/>
        </p:nvPicPr>
        <p:blipFill>
          <a:blip r:embed="rId2" cstate="print">
            <a:lum contrast="100000"/>
          </a:blip>
          <a:srcRect/>
          <a:stretch>
            <a:fillRect/>
          </a:stretch>
        </p:blipFill>
        <p:spPr bwMode="auto">
          <a:xfrm>
            <a:off x="5029200" y="51054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52" descr="Sms_star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438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53" descr="Sms_star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886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4" descr="Sms_star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53340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 Box 55"/>
          <p:cNvSpPr txBox="1">
            <a:spLocks noChangeArrowheads="1"/>
          </p:cNvSpPr>
          <p:nvPr/>
        </p:nvSpPr>
        <p:spPr bwMode="auto">
          <a:xfrm>
            <a:off x="1524000" y="5334000"/>
            <a:ext cx="1295400" cy="7016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TW" sz="2400" b="1">
                <a:solidFill>
                  <a:srgbClr val="000066"/>
                </a:solidFill>
                <a:effectLst/>
                <a:latin typeface="+mj-lt"/>
              </a:rPr>
              <a:t>H</a:t>
            </a:r>
            <a:r>
              <a:rPr lang="en-US" altLang="zh-TW" sz="2400" b="1" baseline="-25000">
                <a:solidFill>
                  <a:srgbClr val="000066"/>
                </a:solidFill>
                <a:effectLst/>
                <a:latin typeface="+mj-lt"/>
              </a:rPr>
              <a:t>2</a:t>
            </a:r>
            <a:r>
              <a:rPr lang="en-US" altLang="zh-TW" sz="2400" b="1">
                <a:solidFill>
                  <a:srgbClr val="000066"/>
                </a:solidFill>
                <a:effectLst/>
                <a:latin typeface="+mj-lt"/>
              </a:rPr>
              <a:t>O</a:t>
            </a:r>
            <a:r>
              <a:rPr lang="en-US" altLang="zh-TW" sz="2400" b="1" baseline="-25000">
                <a:solidFill>
                  <a:srgbClr val="000066"/>
                </a:solidFill>
                <a:effectLst/>
                <a:latin typeface="+mj-lt"/>
              </a:rPr>
              <a:t>2 </a:t>
            </a:r>
            <a:r>
              <a:rPr lang="ru-RU" altLang="zh-TW" sz="2400" b="1" baseline="-25000">
                <a:solidFill>
                  <a:srgbClr val="000066"/>
                </a:solidFill>
                <a:effectLst/>
                <a:latin typeface="+mj-lt"/>
              </a:rPr>
              <a:t>испарения</a:t>
            </a:r>
            <a:endParaRPr lang="en-US" altLang="zh-TW" sz="2400" b="1" baseline="-2500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53" name="Text Box 56"/>
          <p:cNvSpPr txBox="1">
            <a:spLocks noChangeArrowheads="1"/>
          </p:cNvSpPr>
          <p:nvPr/>
        </p:nvSpPr>
        <p:spPr bwMode="auto">
          <a:xfrm>
            <a:off x="1371600" y="4267200"/>
            <a:ext cx="1295400" cy="7016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TW" sz="2400" b="1" dirty="0">
                <a:solidFill>
                  <a:srgbClr val="000066"/>
                </a:solidFill>
                <a:effectLst/>
                <a:latin typeface="+mj-lt"/>
              </a:rPr>
              <a:t>H</a:t>
            </a:r>
            <a:r>
              <a:rPr lang="en-US" altLang="zh-TW" sz="2400" b="1" baseline="-25000" dirty="0">
                <a:solidFill>
                  <a:srgbClr val="000066"/>
                </a:solidFill>
                <a:effectLst/>
                <a:latin typeface="+mj-lt"/>
              </a:rPr>
              <a:t>2</a:t>
            </a:r>
            <a:r>
              <a:rPr lang="en-US" altLang="zh-TW" sz="2400" b="1" dirty="0">
                <a:solidFill>
                  <a:srgbClr val="000066"/>
                </a:solidFill>
                <a:effectLst/>
                <a:latin typeface="+mj-lt"/>
              </a:rPr>
              <a:t>O</a:t>
            </a:r>
            <a:r>
              <a:rPr lang="en-US" altLang="zh-TW" sz="2400" b="1" baseline="-25000" dirty="0">
                <a:solidFill>
                  <a:srgbClr val="000066"/>
                </a:solidFill>
                <a:effectLst/>
                <a:latin typeface="+mj-lt"/>
              </a:rPr>
              <a:t>2 </a:t>
            </a:r>
            <a:r>
              <a:rPr lang="ru-RU" altLang="zh-TW" sz="2400" b="1" baseline="-25000" dirty="0">
                <a:solidFill>
                  <a:srgbClr val="000066"/>
                </a:solidFill>
                <a:effectLst/>
                <a:latin typeface="+mj-lt"/>
              </a:rPr>
              <a:t>испарения</a:t>
            </a:r>
            <a:endParaRPr lang="en-US" altLang="zh-TW" sz="2400" b="1" baseline="-25000" dirty="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54" name="Text Box 57"/>
          <p:cNvSpPr txBox="1">
            <a:spLocks noChangeArrowheads="1"/>
          </p:cNvSpPr>
          <p:nvPr/>
        </p:nvSpPr>
        <p:spPr bwMode="auto">
          <a:xfrm>
            <a:off x="1524000" y="3200400"/>
            <a:ext cx="1371600" cy="8239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TW" sz="2400" b="1" dirty="0">
                <a:solidFill>
                  <a:srgbClr val="000066"/>
                </a:solidFill>
                <a:effectLst/>
                <a:latin typeface="+mj-lt"/>
              </a:rPr>
              <a:t>H</a:t>
            </a:r>
            <a:r>
              <a:rPr lang="en-US" altLang="zh-TW" sz="2400" b="1" baseline="-25000" dirty="0">
                <a:solidFill>
                  <a:srgbClr val="000066"/>
                </a:solidFill>
                <a:effectLst/>
                <a:latin typeface="+mj-lt"/>
              </a:rPr>
              <a:t>2</a:t>
            </a:r>
            <a:r>
              <a:rPr lang="en-US" altLang="zh-TW" sz="2400" b="1" dirty="0">
                <a:solidFill>
                  <a:srgbClr val="000066"/>
                </a:solidFill>
                <a:effectLst/>
                <a:latin typeface="+mj-lt"/>
              </a:rPr>
              <a:t>O</a:t>
            </a:r>
            <a:r>
              <a:rPr lang="en-US" altLang="zh-TW" sz="2400" b="1" baseline="-25000" dirty="0">
                <a:solidFill>
                  <a:srgbClr val="000066"/>
                </a:solidFill>
                <a:effectLst/>
                <a:latin typeface="+mj-lt"/>
              </a:rPr>
              <a:t>2 </a:t>
            </a:r>
            <a:endParaRPr lang="ru-RU" altLang="zh-TW" sz="2400" b="1" baseline="-25000" dirty="0">
              <a:solidFill>
                <a:srgbClr val="000066"/>
              </a:solidFill>
              <a:effectLst/>
              <a:latin typeface="+mj-lt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ru-RU" altLang="zh-TW" sz="2400" b="1" baseline="-25000" dirty="0">
                <a:solidFill>
                  <a:srgbClr val="000066"/>
                </a:solidFill>
                <a:effectLst/>
                <a:latin typeface="+mj-lt"/>
              </a:rPr>
              <a:t>испарения</a:t>
            </a:r>
            <a:endParaRPr lang="en-US" altLang="zh-TW" sz="2400" b="1" baseline="-25000" dirty="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55" name="Text Box 58"/>
          <p:cNvSpPr txBox="1">
            <a:spLocks noChangeArrowheads="1"/>
          </p:cNvSpPr>
          <p:nvPr/>
        </p:nvSpPr>
        <p:spPr bwMode="auto">
          <a:xfrm>
            <a:off x="1295400" y="2362200"/>
            <a:ext cx="1371600" cy="7016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TW" sz="2400" b="1">
                <a:solidFill>
                  <a:srgbClr val="000066"/>
                </a:solidFill>
                <a:effectLst/>
                <a:latin typeface="+mj-lt"/>
              </a:rPr>
              <a:t>H</a:t>
            </a:r>
            <a:r>
              <a:rPr lang="en-US" altLang="zh-TW" sz="2400" b="1" baseline="-25000">
                <a:solidFill>
                  <a:srgbClr val="000066"/>
                </a:solidFill>
                <a:effectLst/>
                <a:latin typeface="+mj-lt"/>
              </a:rPr>
              <a:t>2</a:t>
            </a:r>
            <a:r>
              <a:rPr lang="en-US" altLang="zh-TW" sz="2400" b="1">
                <a:solidFill>
                  <a:srgbClr val="000066"/>
                </a:solidFill>
                <a:effectLst/>
                <a:latin typeface="+mj-lt"/>
              </a:rPr>
              <a:t>O</a:t>
            </a:r>
            <a:r>
              <a:rPr lang="en-US" altLang="zh-TW" sz="2400" b="1" baseline="-25000">
                <a:solidFill>
                  <a:srgbClr val="000066"/>
                </a:solidFill>
                <a:effectLst/>
                <a:latin typeface="+mj-lt"/>
              </a:rPr>
              <a:t>2 </a:t>
            </a:r>
            <a:r>
              <a:rPr lang="ru-RU" altLang="zh-TW" sz="2400" b="1" baseline="-25000">
                <a:solidFill>
                  <a:srgbClr val="000066"/>
                </a:solidFill>
                <a:effectLst/>
                <a:latin typeface="+mj-lt"/>
              </a:rPr>
              <a:t>испарения</a:t>
            </a:r>
            <a:endParaRPr lang="en-US" altLang="zh-TW" sz="2400" b="1" baseline="-2500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56" name="Text Box 59"/>
          <p:cNvSpPr txBox="1">
            <a:spLocks noChangeArrowheads="1"/>
          </p:cNvSpPr>
          <p:nvPr/>
        </p:nvSpPr>
        <p:spPr bwMode="auto">
          <a:xfrm>
            <a:off x="3810000" y="3124200"/>
            <a:ext cx="914400" cy="457200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TW" sz="2400" b="1">
                <a:solidFill>
                  <a:schemeClr val="tx1"/>
                </a:solidFill>
                <a:effectLst/>
                <a:latin typeface="+mj-lt"/>
              </a:rPr>
              <a:t>H</a:t>
            </a:r>
            <a:r>
              <a:rPr lang="en-US" altLang="zh-TW" sz="2400" b="1" baseline="-25000">
                <a:solidFill>
                  <a:schemeClr val="tx1"/>
                </a:solidFill>
                <a:effectLst/>
                <a:latin typeface="+mj-lt"/>
              </a:rPr>
              <a:t>2</a:t>
            </a:r>
            <a:r>
              <a:rPr lang="en-US" altLang="zh-TW" sz="2400" b="1">
                <a:solidFill>
                  <a:schemeClr val="tx1"/>
                </a:solidFill>
                <a:effectLst/>
                <a:latin typeface="+mj-lt"/>
              </a:rPr>
              <a:t>O</a:t>
            </a:r>
            <a:r>
              <a:rPr lang="en-US" altLang="zh-TW" sz="2400" b="1" baseline="-25000">
                <a:solidFill>
                  <a:schemeClr val="tx1"/>
                </a:solidFill>
                <a:effectLst/>
                <a:latin typeface="+mj-lt"/>
              </a:rPr>
              <a:t>2</a:t>
            </a:r>
          </a:p>
        </p:txBody>
      </p:sp>
      <p:sp>
        <p:nvSpPr>
          <p:cNvPr id="57" name="Line 60"/>
          <p:cNvSpPr>
            <a:spLocks noChangeShapeType="1"/>
          </p:cNvSpPr>
          <p:nvPr/>
        </p:nvSpPr>
        <p:spPr bwMode="auto">
          <a:xfrm flipH="1">
            <a:off x="609600" y="2819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58" name="Line 61"/>
          <p:cNvSpPr>
            <a:spLocks noChangeShapeType="1"/>
          </p:cNvSpPr>
          <p:nvPr/>
        </p:nvSpPr>
        <p:spPr bwMode="auto">
          <a:xfrm flipH="1">
            <a:off x="609600" y="59436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59" name="Line 62"/>
          <p:cNvSpPr>
            <a:spLocks noChangeShapeType="1"/>
          </p:cNvSpPr>
          <p:nvPr/>
        </p:nvSpPr>
        <p:spPr bwMode="auto">
          <a:xfrm flipH="1">
            <a:off x="609600" y="51816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60" name="Line 63"/>
          <p:cNvSpPr>
            <a:spLocks noChangeShapeType="1"/>
          </p:cNvSpPr>
          <p:nvPr/>
        </p:nvSpPr>
        <p:spPr bwMode="auto">
          <a:xfrm flipH="1">
            <a:off x="609600" y="4343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61" name="Line 64"/>
          <p:cNvSpPr>
            <a:spLocks noChangeShapeType="1"/>
          </p:cNvSpPr>
          <p:nvPr/>
        </p:nvSpPr>
        <p:spPr bwMode="auto">
          <a:xfrm flipH="1">
            <a:off x="609600" y="3581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62" name="Line 65"/>
          <p:cNvSpPr>
            <a:spLocks noChangeShapeType="1"/>
          </p:cNvSpPr>
          <p:nvPr/>
        </p:nvSpPr>
        <p:spPr bwMode="auto">
          <a:xfrm flipH="1">
            <a:off x="7924800" y="59436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63" name="Line 66"/>
          <p:cNvSpPr>
            <a:spLocks noChangeShapeType="1"/>
          </p:cNvSpPr>
          <p:nvPr/>
        </p:nvSpPr>
        <p:spPr bwMode="auto">
          <a:xfrm flipH="1">
            <a:off x="7924800" y="51816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64" name="Line 67"/>
          <p:cNvSpPr>
            <a:spLocks noChangeShapeType="1"/>
          </p:cNvSpPr>
          <p:nvPr/>
        </p:nvSpPr>
        <p:spPr bwMode="auto">
          <a:xfrm flipH="1">
            <a:off x="7924800" y="4343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65" name="Line 68"/>
          <p:cNvSpPr>
            <a:spLocks noChangeShapeType="1"/>
          </p:cNvSpPr>
          <p:nvPr/>
        </p:nvSpPr>
        <p:spPr bwMode="auto">
          <a:xfrm flipH="1">
            <a:off x="7924800" y="2819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66" name="Line 69"/>
          <p:cNvSpPr>
            <a:spLocks noChangeShapeType="1"/>
          </p:cNvSpPr>
          <p:nvPr/>
        </p:nvSpPr>
        <p:spPr bwMode="auto">
          <a:xfrm flipH="1">
            <a:off x="7924800" y="3581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67" name="AutoShape 70"/>
          <p:cNvSpPr>
            <a:spLocks noChangeArrowheads="1"/>
          </p:cNvSpPr>
          <p:nvPr/>
        </p:nvSpPr>
        <p:spPr bwMode="auto">
          <a:xfrm>
            <a:off x="3276600" y="3733800"/>
            <a:ext cx="1143000" cy="10668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pic>
        <p:nvPicPr>
          <p:cNvPr id="68" name="Picture 71" descr="star_azu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962400"/>
            <a:ext cx="6858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Text Box 73"/>
          <p:cNvSpPr txBox="1">
            <a:spLocks noChangeArrowheads="1"/>
          </p:cNvSpPr>
          <p:nvPr/>
        </p:nvSpPr>
        <p:spPr bwMode="auto">
          <a:xfrm>
            <a:off x="8229600" y="4105275"/>
            <a:ext cx="685800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zh-TW" sz="2400" b="1">
                <a:solidFill>
                  <a:schemeClr val="tx1"/>
                </a:solidFill>
                <a:effectLst/>
                <a:latin typeface="+mj-lt"/>
              </a:rPr>
              <a:t>O</a:t>
            </a:r>
            <a:r>
              <a:rPr lang="en-US" altLang="zh-TW" sz="2400" b="1" baseline="-25000">
                <a:solidFill>
                  <a:schemeClr val="tx1"/>
                </a:solidFill>
                <a:effectLst/>
                <a:latin typeface="+mj-lt"/>
              </a:rPr>
              <a:t>2</a:t>
            </a:r>
          </a:p>
        </p:txBody>
      </p:sp>
      <p:pic>
        <p:nvPicPr>
          <p:cNvPr id="70" name="Picture 74" descr="c11"/>
          <p:cNvPicPr>
            <a:picLocks noChangeAspect="1" noChangeArrowheads="1" noCrop="1"/>
          </p:cNvPicPr>
          <p:nvPr/>
        </p:nvPicPr>
        <p:blipFill>
          <a:blip r:embed="rId4" cstate="print">
            <a:lum bright="-36000" contrast="-6000"/>
          </a:blip>
          <a:srcRect/>
          <a:stretch>
            <a:fillRect/>
          </a:stretch>
        </p:blipFill>
        <p:spPr bwMode="auto">
          <a:xfrm>
            <a:off x="3048000" y="4876800"/>
            <a:ext cx="1657350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75" descr="c11"/>
          <p:cNvPicPr>
            <a:picLocks noChangeAspect="1" noChangeArrowheads="1" noCrop="1"/>
          </p:cNvPicPr>
          <p:nvPr/>
        </p:nvPicPr>
        <p:blipFill>
          <a:blip r:embed="rId4" cstate="print">
            <a:lum bright="-30000"/>
          </a:blip>
          <a:srcRect/>
          <a:stretch>
            <a:fillRect/>
          </a:stretch>
        </p:blipFill>
        <p:spPr bwMode="auto">
          <a:xfrm>
            <a:off x="3124200" y="2438400"/>
            <a:ext cx="1352550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76" descr="h2o_molecul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0400" y="2333625"/>
            <a:ext cx="9144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77" descr="h2o_molecul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0400" y="3267075"/>
            <a:ext cx="9144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78" descr="h2o_molecul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0400" y="4791075"/>
            <a:ext cx="9144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79" descr="h2o_molecul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0400" y="5629275"/>
            <a:ext cx="9144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80" descr="O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53200" y="4038600"/>
            <a:ext cx="7620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81" descr="O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01000" y="2752725"/>
            <a:ext cx="4937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82" descr="O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76600">
            <a:off x="8001000" y="5181600"/>
            <a:ext cx="4937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Text Box 83"/>
          <p:cNvSpPr txBox="1">
            <a:spLocks noChangeArrowheads="1"/>
          </p:cNvSpPr>
          <p:nvPr/>
        </p:nvSpPr>
        <p:spPr bwMode="auto">
          <a:xfrm>
            <a:off x="2700338" y="2565400"/>
            <a:ext cx="2209800" cy="3387725"/>
          </a:xfrm>
          <a:prstGeom prst="rect">
            <a:avLst/>
          </a:prstGeom>
          <a:solidFill>
            <a:srgbClr val="FFFF99">
              <a:alpha val="50999"/>
            </a:srgb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ru-RU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Гидроксилы</a:t>
            </a:r>
            <a:r>
              <a:rPr lang="en-US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endParaRPr lang="en-US" altLang="zh-TW" sz="18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sz="1800" b="1" baseline="300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0</a:t>
            </a:r>
            <a:r>
              <a:rPr lang="en-US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OH</a:t>
            </a: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ru-RU" sz="180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Гидрооксиды</a:t>
            </a:r>
            <a:r>
              <a:rPr lang="en-US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endParaRPr lang="en-US" altLang="zh-TW" sz="18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OH-</a:t>
            </a:r>
            <a:endParaRPr lang="en-US" sz="1800" b="1" baseline="-25000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ru-RU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Супероксиды</a:t>
            </a:r>
            <a:endParaRPr lang="en-US" altLang="zh-TW" sz="18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O</a:t>
            </a:r>
            <a:r>
              <a:rPr lang="en-US" sz="1800" b="1" baseline="-250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2</a:t>
            </a:r>
            <a:r>
              <a:rPr lang="en-US" sz="1800" b="1" baseline="300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-</a:t>
            </a: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ru-RU" sz="180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Гидропероксиды</a:t>
            </a:r>
            <a:endParaRPr lang="en-US" altLang="zh-TW" sz="18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</a:t>
            </a:r>
            <a:r>
              <a:rPr lang="en-US" sz="1800" b="1" baseline="-250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2</a:t>
            </a:r>
            <a:r>
              <a:rPr lang="en-US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O</a:t>
            </a:r>
            <a:r>
              <a:rPr lang="en-US" sz="1800" b="1" baseline="-250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2</a:t>
            </a: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ru-RU" altLang="zh-TW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微軟正黑體"/>
                <a:cs typeface="微軟正黑體"/>
              </a:rPr>
              <a:t>Ионы озона</a:t>
            </a:r>
            <a:endParaRPr lang="en-US" altLang="zh-TW" sz="18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O</a:t>
            </a:r>
            <a:r>
              <a:rPr lang="en-US" sz="1800" b="1" baseline="-250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3</a:t>
            </a:r>
            <a:r>
              <a:rPr lang="en-US" sz="1800" b="1" baseline="300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-</a:t>
            </a:r>
            <a:r>
              <a:rPr lang="en-US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ru-RU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Озон</a:t>
            </a:r>
            <a:endParaRPr lang="en-US" altLang="zh-TW" sz="18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O</a:t>
            </a:r>
            <a:r>
              <a:rPr lang="en-US" sz="1800" b="1" baseline="-250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3</a:t>
            </a:r>
          </a:p>
        </p:txBody>
      </p:sp>
      <p:sp>
        <p:nvSpPr>
          <p:cNvPr id="80" name="Line 84"/>
          <p:cNvSpPr>
            <a:spLocks noChangeShapeType="1"/>
          </p:cNvSpPr>
          <p:nvPr/>
        </p:nvSpPr>
        <p:spPr bwMode="auto">
          <a:xfrm>
            <a:off x="1219200" y="2209800"/>
            <a:ext cx="5334000" cy="0"/>
          </a:xfrm>
          <a:prstGeom prst="line">
            <a:avLst/>
          </a:prstGeom>
          <a:noFill/>
          <a:ln w="762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81" name="Line 85"/>
          <p:cNvSpPr>
            <a:spLocks noChangeShapeType="1"/>
          </p:cNvSpPr>
          <p:nvPr/>
        </p:nvSpPr>
        <p:spPr bwMode="auto">
          <a:xfrm>
            <a:off x="1219200" y="6553200"/>
            <a:ext cx="5334000" cy="0"/>
          </a:xfrm>
          <a:prstGeom prst="line">
            <a:avLst/>
          </a:prstGeom>
          <a:noFill/>
          <a:ln w="762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14400" y="990600"/>
            <a:ext cx="5214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atin typeface="+mj-lt"/>
              </a:rPr>
              <a:t>            </a:t>
            </a:r>
            <a:r>
              <a:rPr lang="ru-RU" sz="3200" b="1" dirty="0" smtClean="0">
                <a:latin typeface="+mj-lt"/>
                <a:cs typeface="Times New Roman" pitchFamily="18" charset="0"/>
              </a:rPr>
              <a:t>Действие технологии</a:t>
            </a:r>
            <a:r>
              <a:rPr lang="ru-RU" sz="3200" b="1" dirty="0" smtClean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  </a:t>
            </a:r>
            <a:endParaRPr lang="ru-RU" sz="3200" b="1" dirty="0">
              <a:solidFill>
                <a:schemeClr val="tx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83" name="Прямоугольник 87"/>
          <p:cNvSpPr>
            <a:spLocks noChangeArrowheads="1"/>
          </p:cNvSpPr>
          <p:nvPr/>
        </p:nvSpPr>
        <p:spPr bwMode="auto">
          <a:xfrm>
            <a:off x="2590800" y="1524000"/>
            <a:ext cx="19854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ActivePure</a:t>
            </a:r>
            <a:r>
              <a:rPr lang="ru-RU" sz="2800" b="1" dirty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®</a:t>
            </a:r>
          </a:p>
        </p:txBody>
      </p:sp>
      <p:pic>
        <p:nvPicPr>
          <p:cNvPr id="86" name="Picture 3" descr="wsolstice1cp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00" y="228600"/>
            <a:ext cx="23812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Рисунок 89" descr="Без названия (1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5800" y="1066800"/>
            <a:ext cx="972497" cy="736566"/>
          </a:xfrm>
          <a:prstGeom prst="rect">
            <a:avLst/>
          </a:prstGeom>
        </p:spPr>
      </p:pic>
      <p:pic>
        <p:nvPicPr>
          <p:cNvPr id="91" name="Рисунок 90" descr="Без названия (1)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867400" y="1066800"/>
            <a:ext cx="1126476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333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3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3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3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3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3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3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3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3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3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3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xit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3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3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3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3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3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3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1" dur="3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3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xit" presetSubtype="8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" presetClass="exit" presetSubtype="8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" presetClass="exit" presetSubtype="8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" presetClass="exit" presetSubtype="8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20" grpId="0" animBg="1"/>
      <p:bldP spid="21" grpId="0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69" grpId="0" animBg="1"/>
      <p:bldP spid="69" grpId="1" animBg="1"/>
      <p:bldP spid="79" grpId="0" build="allAtOnce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2511</TotalTime>
  <Words>1175</Words>
  <Application>Microsoft Macintosh PowerPoint</Application>
  <PresentationFormat>Экран (4:3)</PresentationFormat>
  <Paragraphs>220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4" baseType="lpstr">
      <vt:lpstr>Arial</vt:lpstr>
      <vt:lpstr>Calibri</vt:lpstr>
      <vt:lpstr>MS Gothic</vt:lpstr>
      <vt:lpstr>Tahoma</vt:lpstr>
      <vt:lpstr>Times New Roman</vt:lpstr>
      <vt:lpstr>Wingdings</vt:lpstr>
      <vt:lpstr>Wingdings 2</vt:lpstr>
      <vt:lpstr>Wingdings 3</vt:lpstr>
      <vt:lpstr>Yu Gothic UI Light</vt:lpstr>
      <vt:lpstr>微軟正黑體</vt:lpstr>
      <vt:lpstr>新細明體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</dc:title>
  <dc:creator>Admin</dc:creator>
  <cp:lastModifiedBy>Пользователь Microsoft Office</cp:lastModifiedBy>
  <cp:revision>238</cp:revision>
  <cp:lastPrinted>2016-10-13T17:06:38Z</cp:lastPrinted>
  <dcterms:created xsi:type="dcterms:W3CDTF">2016-10-13T13:26:47Z</dcterms:created>
  <dcterms:modified xsi:type="dcterms:W3CDTF">2021-04-01T14:24:43Z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2016-08-11T00:00:00Z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2016-10-13T00:00:00Z</vt:filetime>
  </property>
</Properties>
</file>