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57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83" d="100"/>
          <a:sy n="83" d="100"/>
        </p:scale>
        <p:origin x="15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9DCC3-A741-4CAC-88B6-B8CEA42DDBB2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82B9B-2A1D-4C0B-8FC9-5F70C79DF417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20376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43B08-3B85-4E12-8D1A-638A33FE0D66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F4801-0F22-4474-900A-17CAEE891D4F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84303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07FB0-2DB9-42CD-96D9-DDDB16ADF393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8B45-4748-438B-BB4A-E25400CB055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31758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CEFC8-FE97-4AA8-903F-136087ACF249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0B879-B151-4106-9E73-AC665B563891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66911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BEF59-5BAC-4297-BD1A-5A6F7A7A4C59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62AC2-0495-490C-A148-5F9645F73D7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82117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C034-BFE8-44A6-9BBB-CEC2AAE02137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5FE54-F12F-44FF-B1E5-02087BD8F1FB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24030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ABB64-EA8F-4E81-B2DB-3B1988D173C6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D3E07-8613-453C-BFC2-5589E7135029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427946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BDF93-B2FB-4DC8-A1B4-841147BA84D4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AC715-AF63-4EFD-8F8C-CC4B50A27EE0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4003166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69571-AC66-4FE0-BC22-5CFA81C8CC84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E17D0-F2FA-4B4B-8A65-872B1BE31147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405560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F1354-77F3-4215-BA48-0F13732D201D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17F69-865C-4E7F-919D-02F83E901703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37255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C0054-0547-4FFE-BFCA-B7EB800C6CB8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C7A20-520A-495F-BA8D-27C620FAE01F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62021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Click to edit Master text styles</a:t>
            </a:r>
          </a:p>
          <a:p>
            <a:pPr lvl="1"/>
            <a:r>
              <a:rPr lang="en-US" altLang="uk-UA" smtClean="0"/>
              <a:t>Second level</a:t>
            </a:r>
          </a:p>
          <a:p>
            <a:pPr lvl="2"/>
            <a:r>
              <a:rPr lang="en-US" altLang="uk-UA" smtClean="0"/>
              <a:t>Third level</a:t>
            </a:r>
          </a:p>
          <a:p>
            <a:pPr lvl="3"/>
            <a:r>
              <a:rPr lang="en-US" altLang="uk-UA" smtClean="0"/>
              <a:t>Fourth level</a:t>
            </a:r>
          </a:p>
          <a:p>
            <a:pPr lvl="4"/>
            <a:r>
              <a:rPr lang="en-US" altLang="uk-UA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5784D6-B56A-41FF-9E6E-C4D8B2EBD57F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5B5AFB8-01CB-46FE-9C55-E42F2B55F536}" type="slidenum">
              <a:rPr lang="en-US" altLang="uk-UA"/>
              <a:pPr>
                <a:defRPr/>
              </a:pPr>
              <a:t>‹#›</a:t>
            </a:fld>
            <a:endParaRPr lang="en-US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4929188"/>
            <a:ext cx="72866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357188" y="2143125"/>
            <a:ext cx="85010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/>
              <a:t>СТРОИТЕЛЬСТВО АТОМНЫХ И ТЕПЛОВЫХ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/>
              <a:t>СТАНЦИЙ</a:t>
            </a:r>
          </a:p>
        </p:txBody>
      </p:sp>
      <p:pic>
        <p:nvPicPr>
          <p:cNvPr id="2052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357188"/>
            <a:ext cx="542925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66800" y="1066800"/>
            <a:ext cx="6477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 Фирма Нельсон имеет достаточно богатый опыт участия в строительстве ядерных электростанций на североамериканском континенте. Продукция и технологии фирмы  нашли широкое применение в процессе возведения строений ядерных энергоблоков в США. Активное строительство энергоблоков в США велось вплоть до середины 80-х. Затем наблюдался некоторый спад активности связанный с рядом факторов. В настоящее время в связи с истощением запасов углеводородов и повышающейся потребности промышленности активно развивающихся регионов планеты в электроэнергии строительство новых энергоблоков и ядерных электростанций становится все более актуальной задачей на ближайшую перспективу.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 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На схеме представлен водоохлаждаемый ядерный реактор </a:t>
            </a:r>
            <a:endParaRPr lang="en-US" altLang="uk-UA" sz="1800" b="1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(тип </a:t>
            </a:r>
            <a:r>
              <a:rPr lang="en-US" altLang="uk-UA" sz="1800" b="1">
                <a:solidFill>
                  <a:srgbClr val="FF0000"/>
                </a:solidFill>
              </a:rPr>
              <a:t>BWR</a:t>
            </a:r>
            <a:r>
              <a:rPr lang="ru-RU" altLang="uk-UA" sz="1800" b="1">
                <a:solidFill>
                  <a:srgbClr val="FF0000"/>
                </a:solidFill>
              </a:rPr>
              <a:t>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533400" y="4495800"/>
            <a:ext cx="8305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Цифрами на схеме обозначены области возможного применения продукции фирмы Нельсон в таких элементах конструкции ядерного блока как: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2) сварные балки;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3) (внизу) бетонный фундамент реактора упрочненный поперечными распорками; (остальное) вводы электрических кабелей и трубопроводов;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4) металлические решетки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5) крепеж подкрановых рельс;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6) крепеж электрических проводов и трубопроводов;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7) формовка бетона;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15) крепеж подкрановых рельсов.</a:t>
            </a:r>
          </a:p>
        </p:txBody>
      </p:sp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2514600" y="6248400"/>
            <a:ext cx="38862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200"/>
              <a:t> </a:t>
            </a:r>
            <a:r>
              <a:rPr lang="ru-RU" altLang="uk-UA" sz="1200" b="1">
                <a:solidFill>
                  <a:srgbClr val="FF0000"/>
                </a:solidFill>
              </a:rPr>
              <a:t>9) теплоотводящие стержни и изоляционный крепеж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2286000" y="6172200"/>
            <a:ext cx="3962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200" b="1">
                <a:solidFill>
                  <a:srgbClr val="FF0000"/>
                </a:solidFill>
              </a:rPr>
              <a:t>10) разное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8965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33400"/>
            <a:ext cx="2690813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1219200" y="3810000"/>
            <a:ext cx="68580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 b="1">
                <a:solidFill>
                  <a:srgbClr val="FF0000"/>
                </a:solidFill>
              </a:rPr>
              <a:t>Применялись при возведении:</a:t>
            </a:r>
            <a:endParaRPr lang="en-US" altLang="uk-UA" sz="1400" b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 b="1">
                <a:solidFill>
                  <a:srgbClr val="FF0000"/>
                </a:solidFill>
              </a:rPr>
              <a:t> 1. Подъездного моста (путей).  </a:t>
            </a:r>
            <a:endParaRPr lang="en-US" altLang="uk-UA" sz="1400" b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 b="1">
                <a:solidFill>
                  <a:srgbClr val="FF0000"/>
                </a:solidFill>
              </a:rPr>
              <a:t> 2.Непосредственно здания реактора </a:t>
            </a:r>
            <a:endParaRPr lang="en-US" altLang="uk-UA" sz="1400" b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 b="1">
                <a:solidFill>
                  <a:srgbClr val="FF0000"/>
                </a:solidFill>
              </a:rPr>
              <a:t> </a:t>
            </a:r>
            <a:r>
              <a:rPr lang="en-US" altLang="uk-UA" sz="1400" b="1">
                <a:solidFill>
                  <a:srgbClr val="FF0000"/>
                </a:solidFill>
              </a:rPr>
              <a:t>3</a:t>
            </a:r>
            <a:r>
              <a:rPr lang="ru-RU" altLang="uk-UA" sz="1400" b="1">
                <a:solidFill>
                  <a:srgbClr val="FF0000"/>
                </a:solidFill>
              </a:rPr>
              <a:t>. Второго этажа турбинного зала.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 b="1">
                <a:solidFill>
                  <a:srgbClr val="FF000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 b="1">
                <a:solidFill>
                  <a:srgbClr val="FF0000"/>
                </a:solidFill>
              </a:rPr>
              <a:t>Сталежелезобетонные (композитные) балки состоят из трех основных элементов: металлической балки, бетонной плиты и соединительных элементов,  работающих на срез. Касательные напряжения передаются на балку через соединительные элементы и вся конструкция работает как единый элемент. Гибкие упоры фирмы Нельсон не подвержены сварочному короблению и позволяют получить великолепное уплотнение бетона.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2657475" cy="28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38200"/>
            <a:ext cx="3079750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209800" y="4267200"/>
            <a:ext cx="5334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Пол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Металлическое основание, привариваются гибкие упоры, сверху заливаются бетоном. Дают дополнительные преимущества перед металлическим полом для архитекторов и строителей.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48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3657600" y="685800"/>
            <a:ext cx="502920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 Гибкие упоры </a:t>
            </a:r>
            <a:r>
              <a:rPr lang="en-US" altLang="uk-UA" sz="1800" b="1">
                <a:solidFill>
                  <a:srgbClr val="FF0000"/>
                </a:solidFill>
              </a:rPr>
              <a:t>Nelson</a:t>
            </a:r>
            <a:r>
              <a:rPr lang="ru-RU" altLang="uk-UA" sz="1800" b="1">
                <a:solidFill>
                  <a:srgbClr val="FF0000"/>
                </a:solidFill>
              </a:rPr>
              <a:t> для железобетона (напрягаемой арматуры).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Гибкие упоры для железобетона фирмы Нельсон ускоряют процесс строительства. Эти Гибкие упоры для железобетона известны своей прочностью и высокой сопротивляемостью сдвиговым нагрузкам. Применение этой продукции позволяет отказаться от предварительного напряжения арматуры. Применение этой продукции позволяет всему сечению конструкции работать в полную нагрузку и тем самым повышает прочность конструкции в целом. Различные длины и диаметры анкерных устройств для железобетона предлагаются фирмой Нельсон для удовлетворения требований проектировщиков и строителей.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2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5791200" y="1905000"/>
            <a:ext cx="25146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Места ввода труб в защитную оболочку ядерного реактора (к внутренней поверхности оболочки и на трубы привариваются теплоотводящие стержни).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Администратор\Рабочий сто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717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C:\Documents and Settings\Администратор\Рабочий стол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27717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C:\Documents and Settings\Администратор\Рабочий стол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0"/>
            <a:ext cx="27622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C:\Documents and Settings\Администратор\Рабочий стол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0"/>
            <a:ext cx="6324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71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C:\Documents and Settings\Администратор\Рабочий стол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63" y="0"/>
            <a:ext cx="6942137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228600" y="3581400"/>
            <a:ext cx="19812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Вспомогательные строения. </a:t>
            </a:r>
            <a:endParaRPr lang="en-US" altLang="uk-UA" sz="1800" b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uk-UA" sz="1800" b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Клапанная коробка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194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0"/>
            <a:ext cx="3429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75" y="3276600"/>
            <a:ext cx="26384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32766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90800"/>
            <a:ext cx="34194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0480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TextBox 7"/>
          <p:cNvSpPr txBox="1">
            <a:spLocks noChangeArrowheads="1"/>
          </p:cNvSpPr>
          <p:nvPr/>
        </p:nvSpPr>
        <p:spPr bwMode="auto">
          <a:xfrm>
            <a:off x="2209800" y="5486400"/>
            <a:ext cx="5334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Вспомогательные строения. Рамы, распределительные коробки (кабельные шкафы).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2362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228600"/>
            <a:ext cx="29908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05000"/>
            <a:ext cx="34290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57400"/>
            <a:ext cx="18383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3352800"/>
            <a:ext cx="24098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Box 7"/>
          <p:cNvSpPr txBox="1">
            <a:spLocks noChangeArrowheads="1"/>
          </p:cNvSpPr>
          <p:nvPr/>
        </p:nvSpPr>
        <p:spPr bwMode="auto">
          <a:xfrm>
            <a:off x="2971800" y="5867400"/>
            <a:ext cx="3657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Вспомогательные строения. Рамы.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5715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95600"/>
            <a:ext cx="84105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1676400" y="5486400"/>
            <a:ext cx="4953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Вспомогательные строения. Закладные детали.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609600" y="6172200"/>
            <a:ext cx="815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</a:rPr>
              <a:t>Вспомогательные строения. Бассейн для отработанного ядерного топлива.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338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800"/>
            <a:ext cx="380047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667000"/>
            <a:ext cx="42100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24669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685800"/>
            <a:ext cx="28479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762000" y="5715000"/>
            <a:ext cx="7162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Вспомогательные строения. Облицовка бассейна для хранения отработанного ядерного топлива.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5817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685800" y="6096000"/>
            <a:ext cx="777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Вспомогательные строения. Сепаратор расширительного бака.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1433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429000"/>
            <a:ext cx="5257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914400" y="6019800"/>
            <a:ext cx="777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Поддон (сточный резервуар) под реактором.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724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362200"/>
            <a:ext cx="3276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62200"/>
            <a:ext cx="238125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2362200"/>
            <a:ext cx="34385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609600" y="6248400"/>
            <a:ext cx="7543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Элементы пола.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"/>
            <a:ext cx="2209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26574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86000"/>
            <a:ext cx="71628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25" y="152400"/>
            <a:ext cx="41814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1219200" y="5943600"/>
            <a:ext cx="6553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Съемные элементы пола.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4267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19200"/>
            <a:ext cx="4876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990600" y="5562600"/>
            <a:ext cx="6934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Элементы пола и закладные детали.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5867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2133600" y="6172200"/>
            <a:ext cx="5029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Ввод горячих труб.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194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0"/>
            <a:ext cx="556260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609600" y="4724400"/>
            <a:ext cx="79248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Гнутые анкера.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Привариваются менее чем за секунду. Отличная прочность и отсутствие послесварочных деформаций. Используются для соединения металлических элементов с бетоном.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67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6400800" y="1600200"/>
            <a:ext cx="20574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Защитная оболочка ядерного реактора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38200"/>
            <a:ext cx="6019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1600200" y="5486400"/>
            <a:ext cx="6096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Arial" panose="020B0604020202020204" pitchFamily="34" charset="0"/>
              </a:rPr>
              <a:t>Напольные металлические решетки.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:\Фото\ФОТО (общие)\Арматура\Gonzalez CKL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:\Фото\ФОТО (общие)\Арматура\Gonzalez CKL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:\Фото\ФОТО (общие)\Арматура\Gonzalez CKL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6350"/>
            <a:ext cx="91440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938"/>
            <a:ext cx="9144000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285750" y="2214563"/>
            <a:ext cx="36433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chemeClr val="bg1"/>
                </a:solidFill>
              </a:rPr>
              <a:t>ООО Спецстройтехнология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</a:rPr>
              <a:t>49051 г.Днепр,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</a:rPr>
              <a:t>пр.Слобожанский , 40а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</a:rPr>
              <a:t>Тел.\факс: +38 (056)34 91 79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</a:rPr>
              <a:t>Тел. +380 97 699 77 55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</a:rPr>
              <a:t>Тел. +380 50 487 74 40</a:t>
            </a:r>
            <a:endParaRPr lang="en-US" altLang="uk-UA" sz="18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>
                <a:solidFill>
                  <a:schemeClr val="bg1"/>
                </a:solidFill>
              </a:rPr>
              <a:t>nelsonua@i.ua</a:t>
            </a:r>
            <a:endParaRPr lang="ru-RU" altLang="uk-UA" sz="1800">
              <a:solidFill>
                <a:schemeClr val="bg1"/>
              </a:solidFill>
            </a:endParaRPr>
          </a:p>
        </p:txBody>
      </p:sp>
      <p:pic>
        <p:nvPicPr>
          <p:cNvPr id="30725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357188"/>
            <a:ext cx="54292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Office PowerPoint</Application>
  <PresentationFormat>Экран (4:3)</PresentationFormat>
  <Paragraphs>53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2020-02-19T13:20:03Z</dcterms:modified>
</cp:coreProperties>
</file>