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C9E75-799A-48BE-92E4-5E324D233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6F2D7-BBA3-4738-91BF-C21C11AFD1C3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6592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D4F69-74DA-4F98-8931-15E19192CF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2EFB6-1D0D-4E54-BDE3-F1E180B2597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5228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A5DD2-DBBD-455B-AB04-8C9F29F6F3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C2550-3642-49A1-B7B5-247FB2E0276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82422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5B5EB-B405-451B-91B0-A90D17D505E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F482E-1B16-4C0E-90EF-17E402CFEF3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6210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A388F-5AFF-4231-B2A7-EDF37AA998E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A48A6-C8AC-4358-AA6D-75EFD0C1FC0E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269537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00197-EE02-4712-A777-A8C10CDFA9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C1221-7426-4FD2-8839-ED27B9BD9F87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9283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F311-549E-4226-AAD7-0E7B2AD569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46C9A-AD63-4D95-A223-2FED286AE29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66850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7460C-7596-47DA-B032-8F93A1347E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9A5C3-714F-4CA2-AC68-9A94C0841A2C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70789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7681D-D23E-42AE-A53A-5735174F6B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D1D1C-0B70-44E1-B4EB-17955EE4F0B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97625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E09A3-9B90-45E5-8040-B5D2B6FD7E0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815C3-8021-4230-B7F5-086A009D1417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4569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E33E4-3A2A-43C5-9B1E-A7D010ED612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2C3AA-A666-4F68-81DA-60B2179A4AE8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48674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BDF066-4DAA-4940-ADEF-500AC7FBA0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6586F2-ECFC-4171-89F3-EB9729909D36}" type="slidenum">
              <a:rPr lang="ru-RU" altLang="uk-UA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58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4" y="4143376"/>
            <a:ext cx="7500937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214314"/>
            <a:ext cx="6072188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Box 7"/>
          <p:cNvSpPr txBox="1">
            <a:spLocks noChangeArrowheads="1"/>
          </p:cNvSpPr>
          <p:nvPr/>
        </p:nvSpPr>
        <p:spPr bwMode="auto">
          <a:xfrm>
            <a:off x="3167064" y="2000250"/>
            <a:ext cx="55721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uk-UA" sz="2800" b="1" dirty="0">
                <a:solidFill>
                  <a:prstClr val="black"/>
                </a:solidFill>
                <a:latin typeface="Arial" panose="020B0604020202020204" pitchFamily="34" charset="0"/>
              </a:rPr>
              <a:t>ПРАКТИКА ИСПОЛЬЗОВАНИЯ ПРИВАРИВАЕМОГО КРЕПЕЖА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uk-UA" sz="2800" b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uk-UA" sz="1400" b="1" dirty="0">
                <a:solidFill>
                  <a:prstClr val="black"/>
                </a:solidFill>
                <a:latin typeface="Arial" panose="020B0604020202020204" pitchFamily="34" charset="0"/>
              </a:rPr>
              <a:t>ДОКЛАД                                        БИЛЯРЧИКА В.Р.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uk-UA" sz="1400" b="1" dirty="0">
                <a:solidFill>
                  <a:prstClr val="black"/>
                </a:solidFill>
                <a:latin typeface="Arial" panose="020B0604020202020204" pitchFamily="34" charset="0"/>
              </a:rPr>
              <a:t>ПРЕДСТАВИТЕЛЯ ФИРМЫ </a:t>
            </a:r>
            <a:r>
              <a:rPr lang="en-US" altLang="uk-UA" sz="1400" b="1" dirty="0">
                <a:solidFill>
                  <a:prstClr val="black"/>
                </a:solidFill>
                <a:latin typeface="Arial" panose="020B0604020202020204" pitchFamily="34" charset="0"/>
              </a:rPr>
              <a:t>NELSON </a:t>
            </a:r>
            <a:r>
              <a:rPr lang="ru-RU" altLang="uk-UA" sz="1400" b="1" dirty="0">
                <a:solidFill>
                  <a:prstClr val="black"/>
                </a:solidFill>
                <a:latin typeface="Arial" panose="020B0604020202020204" pitchFamily="34" charset="0"/>
              </a:rPr>
              <a:t>В УКРАИНЕ.</a:t>
            </a:r>
          </a:p>
        </p:txBody>
      </p:sp>
    </p:spTree>
    <p:extLst>
      <p:ext uri="{BB962C8B-B14F-4D97-AF65-F5344CB8AC3E}">
        <p14:creationId xmlns:p14="http://schemas.microsoft.com/office/powerpoint/2010/main" val="313574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981200" y="2571750"/>
            <a:ext cx="8229600" cy="1500188"/>
          </a:xfrm>
        </p:spPr>
        <p:txBody>
          <a:bodyPr/>
          <a:lstStyle/>
          <a:p>
            <a:pPr eaLnBrk="1" hangingPunct="1"/>
            <a:r>
              <a:rPr lang="ru-RU" altLang="uk-UA" sz="6000" b="1">
                <a:solidFill>
                  <a:srgbClr val="FF0000"/>
                </a:solidFill>
              </a:rPr>
              <a:t>СВАРОЧНОЕ ОБОРУДОВАНИЕ</a:t>
            </a:r>
          </a:p>
        </p:txBody>
      </p:sp>
      <p:pic>
        <p:nvPicPr>
          <p:cNvPr id="4099" name="Содержимое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1250" y="5286376"/>
            <a:ext cx="7361238" cy="1343025"/>
          </a:xfrm>
        </p:spPr>
      </p:pic>
      <p:pic>
        <p:nvPicPr>
          <p:cNvPr id="4100" name="Picture 6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606426"/>
            <a:ext cx="5715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70099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3357563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3500438"/>
            <a:ext cx="40005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4" y="0"/>
            <a:ext cx="3500437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11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335756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3357564"/>
            <a:ext cx="3214688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0"/>
            <a:ext cx="314325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16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8" y="214313"/>
            <a:ext cx="5072062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3286126"/>
            <a:ext cx="4805362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8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6" y="3214688"/>
            <a:ext cx="5510213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24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5"/>
          <p:cNvSpPr>
            <a:spLocks noGrp="1"/>
          </p:cNvSpPr>
          <p:nvPr>
            <p:ph type="title"/>
          </p:nvPr>
        </p:nvSpPr>
        <p:spPr>
          <a:xfrm>
            <a:off x="1981200" y="1500189"/>
            <a:ext cx="8229600" cy="3214687"/>
          </a:xfrm>
        </p:spPr>
        <p:txBody>
          <a:bodyPr/>
          <a:lstStyle/>
          <a:p>
            <a:pPr eaLnBrk="1" hangingPunct="1"/>
            <a:r>
              <a:rPr lang="ru-RU" altLang="uk-UA" sz="6000" b="1">
                <a:solidFill>
                  <a:srgbClr val="FF0000"/>
                </a:solidFill>
              </a:rPr>
              <a:t>МЕТОДЫ СВАРКИ</a:t>
            </a:r>
          </a:p>
        </p:txBody>
      </p:sp>
      <p:pic>
        <p:nvPicPr>
          <p:cNvPr id="13315" name="Рисунок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4857750"/>
            <a:ext cx="74295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647701"/>
            <a:ext cx="54292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62589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sz="4000" b="1">
                <a:solidFill>
                  <a:srgbClr val="FF0000"/>
                </a:solidFill>
              </a:rPr>
              <a:t>Конденсаторная сварка (</a:t>
            </a:r>
            <a:r>
              <a:rPr lang="en-US" altLang="uk-UA" sz="4000" b="1">
                <a:solidFill>
                  <a:srgbClr val="FF0000"/>
                </a:solidFill>
              </a:rPr>
              <a:t>CD)</a:t>
            </a:r>
            <a:r>
              <a:rPr lang="ru-RU" altLang="uk-UA" sz="4000" b="1">
                <a:solidFill>
                  <a:srgbClr val="FF0000"/>
                </a:solidFill>
              </a:rPr>
              <a:t> </a:t>
            </a:r>
            <a:endParaRPr lang="ru-RU" altLang="uk-UA" sz="4000">
              <a:solidFill>
                <a:srgbClr val="FF000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 flipH="1" flipV="1">
            <a:off x="1935164" y="6126164"/>
            <a:ext cx="46037" cy="46037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14340" name="Rectangle 9"/>
          <p:cNvSpPr>
            <a:spLocks noChangeArrowheads="1"/>
          </p:cNvSpPr>
          <p:nvPr/>
        </p:nvSpPr>
        <p:spPr bwMode="auto">
          <a:xfrm>
            <a:off x="1952625" y="1354139"/>
            <a:ext cx="8286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 b="1" u="sng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Технические особенности сварки </a:t>
            </a:r>
            <a:endParaRPr lang="en-US" altLang="uk-UA" sz="1800" b="1" u="sng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Диапазон привариваемых элементов диам. от 3 до 8 мм </a:t>
            </a:r>
            <a:endParaRPr lang="en-US" altLang="uk-UA" sz="180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 сварочный аппарат </a:t>
            </a:r>
            <a:r>
              <a:rPr lang="en-US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10)</a:t>
            </a: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Короткое вpeмя приварки 1-3 MS (0.001-0.003 ceкунд.). </a:t>
            </a: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Возможность приварки к тонкому металлу толщиной от 0.6 мм</a:t>
            </a: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341" name="Rectangle 10"/>
          <p:cNvSpPr>
            <a:spLocks noChangeArrowheads="1"/>
          </p:cNvSpPr>
          <p:nvPr/>
        </p:nvSpPr>
        <p:spPr bwMode="auto">
          <a:xfrm>
            <a:off x="2024064" y="3262314"/>
            <a:ext cx="81438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uk-UA" sz="1800" b="1" u="sng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Основные преимущества данной технологии</a:t>
            </a:r>
            <a:r>
              <a:rPr lang="ru-RU" altLang="uk-UA" sz="18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altLang="uk-UA" sz="18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Простота и высокая производительность</a:t>
            </a: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Отсутствие следов сварки на обратной (лицевой) поверхности изделия</a:t>
            </a: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Достаточно иметь доступ к одной стороне изделия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Надежность</a:t>
            </a:r>
            <a:r>
              <a:rPr lang="ru-RU" altLang="uk-UA" sz="18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420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7" descr="http://www.kontur-97.ru/files/gap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7064" y="1285875"/>
            <a:ext cx="5286375" cy="1785938"/>
          </a:xfrm>
          <a:noFill/>
        </p:spPr>
      </p:pic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2024063" y="785813"/>
            <a:ext cx="821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>
                <a:latin typeface="Arial" panose="020B0604020202020204" pitchFamily="34" charset="0"/>
              </a:rPr>
              <a:t>Пистолет с вставленным крепежом прижимают к рабочей детали (1)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>
                <a:latin typeface="Arial" panose="020B0604020202020204" pitchFamily="34" charset="0"/>
              </a:rPr>
              <a:t>замыкая электрическую цепь - запускается сварочный цикл.</a:t>
            </a:r>
          </a:p>
        </p:txBody>
      </p:sp>
      <p:sp>
        <p:nvSpPr>
          <p:cNvPr id="15364" name="Прямоугольник 6"/>
          <p:cNvSpPr>
            <a:spLocks noChangeArrowheads="1"/>
          </p:cNvSpPr>
          <p:nvPr/>
        </p:nvSpPr>
        <p:spPr bwMode="auto">
          <a:xfrm>
            <a:off x="1809750" y="3000375"/>
            <a:ext cx="86439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6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Через кончик метиза  начинает протекать накопленный заряд конденсаторной батареи. Большой ток разрядки и малые размеры зоны контакта приводят к тому, что кончик метиза плавится и испаряется. Процесс носит взрывообразный характер и сопровождается  хлопком. Ионы металла (кончика метиза) заполняют зазор между фланцем метиза и поверхностью заготовки, обеспечивая необходимые условия существования электрической дуги в зазоре (2).</a:t>
            </a: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365" name="Прямоугольник 7"/>
          <p:cNvSpPr>
            <a:spLocks noChangeArrowheads="1"/>
          </p:cNvSpPr>
          <p:nvPr/>
        </p:nvSpPr>
        <p:spPr bwMode="auto">
          <a:xfrm>
            <a:off x="2166939" y="285750"/>
            <a:ext cx="785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>
                <a:latin typeface="Arial" panose="020B0604020202020204" pitchFamily="34" charset="0"/>
              </a:rPr>
              <a:t>                                 Контактный способ приварки </a:t>
            </a:r>
            <a:endParaRPr lang="ru-RU" altLang="uk-UA" sz="1800">
              <a:latin typeface="Arial" panose="020B0604020202020204" pitchFamily="34" charset="0"/>
            </a:endParaRPr>
          </a:p>
        </p:txBody>
      </p:sp>
      <p:sp>
        <p:nvSpPr>
          <p:cNvPr id="15366" name="Прямоугольник 9"/>
          <p:cNvSpPr>
            <a:spLocks noChangeArrowheads="1"/>
          </p:cNvSpPr>
          <p:nvPr/>
        </p:nvSpPr>
        <p:spPr bwMode="auto">
          <a:xfrm>
            <a:off x="1809750" y="4714875"/>
            <a:ext cx="86439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uk-UA" sz="16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 действием пружины метиз движется вниз, а возникшая сварочная дуга занимает всю поверхность фланца метиза и расплавляет ее одновременно с поверхностью заготовки (3). -Как только фланец метиза опускается в расплавленные металл заготовки, сварочная дуга гаснет и метиз погружается в сварочную ванну,  оставаясь прижатым к поверхности заготовки до полного затвердевания. Образуется надежное сварочное соединение по всей поверхности фланца метиза(4).</a:t>
            </a:r>
            <a:r>
              <a:rPr lang="ru-RU" altLang="uk-UA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altLang="uk-UA" sz="18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20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Приварка метизов электрической дугой (ARC)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 flipV="1">
            <a:off x="1935164" y="6126164"/>
            <a:ext cx="46037" cy="46037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17412" name="Рисунок 1" descr="http://www.oriont.ru/data/files/SOYER3/2-1.gif"/>
          <p:cNvPicPr>
            <a:picLocks noChangeAspect="1" noChangeArrowheads="1"/>
          </p:cNvPicPr>
          <p:nvPr/>
        </p:nvPicPr>
        <p:blipFill>
          <a:blip r:embed="rId2">
            <a:lum contrast="1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6" y="4143376"/>
            <a:ext cx="1590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Рисунок 2" descr="http://www.oriont.ru/data/files/SOYER3/2-2.gif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6" y="4071938"/>
            <a:ext cx="159067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Рисунок 3" descr="http://www.oriont.ru/data/files/SOYER3/2-2.gif"/>
          <p:cNvPicPr>
            <a:picLocks noChangeAspect="1" noChangeArrowheads="1"/>
          </p:cNvPicPr>
          <p:nvPr/>
        </p:nvPicPr>
        <p:blipFill>
          <a:blip r:embed="rId3">
            <a:lum contrast="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4071939"/>
            <a:ext cx="1590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Прямоугольник 10"/>
          <p:cNvSpPr>
            <a:spLocks noChangeArrowheads="1"/>
          </p:cNvSpPr>
          <p:nvPr/>
        </p:nvSpPr>
        <p:spPr bwMode="auto">
          <a:xfrm>
            <a:off x="2238376" y="5429250"/>
            <a:ext cx="19288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>
                <a:latin typeface="Arial" panose="020B0604020202020204" pitchFamily="34" charset="0"/>
              </a:rPr>
              <a:t>Кончик метиза касается  обрабатываемой детали.</a:t>
            </a:r>
          </a:p>
        </p:txBody>
      </p:sp>
      <p:sp>
        <p:nvSpPr>
          <p:cNvPr id="17416" name="Прямоугольник 11"/>
          <p:cNvSpPr>
            <a:spLocks noChangeArrowheads="1"/>
          </p:cNvSpPr>
          <p:nvPr/>
        </p:nvSpPr>
        <p:spPr bwMode="auto">
          <a:xfrm>
            <a:off x="4738689" y="5429250"/>
            <a:ext cx="29289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>
                <a:latin typeface="Arial" panose="020B0604020202020204" pitchFamily="34" charset="0"/>
                <a:cs typeface="Arial" panose="020B0604020202020204" pitchFamily="34" charset="0"/>
              </a:rPr>
              <a:t>Включается дуговой разряд , метиз поднимается над обрабатываемой деталью..</a:t>
            </a:r>
          </a:p>
        </p:txBody>
      </p:sp>
      <p:sp>
        <p:nvSpPr>
          <p:cNvPr id="17417" name="Прямоугольник 12"/>
          <p:cNvSpPr>
            <a:spLocks noChangeArrowheads="1"/>
          </p:cNvSpPr>
          <p:nvPr/>
        </p:nvSpPr>
        <p:spPr bwMode="auto">
          <a:xfrm>
            <a:off x="7881939" y="5357813"/>
            <a:ext cx="24288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400">
                <a:latin typeface="Arial" panose="020B0604020202020204" pitchFamily="34" charset="0"/>
              </a:rPr>
              <a:t>Метиз погружается в расплавленный сварочной дугой объем металла . Материал застывает , укрепляется и метиз приваривается.</a:t>
            </a:r>
          </a:p>
        </p:txBody>
      </p:sp>
      <p:sp>
        <p:nvSpPr>
          <p:cNvPr id="17418" name="Прямоугольник 13"/>
          <p:cNvSpPr>
            <a:spLocks noChangeArrowheads="1"/>
          </p:cNvSpPr>
          <p:nvPr/>
        </p:nvSpPr>
        <p:spPr bwMode="auto">
          <a:xfrm>
            <a:off x="2095501" y="1214439"/>
            <a:ext cx="81438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>
                <a:latin typeface="Arial" panose="020B0604020202020204" pitchFamily="34" charset="0"/>
                <a:cs typeface="Arial" panose="020B0604020202020204" pitchFamily="34" charset="0"/>
              </a:rPr>
              <a:t>Шпилька приваривается к основной детали с использованием керамических шайб, удерживающих расплавленный металл в сварочной ванне до образования прочного соединения. Вcлeдcтвиe увeличeннoй глубины пpoникнoвeния пpиблизитeльнo oт 1-3 мм, этoт мeтoд глaвным oбpaзoм иcпoльзуeтcя для oбpaбaтывaeмыx дeтaлeй c минимaльнoй тoлщинoй </a:t>
            </a:r>
            <a:r>
              <a:rPr lang="ru-RU" altLang="uk-UA" sz="1800" b="1">
                <a:latin typeface="Arial" panose="020B0604020202020204" pitchFamily="34" charset="0"/>
                <a:cs typeface="Arial" panose="020B0604020202020204" pitchFamily="34" charset="0"/>
              </a:rPr>
              <a:t>2 мм.</a:t>
            </a:r>
            <a:endParaRPr lang="ru-RU" altLang="uk-UA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61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981200" y="2000251"/>
            <a:ext cx="8229600" cy="2214563"/>
          </a:xfrm>
        </p:spPr>
        <p:txBody>
          <a:bodyPr/>
          <a:lstStyle/>
          <a:p>
            <a:pPr eaLnBrk="1" hangingPunct="1"/>
            <a:r>
              <a:rPr lang="ru-RU" altLang="uk-UA" sz="6000" b="1">
                <a:solidFill>
                  <a:srgbClr val="FF0000"/>
                </a:solidFill>
              </a:rPr>
              <a:t>СОРТАМЕНТ МЕТИЗОВ</a:t>
            </a:r>
          </a:p>
        </p:txBody>
      </p:sp>
      <p:pic>
        <p:nvPicPr>
          <p:cNvPr id="9219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5000625"/>
            <a:ext cx="77152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647701"/>
            <a:ext cx="54292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70158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.HATA\Рабочий стол\оборудование\HUBZND~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16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6" y="357188"/>
            <a:ext cx="2843213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59907" y="-607218"/>
            <a:ext cx="2357437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Рисунок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90751" y="2547938"/>
            <a:ext cx="16573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Рисунок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02694" y="4521994"/>
            <a:ext cx="182880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76788" y="2747963"/>
            <a:ext cx="14763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Рисунок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86313" y="4667250"/>
            <a:ext cx="15049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Рисунок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53213" y="2514601"/>
            <a:ext cx="3576638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39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E:\Сварка\Фото\Метизы\P411003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38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329</Words>
  <Application>Microsoft Office PowerPoint</Application>
  <PresentationFormat>Широкоэкранный</PresentationFormat>
  <Paragraphs>30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1_Тема Office</vt:lpstr>
      <vt:lpstr>Презентация PowerPoint</vt:lpstr>
      <vt:lpstr>СВАРОЧНОЕ ОБОРУДОВАНИЕ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СВАРКИ</vt:lpstr>
      <vt:lpstr>Конденсаторная сварка (CD) </vt:lpstr>
      <vt:lpstr>Презентация PowerPoint</vt:lpstr>
      <vt:lpstr>Приварка метизов электрической дугой (ARC) </vt:lpstr>
      <vt:lpstr>СОРТАМЕНТ МЕТИЗОВ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Drobot Aleksandr</dc:creator>
  <cp:lastModifiedBy>Drobot Aleksandr</cp:lastModifiedBy>
  <cp:revision>2</cp:revision>
  <dcterms:created xsi:type="dcterms:W3CDTF">2020-02-18T09:58:52Z</dcterms:created>
  <dcterms:modified xsi:type="dcterms:W3CDTF">2020-02-18T10:02:11Z</dcterms:modified>
</cp:coreProperties>
</file>